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83" r:id="rId24"/>
  </p:sldIdLst>
  <p:sldSz cx="10077450" cy="566896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E3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1DF35-FE04-4416-814C-1B7C41BE484D}" v="111" dt="2023-06-14T11:22:10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7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3214B2-C83E-8C84-14E8-83DE63F53C6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DB114-8858-291B-1A0D-BD83B823E57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9210F-98C8-7B96-E8A8-35630387035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FBE5B-EE83-EBE4-AF3F-862C48978BC5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7AAC613-E0B1-4516-9415-C90261A8C1C9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98237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70128A-B594-26CD-A11D-A52CEB9588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FD5B4-6368-4FFB-8DA8-97263751104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E8B6FEE-9AF9-33EB-F040-3ADFD337EB3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E931F-555E-4B82-100E-7EC8079C975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A22D9-0905-A189-7C6C-003006F48A6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B346B-9DBC-1E7B-02E7-C2D54C7A096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09E3C973-12D8-4D3E-98E4-1FDD3BAACE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13AB8-953E-98D1-B9FF-CE40AAB4A7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9F6B351-542E-4E03-9715-97961CDBF3EE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BF76B-75B9-2325-387F-96F2068019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52BB-6278-3192-FCAD-4BBBECB165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62508-CA44-0F04-6E7A-303E9CFB32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88F1EF8-B01F-43D1-B0FA-AD2D84F11F4E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464A7-F4D3-A884-A12A-77274B3F91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CC650-0964-5E4E-CCCB-A96A75A236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C9DD1-7ADC-DF2C-913B-E34B57CD56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B3C9E11-F1CB-4CEC-B095-6113212E2EDB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FACB0C-3D6D-40F1-BC11-FF91BCCD51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5B4F8-C995-92FC-C4BD-1C5D345CA4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D12A2-A410-9F15-59CE-FB75319392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19486B7-4D85-4AC7-8E09-2A1E7ACF5283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98A3B0-1B09-31F9-06D2-F06FC5387B6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2A502-CFA7-4368-D8D6-1AFD9908C1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A128-E19C-3A57-6231-9BE76637BC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797B7F2-5BD4-4416-B3F8-18D63712219A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BF661-2662-EDF3-98E4-43AFDFA3AD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203EB-28B3-6DD3-2B4C-E5B2BBBE65A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82902-3139-16BA-0ED0-78D9E86D0A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A5C4060-A5EF-4210-92C5-C2FEDD208A34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C4E92-8551-0383-414F-7B4D142645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FF944-9718-033D-A406-FF7B31E837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719D8-3497-D5EA-8BF0-BB9260813E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5C97360-42E8-436E-9922-6464C8672BC5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32A2C-FD60-D67D-63F9-D82CA416E4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B208-413E-52B5-A55D-FF3D500E9F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798F2-E0DD-9A18-C4C8-2F96EE119DF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3316E24-38FA-42D3-9D50-E58A14EF5681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D9011-1A7D-BF9F-BDDE-2F7D302DC9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E1A40E-528E-4DDA-F71B-45B92BDA99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B2BF9-F7DB-A1F8-43F5-65A3315C04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74AE252-F8A8-461B-A1C9-0E9BFBE002D1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0EC09-D3E6-38CB-2254-3823EA42BB9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127BA-5C72-0120-AAEB-974307B465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F3FA3-6AA9-46C0-D96B-0CEDCB01CC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56F9EFB-C07C-49BD-801A-2B9A6FF05811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00C4FF-BC8E-4584-F09A-2B156279A3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BB06A-F71B-C393-F2AF-840AF9AFE3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6022E-358E-CC4D-F66A-947ABB773D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1009283-AA4F-49FD-B4B0-7AC37678795D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27CBB-BB57-4A72-F93F-2893CB51F3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3BFB0-6D5F-E948-3588-A0E7F4B21E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E37AF-1A25-019A-27F3-92FB713DC7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AF61AFF-252A-4E70-BBC0-C19941C9C82D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CA266-143D-D450-5097-64EDF7EA8E0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DBF1A-A1BB-43CC-EB7E-15C272A6F0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9AF65-A241-42CD-6150-4250FB0572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14928DB-BEB8-4C99-AA62-4B516C4EC82D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99D02-C121-CE12-2B40-2BE213E1823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5A868-F473-CD0F-2EEC-7C67CBBEB4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25C50-F8F3-116A-F769-4E7DE4F521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8662D2C-8401-4D21-9000-D3B413754DF1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58F62-41E9-AF20-8FC9-568B29E8735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BAE6C-115C-717E-A079-1258CC9B96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9216D-7FAC-0289-9C6F-78AF53A780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375FDB2-8ABA-4BF6-983F-539881C64A15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22EEE-744A-12FC-01BA-D0B81E1F62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11091-169B-2BA9-FE77-D2F4691B5B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EED40-64CF-AAEA-391E-218C62A15BF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4576961-95CE-4E10-9F63-A327A4B2C782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8D7FD-CC13-DF84-027B-C75D76CB69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FDE3A-FEA4-A6F6-7C22-7096F452C8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C7D91-769D-A497-A270-F6852126137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12299DF-F67E-43B5-8BF1-5044C47BA52D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D904F-4D5D-D239-14ED-159D1BDF5F6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FBE96-29F2-4216-1F92-661243AB86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2738E-286F-4B46-90ED-893E6B4AFF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46A9739-A093-4D7B-8FF7-F4B7CF75CB12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4F371F-8653-3243-DCDB-DF5C05D68B1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F8513-AFF4-A985-4B35-2C53F17005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17B61-3906-C4E7-06CF-2CA8854ABC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C5028A7-1259-4111-B17E-15A492E95A2C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6C7E1-01F2-E6AF-E1CC-6CFDEFD15B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B345E-2509-61AF-2E96-7BBC69FE8D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28375-3907-B65A-80EC-6563B38C0C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B834CE5-DB45-4B0D-9D93-0348814E7FC6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7DABC-F5C0-D503-E3B4-6C64313893C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00F8C-A032-BCA2-17EF-E0B0E210E3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6FFBD-68A4-75AB-F16D-F8130C578F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6F9625F-AC63-4836-A88D-6CC0B34DF767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3F276-43B5-501B-6EAE-76740093114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B498A-D304-FA85-C6D9-1F3D7BFC42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BA3BD-F1B7-A148-5D51-8F3C04C445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6582B91-61DA-499E-9802-FF6646190A48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61AEC4-7826-954B-00AC-0CD8049CF6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60AC0-3C9D-1AC2-BA7D-B4E586B5B8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6FBA-DB56-F8B1-BF14-9F8695369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251BB-EE9E-3A71-2BB1-ACEF50C2C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598CF-3EC2-7F9C-4C1F-34C72A14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FC3A-9550-81FB-3D3B-7472B7D1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65297-FF24-7B5D-123B-5C815C27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36CF41-9C82-4DA7-BD16-CF65903C4F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2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F4F6-DF81-4BBA-382A-E1E4464D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B8A8A6-74BC-1888-B251-001DBA1F9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28C71-0E9E-E505-696E-640C6E42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1DE88-F921-82B9-BF4D-F806B425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5C05B-5B63-0E8F-7470-39F0B291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B25F81-9ED9-40DC-9A63-355894C745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D984A8-FD84-3000-DF6D-2419605E6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3F32-BE48-5691-3F02-AED14716B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11B29-97D5-6C72-B541-5CF243A8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716DB-1C7A-3F4A-80BA-E89C49B3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36223-5C16-7754-2A02-567CFF65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09809E-F906-414C-B477-415AD0B27A8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15E24-112B-691E-99B2-37EE7B2F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BF43D-2616-CA9F-99E8-92919CBB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D821C-F53A-0AD3-0537-9454950A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93645-ED62-D32B-A6FB-B1C92C87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D3CA2-2A30-EC58-DDEB-1356B81A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C8F2DC-6A0A-4ED0-95AB-4DFE811932B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3878-EF6B-E7F3-261A-C41A63F4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034D1-9403-2FF4-76D1-61CFA7EB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522F3-434B-9196-FC85-AAFDF13B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12528-D69B-5F5D-A635-F39FCDF2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CB074-A4B6-F0A4-7C24-A9C6E21E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E3EBF6-3C60-4C77-9608-048F0B309F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4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8946-E7AD-EC26-85CF-58449A8C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9318C-3031-C8AC-1C29-7131BD872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7700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41088-F7FD-EB56-7DDC-FA243271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5563"/>
            <a:ext cx="4459287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50196-AF5A-DE5A-2E1C-6C4DD1BF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793ED-86FA-D186-B46B-7E84DA93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A29A9-6F41-0F46-B633-0A628746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FB47A0-6877-4556-9F24-A642026CDF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9D61-2AD2-4954-3BD6-88C69DF9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5E5F3-6627-B58D-9536-071D1722F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E648F-1871-90EC-56E5-CFD520EBC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9BF6A-1CB8-13BC-B71F-0370B7A68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0076C-ADBE-BCCF-B9F8-3EB335927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9723E9-8DE1-76B8-E97D-806DF52C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B49BD0-AE45-AC06-61BC-14AFD249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6CCAA-1CFB-D247-C2CF-80E88DB0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B4A7C6-C53E-4CC6-9FA1-00A7B98751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7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65B0-FE04-96A0-CB85-2ED6B360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6AC8F-221C-8227-047C-EDC3262F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80988-E975-4841-79D4-6E2C38BB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9530A-0F06-87A6-DD91-C1C2457A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2ADAC9-B4EE-43C1-83FB-658F52E9C5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C829D-4096-5FDE-11F2-CF44C3B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5C764-1838-5C08-51EF-E7C74FDC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E83B9-DC42-B5F4-4ABB-5CFB098A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DB8042-0E11-4671-9C41-B7B6C2EC79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6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D70C-08DF-9C30-A5B2-51122F9A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C8DA8-9F2A-C0B3-F1A6-FA2194BB2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D3C23-5705-DDF4-F621-0533CD4AC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C362-E4F9-AEC8-BD40-417C645B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884F2-A3C9-39BE-F064-E8650887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D6-6D32-132D-7EAC-46E4FE20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3EF590-84C0-49C9-B63E-FD0241C6E3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4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E52B4-A028-4C9F-8CC3-F0EA5752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289CB-2DDE-1057-C873-EC32E1577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FD4DD-4D39-1109-48CF-32CF24E94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B3FF6-7D25-9D34-6E04-F31886F6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74E26-E99A-2408-2046-65A876D0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7CACD-B5DE-3C69-136E-23AA8994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A59A1A-5963-4A09-B8EA-1F37FC2982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2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E2E00-4F47-9A62-32CB-DB66A77D0C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0FD6A-35CC-2453-DD25-3506520B5B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68760" cy="32878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0A73C-9908-6F70-0229-6F79479C507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928E7-6FB2-8B5C-4B1B-049C62574E8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41CE-7818-8B8A-89E9-7CAA9388A31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464B6B64-44E8-440C-A656-D9DE93895571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hangingPunct="0">
        <a:tabLst/>
        <a:defRPr lang="en-US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</p:titleStyle>
    <p:bodyStyle>
      <a:lvl1pPr marL="0" marR="0" indent="0" hangingPunct="0">
        <a:spcBef>
          <a:spcPts val="1414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9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2.png"/><Relationship Id="rId3" Type="http://schemas.openxmlformats.org/officeDocument/2006/relationships/image" Target="../media/image125.png"/><Relationship Id="rId7" Type="http://schemas.openxmlformats.org/officeDocument/2006/relationships/image" Target="../media/image134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140.png"/><Relationship Id="rId5" Type="http://schemas.openxmlformats.org/officeDocument/2006/relationships/image" Target="../media/image127.png"/><Relationship Id="rId10" Type="http://schemas.openxmlformats.org/officeDocument/2006/relationships/image" Target="../media/image139.svg"/><Relationship Id="rId4" Type="http://schemas.openxmlformats.org/officeDocument/2006/relationships/image" Target="../media/image126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sv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svg"/><Relationship Id="rId4" Type="http://schemas.openxmlformats.org/officeDocument/2006/relationships/image" Target="../media/image145.svg"/><Relationship Id="rId9" Type="http://schemas.openxmlformats.org/officeDocument/2006/relationships/image" Target="../media/image150.png"/><Relationship Id="rId14" Type="http://schemas.openxmlformats.org/officeDocument/2006/relationships/image" Target="../media/image1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svg"/><Relationship Id="rId5" Type="http://schemas.openxmlformats.org/officeDocument/2006/relationships/image" Target="../media/image158.png"/><Relationship Id="rId10" Type="http://schemas.openxmlformats.org/officeDocument/2006/relationships/image" Target="../media/image163.svg"/><Relationship Id="rId4" Type="http://schemas.openxmlformats.org/officeDocument/2006/relationships/image" Target="../media/image157.svg"/><Relationship Id="rId9" Type="http://schemas.openxmlformats.org/officeDocument/2006/relationships/image" Target="../media/image1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3.sv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2.png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10" Type="http://schemas.openxmlformats.org/officeDocument/2006/relationships/image" Target="../media/image61.svg"/><Relationship Id="rId19" Type="http://schemas.openxmlformats.org/officeDocument/2006/relationships/image" Target="../media/image68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94.png"/><Relationship Id="rId5" Type="http://schemas.openxmlformats.org/officeDocument/2006/relationships/image" Target="../media/image98.png"/><Relationship Id="rId15" Type="http://schemas.openxmlformats.org/officeDocument/2006/relationships/image" Target="../media/image101.svg"/><Relationship Id="rId10" Type="http://schemas.openxmlformats.org/officeDocument/2006/relationships/image" Target="../media/image93.svg"/><Relationship Id="rId4" Type="http://schemas.openxmlformats.org/officeDocument/2006/relationships/image" Target="../media/image97.svg"/><Relationship Id="rId9" Type="http://schemas.openxmlformats.org/officeDocument/2006/relationships/image" Target="../media/image92.png"/><Relationship Id="rId1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3.png"/><Relationship Id="rId3" Type="http://schemas.openxmlformats.org/officeDocument/2006/relationships/image" Target="../media/image102.png"/><Relationship Id="rId7" Type="http://schemas.openxmlformats.org/officeDocument/2006/relationships/image" Target="../media/image107.png"/><Relationship Id="rId12" Type="http://schemas.openxmlformats.org/officeDocument/2006/relationships/image" Target="../media/image1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11" Type="http://schemas.openxmlformats.org/officeDocument/2006/relationships/image" Target="../media/image111.png"/><Relationship Id="rId5" Type="http://schemas.openxmlformats.org/officeDocument/2006/relationships/image" Target="../media/image104.png"/><Relationship Id="rId15" Type="http://schemas.openxmlformats.org/officeDocument/2006/relationships/image" Target="../media/image121.png"/><Relationship Id="rId10" Type="http://schemas.openxmlformats.org/officeDocument/2006/relationships/image" Target="../media/image110.svg"/><Relationship Id="rId4" Type="http://schemas.openxmlformats.org/officeDocument/2006/relationships/image" Target="../media/image103.svg"/><Relationship Id="rId9" Type="http://schemas.openxmlformats.org/officeDocument/2006/relationships/image" Target="../media/image109.png"/><Relationship Id="rId14" Type="http://schemas.openxmlformats.org/officeDocument/2006/relationships/image" Target="../media/image1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E36FD3-9535-53DC-EF1A-52F66C85C803}"/>
              </a:ext>
            </a:extLst>
          </p:cNvPr>
          <p:cNvSpPr txBox="1">
            <a:spLocks/>
          </p:cNvSpPr>
          <p:nvPr/>
        </p:nvSpPr>
        <p:spPr>
          <a:xfrm>
            <a:off x="1559324" y="1757958"/>
            <a:ext cx="4425480" cy="32878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>
            <a:lvl1pPr marL="0" marR="0" indent="0" hangingPunct="0">
              <a:spcBef>
                <a:spcPts val="1414"/>
              </a:spcBef>
              <a:spcAft>
                <a:spcPts val="0"/>
              </a:spcAft>
              <a:tabLst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</a:pPr>
            <a:r>
              <a:rPr lang="en-US" u="sng" dirty="0">
                <a:solidFill>
                  <a:schemeClr val="bg1"/>
                </a:solidFill>
              </a:rPr>
              <a:t>Laura Dodds</a:t>
            </a:r>
          </a:p>
          <a:p>
            <a:pPr rtl="0">
              <a:spcBef>
                <a:spcPts val="0"/>
              </a:spcBef>
            </a:pPr>
            <a:r>
              <a:rPr lang="en-US" dirty="0" err="1">
                <a:solidFill>
                  <a:schemeClr val="bg1"/>
                </a:solidFill>
              </a:rPr>
              <a:t>Nazish</a:t>
            </a:r>
            <a:r>
              <a:rPr lang="en-US" dirty="0">
                <a:solidFill>
                  <a:schemeClr val="bg1"/>
                </a:solidFill>
              </a:rPr>
              <a:t> Naeem</a:t>
            </a:r>
          </a:p>
          <a:p>
            <a:pPr rtl="0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Aline Eid</a:t>
            </a:r>
          </a:p>
          <a:p>
            <a:pPr rtl="0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Fadel Adib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AFA39-5C02-2BB0-5ABF-226F4B649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9" t="61397" r="36502" b="26634"/>
          <a:stretch/>
        </p:blipFill>
        <p:spPr>
          <a:xfrm>
            <a:off x="44244" y="4407963"/>
            <a:ext cx="5806050" cy="12462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CC3F06-F4F8-0DEC-0F12-5D7D91BE9BB9}"/>
              </a:ext>
            </a:extLst>
          </p:cNvPr>
          <p:cNvSpPr/>
          <p:nvPr/>
        </p:nvSpPr>
        <p:spPr>
          <a:xfrm>
            <a:off x="5308364" y="4393215"/>
            <a:ext cx="562846" cy="392637"/>
          </a:xfrm>
          <a:prstGeom prst="rect">
            <a:avLst/>
          </a:prstGeom>
          <a:solidFill>
            <a:srgbClr val="1C1C1C"/>
          </a:solidFill>
          <a:ln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1C6E3E4-0CEA-96D0-A39C-6D0DFDE5AE61}"/>
              </a:ext>
            </a:extLst>
          </p:cNvPr>
          <p:cNvSpPr txBox="1">
            <a:spLocks/>
          </p:cNvSpPr>
          <p:nvPr/>
        </p:nvSpPr>
        <p:spPr>
          <a:xfrm>
            <a:off x="503640" y="144942"/>
            <a:ext cx="9068760" cy="110799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rtl="0"/>
            <a:r>
              <a:rPr lang="en-US" sz="3600" dirty="0">
                <a:solidFill>
                  <a:schemeClr val="bg1"/>
                </a:solidFill>
              </a:rPr>
              <a:t>Software-Controlled Polarization for</a:t>
            </a:r>
          </a:p>
          <a:p>
            <a:pPr rtl="0"/>
            <a:r>
              <a:rPr lang="en-US" sz="3600" dirty="0">
                <a:solidFill>
                  <a:schemeClr val="bg1"/>
                </a:solidFill>
              </a:rPr>
              <a:t>Longer-Range RFID Reading &amp; Localization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2F4120-757C-BC28-18FA-18E211B8EF2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06050" y="1899866"/>
            <a:ext cx="4206240" cy="366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320A-A1D3-F2BF-05D4-56A8B5A71F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many angles do we need?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A576D1-5643-3B9D-2A40-B20749BE37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1039" y="1833480"/>
            <a:ext cx="1526760" cy="251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506A2CB-CDA1-0635-E1F0-BE546E04DF0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64640" y="1833480"/>
            <a:ext cx="1526760" cy="251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FF9AA2-9B4F-ACFE-AF08-EF6E99AED26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0680" y="1825920"/>
            <a:ext cx="1541880" cy="25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155BC9-5CCE-AE82-C069-3A79DC196482}"/>
              </a:ext>
            </a:extLst>
          </p:cNvPr>
          <p:cNvSpPr/>
          <p:nvPr/>
        </p:nvSpPr>
        <p:spPr>
          <a:xfrm>
            <a:off x="4023360" y="1554479"/>
            <a:ext cx="2377439" cy="2834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3080">
            <a:solidFill>
              <a:srgbClr val="F04E4D"/>
            </a:solidFill>
            <a:prstDash val="solid"/>
          </a:ln>
        </p:spPr>
        <p:txBody>
          <a:bodyPr wrap="none" lIns="126000" tIns="81000" rIns="126000" bIns="81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2E2DA0-2319-2270-763D-F5A4F46DE2CE}"/>
              </a:ext>
            </a:extLst>
          </p:cNvPr>
          <p:cNvGrpSpPr/>
          <p:nvPr/>
        </p:nvGrpSpPr>
        <p:grpSpPr>
          <a:xfrm>
            <a:off x="3326399" y="4392720"/>
            <a:ext cx="3739320" cy="548640"/>
            <a:chOff x="3326399" y="4392720"/>
            <a:chExt cx="3739320" cy="5486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1D4C7E-8B7C-B278-2DB4-C5F4D08CBD7D}"/>
                </a:ext>
              </a:extLst>
            </p:cNvPr>
            <p:cNvSpPr txBox="1"/>
            <p:nvPr/>
          </p:nvSpPr>
          <p:spPr>
            <a:xfrm>
              <a:off x="3783600" y="4511160"/>
              <a:ext cx="3282119" cy="430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1" i="0" u="none" strike="noStrike" kern="1200" cap="none">
                  <a:ln>
                    <a:noFill/>
                  </a:ln>
                  <a:solidFill>
                    <a:srgbClr val="CCCCCC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Low polarization loss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EB5636-2145-2A1E-535B-A080F4CD2C9E}"/>
                </a:ext>
              </a:extLst>
            </p:cNvPr>
            <p:cNvGrpSpPr/>
            <p:nvPr/>
          </p:nvGrpSpPr>
          <p:grpSpPr>
            <a:xfrm>
              <a:off x="3326399" y="4392720"/>
              <a:ext cx="457201" cy="548640"/>
              <a:chOff x="3326399" y="4392720"/>
              <a:chExt cx="457201" cy="548640"/>
            </a:xfrm>
          </p:grpSpPr>
          <p:sp>
            <p:nvSpPr>
              <p:cNvPr id="10" name="Straight Connector 9">
                <a:extLst>
                  <a:ext uri="{FF2B5EF4-FFF2-40B4-BE49-F238E27FC236}">
                    <a16:creationId xmlns:a16="http://schemas.microsoft.com/office/drawing/2014/main" id="{12326F70-8B3C-41DD-0F18-49F6BB048814}"/>
                  </a:ext>
                </a:extLst>
              </p:cNvPr>
              <p:cNvSpPr/>
              <p:nvPr/>
            </p:nvSpPr>
            <p:spPr>
              <a:xfrm>
                <a:off x="3326399" y="4667040"/>
                <a:ext cx="182880" cy="27432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1" name="Straight Connector 10">
                <a:extLst>
                  <a:ext uri="{FF2B5EF4-FFF2-40B4-BE49-F238E27FC236}">
                    <a16:creationId xmlns:a16="http://schemas.microsoft.com/office/drawing/2014/main" id="{3D2F79DB-0D47-FDC3-C0A2-D7A31034E06F}"/>
                  </a:ext>
                </a:extLst>
              </p:cNvPr>
              <p:cNvSpPr/>
              <p:nvPr/>
            </p:nvSpPr>
            <p:spPr>
              <a:xfrm flipH="1">
                <a:off x="3509279" y="4392720"/>
                <a:ext cx="274321" cy="54864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FA0B1D-D6AE-A6A3-7445-F960FB2EB297}"/>
              </a:ext>
            </a:extLst>
          </p:cNvPr>
          <p:cNvGrpSpPr/>
          <p:nvPr/>
        </p:nvGrpSpPr>
        <p:grpSpPr>
          <a:xfrm>
            <a:off x="3333137" y="4954680"/>
            <a:ext cx="2373792" cy="548640"/>
            <a:chOff x="4055808" y="4954680"/>
            <a:chExt cx="2373792" cy="548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0228FE-5E5E-E548-9951-DB87E6ACC924}"/>
                </a:ext>
              </a:extLst>
            </p:cNvPr>
            <p:cNvGrpSpPr/>
            <p:nvPr/>
          </p:nvGrpSpPr>
          <p:grpSpPr>
            <a:xfrm>
              <a:off x="4055808" y="4954680"/>
              <a:ext cx="457200" cy="548640"/>
              <a:chOff x="4055808" y="4954680"/>
              <a:chExt cx="457200" cy="548640"/>
            </a:xfrm>
          </p:grpSpPr>
          <p:sp>
            <p:nvSpPr>
              <p:cNvPr id="14" name="Straight Connector 13">
                <a:extLst>
                  <a:ext uri="{FF2B5EF4-FFF2-40B4-BE49-F238E27FC236}">
                    <a16:creationId xmlns:a16="http://schemas.microsoft.com/office/drawing/2014/main" id="{20A727DC-1E1E-AB55-3B2B-165389C151FB}"/>
                  </a:ext>
                </a:extLst>
              </p:cNvPr>
              <p:cNvSpPr/>
              <p:nvPr/>
            </p:nvSpPr>
            <p:spPr>
              <a:xfrm>
                <a:off x="4055808" y="5229000"/>
                <a:ext cx="182880" cy="27432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5" name="Straight Connector 14">
                <a:extLst>
                  <a:ext uri="{FF2B5EF4-FFF2-40B4-BE49-F238E27FC236}">
                    <a16:creationId xmlns:a16="http://schemas.microsoft.com/office/drawing/2014/main" id="{0EBADB57-A49D-81E4-EC2A-A7CD1D5EA5C0}"/>
                  </a:ext>
                </a:extLst>
              </p:cNvPr>
              <p:cNvSpPr/>
              <p:nvPr/>
            </p:nvSpPr>
            <p:spPr>
              <a:xfrm flipH="1">
                <a:off x="4238688" y="4954680"/>
                <a:ext cx="274320" cy="54864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6039B7-BA94-3BB2-11FA-8FCA1C300207}"/>
                </a:ext>
              </a:extLst>
            </p:cNvPr>
            <p:cNvSpPr txBox="1"/>
            <p:nvPr/>
          </p:nvSpPr>
          <p:spPr>
            <a:xfrm>
              <a:off x="4503960" y="5059800"/>
              <a:ext cx="1925640" cy="430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1" i="0" u="none" strike="noStrike" kern="1200" cap="none" dirty="0">
                  <a:ln>
                    <a:noFill/>
                  </a:ln>
                  <a:solidFill>
                    <a:srgbClr val="CCCCCC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Low latency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4B52-F967-A25A-6215-4EB9E94E69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So far...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049D6C-1B5E-CDAA-B4DE-FDFCE9D5DB46}"/>
              </a:ext>
            </a:extLst>
          </p:cNvPr>
          <p:cNvGrpSpPr/>
          <p:nvPr/>
        </p:nvGrpSpPr>
        <p:grpSpPr>
          <a:xfrm>
            <a:off x="2560319" y="1745999"/>
            <a:ext cx="5726521" cy="457200"/>
            <a:chOff x="2560319" y="1745999"/>
            <a:chExt cx="5726521" cy="457200"/>
          </a:xfrm>
        </p:grpSpPr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120D773E-C0C7-41E0-70E2-1F57C707EAD9}"/>
                </a:ext>
              </a:extLst>
            </p:cNvPr>
            <p:cNvSpPr/>
            <p:nvPr/>
          </p:nvSpPr>
          <p:spPr>
            <a:xfrm>
              <a:off x="2560319" y="1974600"/>
              <a:ext cx="3840480" cy="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2727F1BD-D146-FCA4-249E-9D940E395DA3}"/>
                </a:ext>
              </a:extLst>
            </p:cNvPr>
            <p:cNvSpPr/>
            <p:nvPr/>
          </p:nvSpPr>
          <p:spPr>
            <a:xfrm>
              <a:off x="2560319" y="1745999"/>
              <a:ext cx="0" cy="45720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49149944-7443-12DE-9AA6-4FA1E1C2E27A}"/>
                </a:ext>
              </a:extLst>
            </p:cNvPr>
            <p:cNvSpPr/>
            <p:nvPr/>
          </p:nvSpPr>
          <p:spPr>
            <a:xfrm>
              <a:off x="6397200" y="1745999"/>
              <a:ext cx="0" cy="45720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D9DB03-75C6-087C-4E30-C4947A0681F4}"/>
                </a:ext>
              </a:extLst>
            </p:cNvPr>
            <p:cNvSpPr txBox="1"/>
            <p:nvPr/>
          </p:nvSpPr>
          <p:spPr>
            <a:xfrm>
              <a:off x="6492240" y="1755720"/>
              <a:ext cx="1794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DC57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Read Range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57CC69-3EB7-894B-1DF6-B9CC0079D10E}"/>
              </a:ext>
            </a:extLst>
          </p:cNvPr>
          <p:cNvGrpSpPr/>
          <p:nvPr/>
        </p:nvGrpSpPr>
        <p:grpSpPr>
          <a:xfrm>
            <a:off x="2560319" y="3507839"/>
            <a:ext cx="7562161" cy="858961"/>
            <a:chOff x="2560319" y="3507839"/>
            <a:chExt cx="7562161" cy="858961"/>
          </a:xfrm>
        </p:grpSpPr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B21F9D75-381C-D09D-2895-6D9A796197F9}"/>
                </a:ext>
              </a:extLst>
            </p:cNvPr>
            <p:cNvSpPr/>
            <p:nvPr/>
          </p:nvSpPr>
          <p:spPr>
            <a:xfrm>
              <a:off x="2560319" y="4138200"/>
              <a:ext cx="7040881" cy="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881634D2-8297-D0DD-36AB-02DDC5AB10ED}"/>
                </a:ext>
              </a:extLst>
            </p:cNvPr>
            <p:cNvSpPr/>
            <p:nvPr/>
          </p:nvSpPr>
          <p:spPr>
            <a:xfrm>
              <a:off x="2560319" y="3909600"/>
              <a:ext cx="0" cy="45720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C83D9352-2315-3E95-8A75-72D082C67832}"/>
                </a:ext>
              </a:extLst>
            </p:cNvPr>
            <p:cNvSpPr/>
            <p:nvPr/>
          </p:nvSpPr>
          <p:spPr>
            <a:xfrm>
              <a:off x="9601200" y="3909600"/>
              <a:ext cx="0" cy="45720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D11974-2C6C-71C4-1D6D-44DD07CDE290}"/>
                </a:ext>
              </a:extLst>
            </p:cNvPr>
            <p:cNvSpPr txBox="1"/>
            <p:nvPr/>
          </p:nvSpPr>
          <p:spPr>
            <a:xfrm>
              <a:off x="8327880" y="3507839"/>
              <a:ext cx="1794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DC57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Read Range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E46EF9E-F276-94A2-5744-5836E86E92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3840" y="-424440"/>
            <a:ext cx="3235320" cy="28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ACDEC0-928F-8743-2F4C-16FF272E6EC9}"/>
              </a:ext>
            </a:extLst>
          </p:cNvPr>
          <p:cNvSpPr txBox="1"/>
          <p:nvPr/>
        </p:nvSpPr>
        <p:spPr>
          <a:xfrm>
            <a:off x="385200" y="2671200"/>
            <a:ext cx="2062465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State-of-the-Art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5F8D7AE-8F9D-835F-3D9D-B8DF0E71567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1839" y="3527279"/>
            <a:ext cx="1087560" cy="137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9C1319-3585-DAF1-501A-F6279837465D}"/>
              </a:ext>
            </a:extLst>
          </p:cNvPr>
          <p:cNvSpPr txBox="1"/>
          <p:nvPr/>
        </p:nvSpPr>
        <p:spPr>
          <a:xfrm>
            <a:off x="731519" y="5029200"/>
            <a:ext cx="1335663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RF-Boost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4D135E-D236-AFAE-B72B-FDECE17085CD}"/>
              </a:ext>
            </a:extLst>
          </p:cNvPr>
          <p:cNvSpPr/>
          <p:nvPr/>
        </p:nvSpPr>
        <p:spPr>
          <a:xfrm>
            <a:off x="457200" y="-640080"/>
            <a:ext cx="82296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477B69-6B0D-32E6-1430-8DA9860540E4}"/>
              </a:ext>
            </a:extLst>
          </p:cNvPr>
          <p:cNvSpPr/>
          <p:nvPr/>
        </p:nvSpPr>
        <p:spPr>
          <a:xfrm>
            <a:off x="91440" y="-182880"/>
            <a:ext cx="1097280" cy="91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6448-066B-314B-090C-7C89EF51E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8640" y="2450180"/>
            <a:ext cx="9068760" cy="553998"/>
          </a:xfrm>
        </p:spPr>
        <p:txBody>
          <a:bodyPr vert="horz">
            <a:spAutoFit/>
          </a:bodyPr>
          <a:lstStyle/>
          <a:p>
            <a:pPr lvl="0" rtl="0"/>
            <a:r>
              <a:rPr lang="en-US" sz="3600" dirty="0">
                <a:solidFill>
                  <a:schemeClr val="bg1"/>
                </a:solidFill>
              </a:rPr>
              <a:t>How can we extend the localization range?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2D4E-A485-DA0A-3233-4C32C7999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Dual Frequency Excitation</a:t>
            </a:r>
            <a:r>
              <a:rPr lang="en-US" baseline="33000" dirty="0">
                <a:solidFill>
                  <a:schemeClr val="bg1"/>
                </a:solidFill>
              </a:rPr>
              <a:t>*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CEF8E-D37A-F661-09FE-407CA82C4894}"/>
              </a:ext>
            </a:extLst>
          </p:cNvPr>
          <p:cNvGrpSpPr/>
          <p:nvPr/>
        </p:nvGrpSpPr>
        <p:grpSpPr>
          <a:xfrm>
            <a:off x="642960" y="4555236"/>
            <a:ext cx="4462755" cy="819000"/>
            <a:chOff x="642960" y="4515481"/>
            <a:chExt cx="4462755" cy="819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0A470A-9656-AF90-469B-D2A73AE2E0D2}"/>
                </a:ext>
              </a:extLst>
            </p:cNvPr>
            <p:cNvGrpSpPr/>
            <p:nvPr/>
          </p:nvGrpSpPr>
          <p:grpSpPr>
            <a:xfrm>
              <a:off x="642960" y="4671360"/>
              <a:ext cx="365759" cy="457199"/>
              <a:chOff x="642960" y="4671360"/>
              <a:chExt cx="365759" cy="457199"/>
            </a:xfrm>
          </p:grpSpPr>
          <p:sp>
            <p:nvSpPr>
              <p:cNvPr id="5" name="Straight Connector 4">
                <a:extLst>
                  <a:ext uri="{FF2B5EF4-FFF2-40B4-BE49-F238E27FC236}">
                    <a16:creationId xmlns:a16="http://schemas.microsoft.com/office/drawing/2014/main" id="{0FE94A52-7053-2BA2-EE97-74E4EEEE10FB}"/>
                  </a:ext>
                </a:extLst>
              </p:cNvPr>
              <p:cNvSpPr/>
              <p:nvPr/>
            </p:nvSpPr>
            <p:spPr>
              <a:xfrm>
                <a:off x="642960" y="4671360"/>
                <a:ext cx="365759" cy="457199"/>
              </a:xfrm>
              <a:prstGeom prst="line">
                <a:avLst/>
              </a:prstGeom>
              <a:noFill/>
              <a:ln w="54720">
                <a:solidFill>
                  <a:srgbClr val="F04E4D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6" name="Straight Connector 5">
                <a:extLst>
                  <a:ext uri="{FF2B5EF4-FFF2-40B4-BE49-F238E27FC236}">
                    <a16:creationId xmlns:a16="http://schemas.microsoft.com/office/drawing/2014/main" id="{7C9C1D1E-CAAA-E1B5-ADF1-71854C19F1AC}"/>
                  </a:ext>
                </a:extLst>
              </p:cNvPr>
              <p:cNvSpPr/>
              <p:nvPr/>
            </p:nvSpPr>
            <p:spPr>
              <a:xfrm flipH="1">
                <a:off x="642960" y="4671360"/>
                <a:ext cx="365759" cy="457199"/>
              </a:xfrm>
              <a:prstGeom prst="line">
                <a:avLst/>
              </a:prstGeom>
              <a:noFill/>
              <a:ln w="54720">
                <a:solidFill>
                  <a:srgbClr val="F04E4D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7" name="Text Placeholder 6">
              <a:extLst>
                <a:ext uri="{FF2B5EF4-FFF2-40B4-BE49-F238E27FC236}">
                  <a16:creationId xmlns:a16="http://schemas.microsoft.com/office/drawing/2014/main" id="{B42F055B-632A-7559-D093-3B8205DC654E}"/>
                </a:ext>
              </a:extLst>
            </p:cNvPr>
            <p:cNvSpPr txBox="1">
              <a:spLocks noGrp="1"/>
            </p:cNvSpPr>
            <p:nvPr>
              <p:ph type="body" idx="4294967295"/>
            </p:nvPr>
          </p:nvSpPr>
          <p:spPr>
            <a:xfrm>
              <a:off x="1065795" y="4515481"/>
              <a:ext cx="4039920" cy="819000"/>
            </a:xfrm>
          </p:spPr>
          <p:txBody>
            <a:bodyPr vert="horz">
              <a:normAutofit fontScale="85000" lnSpcReduction="10000"/>
            </a:bodyPr>
            <a:lstStyle/>
            <a:p>
              <a:pPr lvl="0" rtl="0"/>
              <a:r>
                <a:rPr lang="en-US" dirty="0">
                  <a:solidFill>
                    <a:schemeClr val="bg1"/>
                  </a:solidFill>
                </a:rPr>
                <a:t>Insufficient bandwidth for cm-scale localization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7DCD6D-AE2B-F153-6795-78581F26910A}"/>
              </a:ext>
            </a:extLst>
          </p:cNvPr>
          <p:cNvGrpSpPr/>
          <p:nvPr/>
        </p:nvGrpSpPr>
        <p:grpSpPr>
          <a:xfrm>
            <a:off x="5705360" y="4571296"/>
            <a:ext cx="4338532" cy="755639"/>
            <a:chOff x="5705360" y="4571296"/>
            <a:chExt cx="4338532" cy="755639"/>
          </a:xfrm>
        </p:grpSpPr>
        <p:sp>
          <p:nvSpPr>
            <p:cNvPr id="9" name="Text Placeholder 8">
              <a:extLst>
                <a:ext uri="{FF2B5EF4-FFF2-40B4-BE49-F238E27FC236}">
                  <a16:creationId xmlns:a16="http://schemas.microsoft.com/office/drawing/2014/main" id="{DF3E4BC3-BE2F-CAF7-F55C-3EF4C8AB78FD}"/>
                </a:ext>
              </a:extLst>
            </p:cNvPr>
            <p:cNvSpPr txBox="1">
              <a:spLocks noGrp="1"/>
            </p:cNvSpPr>
            <p:nvPr>
              <p:ph type="body" idx="4294967295"/>
            </p:nvPr>
          </p:nvSpPr>
          <p:spPr>
            <a:xfrm>
              <a:off x="6224558" y="4571296"/>
              <a:ext cx="3819334" cy="755639"/>
            </a:xfrm>
          </p:spPr>
          <p:txBody>
            <a:bodyPr vert="horz">
              <a:normAutofit fontScale="92500" lnSpcReduction="20000"/>
            </a:bodyPr>
            <a:lstStyle/>
            <a:p>
              <a:pPr lvl="0" rtl="0"/>
              <a:r>
                <a:rPr lang="en-US" sz="3000" dirty="0">
                  <a:solidFill>
                    <a:schemeClr val="bg1"/>
                  </a:solidFill>
                </a:rPr>
                <a:t>Sufficient bandwidth for cm-scale localization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86AF80-DF05-877F-CBD3-AD667CD9F392}"/>
                </a:ext>
              </a:extLst>
            </p:cNvPr>
            <p:cNvGrpSpPr/>
            <p:nvPr/>
          </p:nvGrpSpPr>
          <p:grpSpPr>
            <a:xfrm>
              <a:off x="5705360" y="4610993"/>
              <a:ext cx="457200" cy="548640"/>
              <a:chOff x="5705360" y="4610993"/>
              <a:chExt cx="457200" cy="548640"/>
            </a:xfrm>
          </p:grpSpPr>
          <p:sp>
            <p:nvSpPr>
              <p:cNvPr id="11" name="Straight Connector 10">
                <a:extLst>
                  <a:ext uri="{FF2B5EF4-FFF2-40B4-BE49-F238E27FC236}">
                    <a16:creationId xmlns:a16="http://schemas.microsoft.com/office/drawing/2014/main" id="{A7506510-39FC-2D30-7857-6FBAA750835D}"/>
                  </a:ext>
                </a:extLst>
              </p:cNvPr>
              <p:cNvSpPr/>
              <p:nvPr/>
            </p:nvSpPr>
            <p:spPr>
              <a:xfrm>
                <a:off x="5705360" y="4885313"/>
                <a:ext cx="182879" cy="27432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2" name="Straight Connector 11">
                <a:extLst>
                  <a:ext uri="{FF2B5EF4-FFF2-40B4-BE49-F238E27FC236}">
                    <a16:creationId xmlns:a16="http://schemas.microsoft.com/office/drawing/2014/main" id="{13EE04C1-734D-42C0-ABA2-698898D1CFA4}"/>
                  </a:ext>
                </a:extLst>
              </p:cNvPr>
              <p:cNvSpPr/>
              <p:nvPr/>
            </p:nvSpPr>
            <p:spPr>
              <a:xfrm flipH="1">
                <a:off x="5888239" y="4610993"/>
                <a:ext cx="274321" cy="54864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B41FDF-72F3-F40D-11A4-F4FF99B811DD}"/>
              </a:ext>
            </a:extLst>
          </p:cNvPr>
          <p:cNvSpPr txBox="1"/>
          <p:nvPr/>
        </p:nvSpPr>
        <p:spPr>
          <a:xfrm>
            <a:off x="0" y="5303520"/>
            <a:ext cx="1785595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*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Mobicom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2017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CC306A2-09B4-0797-22C6-0D60851D38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3000" y="1087920"/>
            <a:ext cx="4425480" cy="3287879"/>
          </a:xfrm>
        </p:spPr>
        <p:txBody>
          <a:bodyPr vert="horz"/>
          <a:lstStyle/>
          <a:p>
            <a:pPr lvl="0" algn="ctr" rtl="0"/>
            <a:r>
              <a:rPr lang="en-US" u="sng" dirty="0">
                <a:solidFill>
                  <a:schemeClr val="bg1"/>
                </a:solidFill>
              </a:rPr>
              <a:t>Standard RFID Reader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B041F5-311C-BB43-373E-3E28C19BD5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2079" y="1080720"/>
            <a:ext cx="4425480" cy="3287879"/>
          </a:xfrm>
        </p:spPr>
        <p:txBody>
          <a:bodyPr vert="horz"/>
          <a:lstStyle/>
          <a:p>
            <a:pPr lvl="0" algn="ctr" rtl="0"/>
            <a:r>
              <a:rPr lang="en-US" u="sng" dirty="0">
                <a:solidFill>
                  <a:schemeClr val="bg1"/>
                </a:solidFill>
              </a:rPr>
              <a:t>Wideband RFID Reader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095EE2-4445-D478-43A9-B94606D9CCB4}"/>
              </a:ext>
            </a:extLst>
          </p:cNvPr>
          <p:cNvGrpSpPr/>
          <p:nvPr/>
        </p:nvGrpSpPr>
        <p:grpSpPr>
          <a:xfrm>
            <a:off x="6323040" y="2119680"/>
            <a:ext cx="2743200" cy="2339640"/>
            <a:chOff x="6323040" y="2119680"/>
            <a:chExt cx="2743200" cy="233964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48D3805-2D0D-C90E-8683-1CE058EA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490240" y="2176200"/>
              <a:ext cx="576000" cy="22831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24BDE0-D4E7-CAC5-C209-D17C53FBE4A3}"/>
                </a:ext>
              </a:extLst>
            </p:cNvPr>
            <p:cNvGrpSpPr/>
            <p:nvPr/>
          </p:nvGrpSpPr>
          <p:grpSpPr>
            <a:xfrm>
              <a:off x="6323040" y="2400479"/>
              <a:ext cx="2286000" cy="2006641"/>
              <a:chOff x="6323040" y="2400479"/>
              <a:chExt cx="2286000" cy="2006641"/>
            </a:xfrm>
          </p:grpSpPr>
          <p:sp>
            <p:nvSpPr>
              <p:cNvPr id="19" name="Straight Connector 18">
                <a:extLst>
                  <a:ext uri="{FF2B5EF4-FFF2-40B4-BE49-F238E27FC236}">
                    <a16:creationId xmlns:a16="http://schemas.microsoft.com/office/drawing/2014/main" id="{A9E63344-A005-A442-DA57-5D13FD9A68F9}"/>
                  </a:ext>
                </a:extLst>
              </p:cNvPr>
              <p:cNvSpPr/>
              <p:nvPr/>
            </p:nvSpPr>
            <p:spPr>
              <a:xfrm>
                <a:off x="6399360" y="2400479"/>
                <a:ext cx="2209680" cy="837001"/>
              </a:xfrm>
              <a:prstGeom prst="line">
                <a:avLst/>
              </a:prstGeom>
              <a:noFill/>
              <a:ln w="241300">
                <a:solidFill>
                  <a:srgbClr val="FDC578"/>
                </a:solidFill>
                <a:prstDash val="solid"/>
                <a:tailEnd type="triangle" w="sm" len="sm"/>
              </a:ln>
            </p:spPr>
            <p:txBody>
              <a:bodyPr wrap="none" lIns="198000" tIns="153000" rIns="198000" bIns="153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20" name="Straight Connector 19">
                <a:extLst>
                  <a:ext uri="{FF2B5EF4-FFF2-40B4-BE49-F238E27FC236}">
                    <a16:creationId xmlns:a16="http://schemas.microsoft.com/office/drawing/2014/main" id="{554F385D-DC73-08FB-1315-996495F63BDF}"/>
                  </a:ext>
                </a:extLst>
              </p:cNvPr>
              <p:cNvSpPr/>
              <p:nvPr/>
            </p:nvSpPr>
            <p:spPr>
              <a:xfrm flipH="1">
                <a:off x="6323040" y="3646079"/>
                <a:ext cx="2286000" cy="761041"/>
              </a:xfrm>
              <a:prstGeom prst="line">
                <a:avLst/>
              </a:prstGeom>
              <a:noFill/>
              <a:ln w="241300">
                <a:solidFill>
                  <a:srgbClr val="FDC578"/>
                </a:solidFill>
                <a:prstDash val="solid"/>
                <a:tailEnd type="triangle" w="sm" len="sm"/>
              </a:ln>
            </p:spPr>
            <p:txBody>
              <a:bodyPr wrap="none" lIns="198000" tIns="153000" rIns="198000" bIns="153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F0F58485-E198-9924-DF3B-A3C144EFE17B}"/>
                </a:ext>
              </a:extLst>
            </p:cNvPr>
            <p:cNvSpPr/>
            <p:nvPr/>
          </p:nvSpPr>
          <p:spPr>
            <a:xfrm>
              <a:off x="6505920" y="2119680"/>
              <a:ext cx="2103120" cy="82296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  <a:tailEnd type="triangle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AFEAC160-2E0B-0385-8C14-C9418A3318E4}"/>
                </a:ext>
              </a:extLst>
            </p:cNvPr>
            <p:cNvSpPr/>
            <p:nvPr/>
          </p:nvSpPr>
          <p:spPr>
            <a:xfrm flipH="1">
              <a:off x="6323040" y="3309480"/>
              <a:ext cx="2362320" cy="79092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  <a:tailEnd type="triangle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29F0BF-3DD0-A342-9CDD-DF928174601D}"/>
              </a:ext>
            </a:extLst>
          </p:cNvPr>
          <p:cNvGrpSpPr/>
          <p:nvPr/>
        </p:nvGrpSpPr>
        <p:grpSpPr>
          <a:xfrm>
            <a:off x="1116720" y="2123640"/>
            <a:ext cx="2743200" cy="2283120"/>
            <a:chOff x="1116720" y="2123640"/>
            <a:chExt cx="2743200" cy="228312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27A9084-7E5A-D928-6304-CDD8275B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83920" y="2123640"/>
              <a:ext cx="576000" cy="22831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0D3D6BB-CBBF-DAC5-DE28-57EC4AE23A9C}"/>
                </a:ext>
              </a:extLst>
            </p:cNvPr>
            <p:cNvGrpSpPr/>
            <p:nvPr/>
          </p:nvGrpSpPr>
          <p:grpSpPr>
            <a:xfrm>
              <a:off x="1116720" y="2275919"/>
              <a:ext cx="2286000" cy="1826641"/>
              <a:chOff x="1116720" y="2275919"/>
              <a:chExt cx="2286000" cy="1826641"/>
            </a:xfrm>
          </p:grpSpPr>
          <p:sp>
            <p:nvSpPr>
              <p:cNvPr id="26" name="Straight Connector 25">
                <a:extLst>
                  <a:ext uri="{FF2B5EF4-FFF2-40B4-BE49-F238E27FC236}">
                    <a16:creationId xmlns:a16="http://schemas.microsoft.com/office/drawing/2014/main" id="{E6559471-23B1-7758-3297-6B0F766EC711}"/>
                  </a:ext>
                </a:extLst>
              </p:cNvPr>
              <p:cNvSpPr/>
              <p:nvPr/>
            </p:nvSpPr>
            <p:spPr>
              <a:xfrm>
                <a:off x="1193039" y="2275919"/>
                <a:ext cx="2209681" cy="837000"/>
              </a:xfrm>
              <a:prstGeom prst="line">
                <a:avLst/>
              </a:prstGeom>
              <a:noFill/>
              <a:ln w="241300">
                <a:solidFill>
                  <a:srgbClr val="FDC578"/>
                </a:solidFill>
                <a:prstDash val="solid"/>
                <a:tailEnd type="triangle" w="sm" len="sm"/>
              </a:ln>
            </p:spPr>
            <p:txBody>
              <a:bodyPr wrap="none" lIns="198000" tIns="153000" rIns="198000" bIns="153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27" name="Straight Connector 26">
                <a:extLst>
                  <a:ext uri="{FF2B5EF4-FFF2-40B4-BE49-F238E27FC236}">
                    <a16:creationId xmlns:a16="http://schemas.microsoft.com/office/drawing/2014/main" id="{BEB267AE-542C-7FA5-0924-71D98D574DF9}"/>
                  </a:ext>
                </a:extLst>
              </p:cNvPr>
              <p:cNvSpPr/>
              <p:nvPr/>
            </p:nvSpPr>
            <p:spPr>
              <a:xfrm flipH="1">
                <a:off x="1116720" y="3341520"/>
                <a:ext cx="2286000" cy="761040"/>
              </a:xfrm>
              <a:prstGeom prst="line">
                <a:avLst/>
              </a:prstGeom>
              <a:noFill/>
              <a:ln w="241300">
                <a:solidFill>
                  <a:srgbClr val="FDC578"/>
                </a:solidFill>
                <a:prstDash val="solid"/>
                <a:tailEnd type="triangle" w="sm" len="sm"/>
              </a:ln>
            </p:spPr>
            <p:txBody>
              <a:bodyPr wrap="none" lIns="198000" tIns="153000" rIns="198000" bIns="153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A50F19B-2B86-FE9E-4661-A618EE3C44AF}"/>
              </a:ext>
            </a:extLst>
          </p:cNvPr>
          <p:cNvSpPr txBox="1"/>
          <p:nvPr/>
        </p:nvSpPr>
        <p:spPr>
          <a:xfrm>
            <a:off x="6749640" y="1570679"/>
            <a:ext cx="1808280" cy="715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7DA7D8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Low-Power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7DA7D8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Out-of-Band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5E9BF-6BBF-19B0-034D-4F4685C35E25}"/>
              </a:ext>
            </a:extLst>
          </p:cNvPr>
          <p:cNvSpPr txBox="1"/>
          <p:nvPr/>
        </p:nvSpPr>
        <p:spPr>
          <a:xfrm>
            <a:off x="1848239" y="1900800"/>
            <a:ext cx="1220040" cy="40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DC578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In-Band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8CDC2CB-60BA-2A26-9864-77A8E0B3335A}"/>
              </a:ext>
            </a:extLst>
          </p:cNvPr>
          <p:cNvSpPr/>
          <p:nvPr/>
        </p:nvSpPr>
        <p:spPr>
          <a:xfrm>
            <a:off x="1188719" y="-914400"/>
            <a:ext cx="64008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28" grpId="0" build="p"/>
      <p:bldP spid="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DCA7819-E2D4-83FD-B678-AACBCAE8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42520" y="1851480"/>
            <a:ext cx="1526760" cy="2510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2264AF-DBB9-4817-DA27-FBB986A9C488}"/>
              </a:ext>
            </a:extLst>
          </p:cNvPr>
          <p:cNvGrpSpPr/>
          <p:nvPr/>
        </p:nvGrpSpPr>
        <p:grpSpPr>
          <a:xfrm>
            <a:off x="4186799" y="3200400"/>
            <a:ext cx="1224721" cy="1005840"/>
            <a:chOff x="4186799" y="3200400"/>
            <a:chExt cx="1224721" cy="1005840"/>
          </a:xfrm>
        </p:grpSpPr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C931DC08-52E6-99C2-E05B-7F7F5FA00E24}"/>
                </a:ext>
              </a:extLst>
            </p:cNvPr>
            <p:cNvSpPr/>
            <p:nvPr/>
          </p:nvSpPr>
          <p:spPr>
            <a:xfrm flipH="1">
              <a:off x="4186799" y="3200400"/>
              <a:ext cx="1097281" cy="914400"/>
            </a:xfrm>
            <a:prstGeom prst="line">
              <a:avLst/>
            </a:prstGeom>
            <a:noFill/>
            <a:ln w="164520">
              <a:solidFill>
                <a:srgbClr val="FDC578"/>
              </a:solidFill>
              <a:prstDash val="solid"/>
              <a:tailEnd type="triangle"/>
            </a:ln>
          </p:spPr>
          <p:txBody>
            <a:bodyPr wrap="none" lIns="144000" tIns="99000" rIns="144000" bIns="99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E09EA43D-B561-199A-8967-D2F99E9FCA6D}"/>
                </a:ext>
              </a:extLst>
            </p:cNvPr>
            <p:cNvSpPr/>
            <p:nvPr/>
          </p:nvSpPr>
          <p:spPr>
            <a:xfrm flipH="1">
              <a:off x="4314240" y="3291839"/>
              <a:ext cx="1097280" cy="914401"/>
            </a:xfrm>
            <a:prstGeom prst="line">
              <a:avLst/>
            </a:prstGeom>
            <a:noFill/>
            <a:ln w="36720">
              <a:solidFill>
                <a:srgbClr val="7DA7D8"/>
              </a:solidFill>
              <a:prstDash val="solid"/>
              <a:tailEnd type="triangle"/>
            </a:ln>
          </p:spPr>
          <p:txBody>
            <a:bodyPr wrap="none" lIns="81000" tIns="36000" rIns="81000" bIns="36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AB5FDF07-0D16-F53B-4EE0-0F2D83C3A9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Long-Range Localization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5427B8-E550-0588-A495-829167D10562}"/>
              </a:ext>
            </a:extLst>
          </p:cNvPr>
          <p:cNvGrpSpPr/>
          <p:nvPr/>
        </p:nvGrpSpPr>
        <p:grpSpPr>
          <a:xfrm>
            <a:off x="3833639" y="3108959"/>
            <a:ext cx="1468801" cy="159841"/>
            <a:chOff x="3833639" y="3108959"/>
            <a:chExt cx="1468801" cy="159841"/>
          </a:xfrm>
        </p:grpSpPr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CD057C45-04E0-45B9-03D7-784C756525E7}"/>
                </a:ext>
              </a:extLst>
            </p:cNvPr>
            <p:cNvSpPr/>
            <p:nvPr/>
          </p:nvSpPr>
          <p:spPr>
            <a:xfrm flipH="1">
              <a:off x="3833639" y="3108959"/>
              <a:ext cx="1428481" cy="8281"/>
            </a:xfrm>
            <a:prstGeom prst="line">
              <a:avLst/>
            </a:prstGeom>
            <a:noFill/>
            <a:ln w="164520">
              <a:solidFill>
                <a:srgbClr val="FDC578"/>
              </a:solidFill>
              <a:prstDash val="solid"/>
              <a:tailEnd type="triangle"/>
            </a:ln>
          </p:spPr>
          <p:txBody>
            <a:bodyPr wrap="none" lIns="144000" tIns="99000" rIns="144000" bIns="99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C0CEA03E-7979-E1AA-5AB2-6A28280991A7}"/>
                </a:ext>
              </a:extLst>
            </p:cNvPr>
            <p:cNvSpPr/>
            <p:nvPr/>
          </p:nvSpPr>
          <p:spPr>
            <a:xfrm flipH="1">
              <a:off x="3873959" y="3260520"/>
              <a:ext cx="1428481" cy="8280"/>
            </a:xfrm>
            <a:prstGeom prst="line">
              <a:avLst/>
            </a:prstGeom>
            <a:noFill/>
            <a:ln w="36720">
              <a:solidFill>
                <a:srgbClr val="7DA7D8"/>
              </a:solidFill>
              <a:prstDash val="solid"/>
              <a:tailEnd type="triangle"/>
            </a:ln>
          </p:spPr>
          <p:txBody>
            <a:bodyPr wrap="none" lIns="81000" tIns="36000" rIns="81000" bIns="36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A651C-083B-1D76-5AD3-A49163894639}"/>
              </a:ext>
            </a:extLst>
          </p:cNvPr>
          <p:cNvGrpSpPr/>
          <p:nvPr/>
        </p:nvGrpSpPr>
        <p:grpSpPr>
          <a:xfrm>
            <a:off x="4183199" y="2093399"/>
            <a:ext cx="1147321" cy="1077841"/>
            <a:chOff x="4183199" y="2093399"/>
            <a:chExt cx="1147321" cy="1077841"/>
          </a:xfrm>
        </p:grpSpPr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5F412437-2674-44AD-C4FB-060F481F62A9}"/>
                </a:ext>
              </a:extLst>
            </p:cNvPr>
            <p:cNvSpPr/>
            <p:nvPr/>
          </p:nvSpPr>
          <p:spPr>
            <a:xfrm flipH="1" flipV="1">
              <a:off x="4253040" y="2093399"/>
              <a:ext cx="1077480" cy="937441"/>
            </a:xfrm>
            <a:prstGeom prst="line">
              <a:avLst/>
            </a:prstGeom>
            <a:noFill/>
            <a:ln w="164520">
              <a:solidFill>
                <a:srgbClr val="FDC578"/>
              </a:solidFill>
              <a:prstDash val="solid"/>
              <a:tailEnd type="triangle"/>
            </a:ln>
          </p:spPr>
          <p:txBody>
            <a:bodyPr wrap="none" lIns="144000" tIns="99000" rIns="144000" bIns="99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8F8BED1A-D2B2-D8AA-A467-655A03AFFA52}"/>
                </a:ext>
              </a:extLst>
            </p:cNvPr>
            <p:cNvSpPr/>
            <p:nvPr/>
          </p:nvSpPr>
          <p:spPr>
            <a:xfrm flipH="1" flipV="1">
              <a:off x="4183199" y="2233800"/>
              <a:ext cx="1077481" cy="937440"/>
            </a:xfrm>
            <a:prstGeom prst="line">
              <a:avLst/>
            </a:prstGeom>
            <a:noFill/>
            <a:ln w="36720">
              <a:solidFill>
                <a:srgbClr val="7DA7D8"/>
              </a:solidFill>
              <a:prstDash val="solid"/>
              <a:tailEnd type="triangle"/>
            </a:ln>
          </p:spPr>
          <p:txBody>
            <a:bodyPr wrap="none" lIns="81000" tIns="36000" rIns="81000" bIns="36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F88DE0-FED8-2303-2EF2-D9970F46DB58}"/>
              </a:ext>
            </a:extLst>
          </p:cNvPr>
          <p:cNvGrpSpPr/>
          <p:nvPr/>
        </p:nvGrpSpPr>
        <p:grpSpPr>
          <a:xfrm>
            <a:off x="5280480" y="1608840"/>
            <a:ext cx="164520" cy="1465919"/>
            <a:chOff x="5280480" y="1608840"/>
            <a:chExt cx="164520" cy="1465919"/>
          </a:xfrm>
        </p:grpSpPr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95273D80-F0AB-615E-6B07-AEFFC8274A6A}"/>
                </a:ext>
              </a:extLst>
            </p:cNvPr>
            <p:cNvSpPr/>
            <p:nvPr/>
          </p:nvSpPr>
          <p:spPr>
            <a:xfrm flipV="1">
              <a:off x="5432760" y="1608840"/>
              <a:ext cx="12240" cy="1428120"/>
            </a:xfrm>
            <a:prstGeom prst="line">
              <a:avLst/>
            </a:prstGeom>
            <a:noFill/>
            <a:ln w="164520">
              <a:solidFill>
                <a:srgbClr val="FDC578"/>
              </a:solidFill>
              <a:prstDash val="solid"/>
              <a:tailEnd type="triangle"/>
            </a:ln>
          </p:spPr>
          <p:txBody>
            <a:bodyPr wrap="none" lIns="144000" tIns="99000" rIns="144000" bIns="99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D2C258C6-5DE0-37B8-AD66-6B3B7D3D7116}"/>
                </a:ext>
              </a:extLst>
            </p:cNvPr>
            <p:cNvSpPr/>
            <p:nvPr/>
          </p:nvSpPr>
          <p:spPr>
            <a:xfrm flipV="1">
              <a:off x="5280480" y="1646640"/>
              <a:ext cx="12240" cy="1428119"/>
            </a:xfrm>
            <a:prstGeom prst="line">
              <a:avLst/>
            </a:prstGeom>
            <a:noFill/>
            <a:ln w="36720">
              <a:solidFill>
                <a:srgbClr val="7DA7D8"/>
              </a:solidFill>
              <a:prstDash val="solid"/>
              <a:tailEnd type="triangle"/>
            </a:ln>
          </p:spPr>
          <p:txBody>
            <a:bodyPr wrap="none" lIns="81000" tIns="36000" rIns="81000" bIns="36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455AE2B-BB12-772E-44A7-4D3B587DFEDC}"/>
              </a:ext>
            </a:extLst>
          </p:cNvPr>
          <p:cNvSpPr/>
          <p:nvPr/>
        </p:nvSpPr>
        <p:spPr>
          <a:xfrm>
            <a:off x="5251320" y="29530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B2B2B2"/>
          </a:solidFill>
          <a:ln w="0">
            <a:solidFill>
              <a:srgbClr val="999999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4FD6-3486-8CC3-36A9-CF9D32E0E2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So far...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9FAEF9-F10A-5485-2743-787625AF2B9D}"/>
              </a:ext>
            </a:extLst>
          </p:cNvPr>
          <p:cNvGrpSpPr/>
          <p:nvPr/>
        </p:nvGrpSpPr>
        <p:grpSpPr>
          <a:xfrm>
            <a:off x="2560319" y="1959840"/>
            <a:ext cx="4284001" cy="457200"/>
            <a:chOff x="2560319" y="1959840"/>
            <a:chExt cx="4284001" cy="457200"/>
          </a:xfrm>
        </p:grpSpPr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C6A7BFE2-25F1-30ED-326A-CD9315862D00}"/>
                </a:ext>
              </a:extLst>
            </p:cNvPr>
            <p:cNvSpPr/>
            <p:nvPr/>
          </p:nvSpPr>
          <p:spPr>
            <a:xfrm>
              <a:off x="2560319" y="2188440"/>
              <a:ext cx="1463041" cy="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A296FCFD-97BE-04F1-FFFC-FDE22A2FF245}"/>
                </a:ext>
              </a:extLst>
            </p:cNvPr>
            <p:cNvSpPr/>
            <p:nvPr/>
          </p:nvSpPr>
          <p:spPr>
            <a:xfrm>
              <a:off x="2560319" y="1959840"/>
              <a:ext cx="0" cy="45720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95E4DF68-364D-378A-1C85-C3F7292F4A3E}"/>
                </a:ext>
              </a:extLst>
            </p:cNvPr>
            <p:cNvSpPr/>
            <p:nvPr/>
          </p:nvSpPr>
          <p:spPr>
            <a:xfrm>
              <a:off x="4023360" y="1959840"/>
              <a:ext cx="0" cy="45720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8046E4-F6C1-191C-BFA4-1E0404A5D0AA}"/>
                </a:ext>
              </a:extLst>
            </p:cNvPr>
            <p:cNvSpPr txBox="1"/>
            <p:nvPr/>
          </p:nvSpPr>
          <p:spPr>
            <a:xfrm>
              <a:off x="4116960" y="1995839"/>
              <a:ext cx="2727360" cy="402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7DA7D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Localization Range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745236-2975-0D0C-C9B1-5B814B4052C4}"/>
              </a:ext>
            </a:extLst>
          </p:cNvPr>
          <p:cNvGrpSpPr/>
          <p:nvPr/>
        </p:nvGrpSpPr>
        <p:grpSpPr>
          <a:xfrm>
            <a:off x="2560319" y="1314000"/>
            <a:ext cx="5726521" cy="457200"/>
            <a:chOff x="2560319" y="1314000"/>
            <a:chExt cx="5726521" cy="457200"/>
          </a:xfrm>
        </p:grpSpPr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C5B1BA4D-684A-468A-683E-8DDB6A6F1242}"/>
                </a:ext>
              </a:extLst>
            </p:cNvPr>
            <p:cNvSpPr/>
            <p:nvPr/>
          </p:nvSpPr>
          <p:spPr>
            <a:xfrm>
              <a:off x="2560319" y="1542600"/>
              <a:ext cx="3840480" cy="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AADAF15F-190E-7201-F284-91CD033AE924}"/>
                </a:ext>
              </a:extLst>
            </p:cNvPr>
            <p:cNvSpPr/>
            <p:nvPr/>
          </p:nvSpPr>
          <p:spPr>
            <a:xfrm>
              <a:off x="2560319" y="1314000"/>
              <a:ext cx="0" cy="45720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6654230C-FF14-6660-C531-C28FB8863F7B}"/>
                </a:ext>
              </a:extLst>
            </p:cNvPr>
            <p:cNvSpPr/>
            <p:nvPr/>
          </p:nvSpPr>
          <p:spPr>
            <a:xfrm>
              <a:off x="6397200" y="1314000"/>
              <a:ext cx="0" cy="45720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04EE46-0422-FEE7-A97C-1DB062203C9F}"/>
                </a:ext>
              </a:extLst>
            </p:cNvPr>
            <p:cNvSpPr txBox="1"/>
            <p:nvPr/>
          </p:nvSpPr>
          <p:spPr>
            <a:xfrm>
              <a:off x="6492240" y="1323720"/>
              <a:ext cx="1794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DC57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Read Range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CBC4B-3E7C-2794-D7F1-8630A58E1B4C}"/>
              </a:ext>
            </a:extLst>
          </p:cNvPr>
          <p:cNvGrpSpPr/>
          <p:nvPr/>
        </p:nvGrpSpPr>
        <p:grpSpPr>
          <a:xfrm>
            <a:off x="2560319" y="2823840"/>
            <a:ext cx="7562161" cy="858959"/>
            <a:chOff x="2560319" y="2823840"/>
            <a:chExt cx="7562161" cy="858959"/>
          </a:xfrm>
        </p:grpSpPr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F1151D18-2018-BD94-6EFB-45CCDAB43019}"/>
                </a:ext>
              </a:extLst>
            </p:cNvPr>
            <p:cNvSpPr/>
            <p:nvPr/>
          </p:nvSpPr>
          <p:spPr>
            <a:xfrm>
              <a:off x="2560319" y="3454200"/>
              <a:ext cx="7040881" cy="0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FD6DFFA6-722B-21D9-E998-4CE25185D386}"/>
                </a:ext>
              </a:extLst>
            </p:cNvPr>
            <p:cNvSpPr/>
            <p:nvPr/>
          </p:nvSpPr>
          <p:spPr>
            <a:xfrm>
              <a:off x="2560319" y="3225600"/>
              <a:ext cx="0" cy="457199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62DABFDD-E974-EDD3-17FC-5EE57CE12D11}"/>
                </a:ext>
              </a:extLst>
            </p:cNvPr>
            <p:cNvSpPr/>
            <p:nvPr/>
          </p:nvSpPr>
          <p:spPr>
            <a:xfrm>
              <a:off x="9601200" y="3225600"/>
              <a:ext cx="0" cy="457199"/>
            </a:xfrm>
            <a:prstGeom prst="line">
              <a:avLst/>
            </a:prstGeom>
            <a:noFill/>
            <a:ln w="54720">
              <a:solidFill>
                <a:srgbClr val="FDC57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CCB634-3189-07C7-58F6-F3C039E73C54}"/>
                </a:ext>
              </a:extLst>
            </p:cNvPr>
            <p:cNvSpPr txBox="1"/>
            <p:nvPr/>
          </p:nvSpPr>
          <p:spPr>
            <a:xfrm>
              <a:off x="8327880" y="2823840"/>
              <a:ext cx="1794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DC57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Read Range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54B3D5C3-D338-3D4F-5450-19AB01BFF8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237" t="49545"/>
          <a:stretch>
            <a:fillRect/>
          </a:stretch>
        </p:blipFill>
        <p:spPr>
          <a:xfrm>
            <a:off x="365760" y="753840"/>
            <a:ext cx="1935720" cy="14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781000-6CE4-748E-0F0A-C795126B4EC5}"/>
              </a:ext>
            </a:extLst>
          </p:cNvPr>
          <p:cNvSpPr txBox="1"/>
          <p:nvPr/>
        </p:nvSpPr>
        <p:spPr>
          <a:xfrm>
            <a:off x="385200" y="2419200"/>
            <a:ext cx="1935058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State-of-the-Art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C68A873-23ED-E6E6-58A6-6FFBAFCD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1839" y="3095279"/>
            <a:ext cx="1087560" cy="137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DEC164-5864-EDB6-5644-06DD5284EC65}"/>
              </a:ext>
            </a:extLst>
          </p:cNvPr>
          <p:cNvSpPr txBox="1"/>
          <p:nvPr/>
        </p:nvSpPr>
        <p:spPr>
          <a:xfrm>
            <a:off x="731519" y="4597200"/>
            <a:ext cx="1264939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RF-Boost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2216C4-073B-DB7B-71B1-4FF445B595BE}"/>
              </a:ext>
            </a:extLst>
          </p:cNvPr>
          <p:cNvSpPr txBox="1"/>
          <p:nvPr/>
        </p:nvSpPr>
        <p:spPr>
          <a:xfrm>
            <a:off x="7408799" y="4260960"/>
            <a:ext cx="2727360" cy="40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 dirty="0">
                <a:ln>
                  <a:noFill/>
                </a:ln>
                <a:solidFill>
                  <a:srgbClr val="7DA7D8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Localization Range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8458D0-A4F7-182B-361D-CB42C0558028}"/>
              </a:ext>
            </a:extLst>
          </p:cNvPr>
          <p:cNvSpPr txBox="1"/>
          <p:nvPr/>
        </p:nvSpPr>
        <p:spPr>
          <a:xfrm>
            <a:off x="7405920" y="3435160"/>
            <a:ext cx="731519" cy="715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7DA7D8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A162778-4D91-5A88-A3BC-5B40D4B58FCB}"/>
              </a:ext>
            </a:extLst>
          </p:cNvPr>
          <p:cNvGrpSpPr/>
          <p:nvPr/>
        </p:nvGrpSpPr>
        <p:grpSpPr>
          <a:xfrm>
            <a:off x="2560319" y="3869639"/>
            <a:ext cx="7115041" cy="457201"/>
            <a:chOff x="2560319" y="3869639"/>
            <a:chExt cx="7115041" cy="4572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0FA0FF2-D041-50D2-BEE6-5A650AEF691A}"/>
                </a:ext>
              </a:extLst>
            </p:cNvPr>
            <p:cNvGrpSpPr/>
            <p:nvPr/>
          </p:nvGrpSpPr>
          <p:grpSpPr>
            <a:xfrm>
              <a:off x="2560319" y="3869639"/>
              <a:ext cx="7115041" cy="457201"/>
              <a:chOff x="2560319" y="3869639"/>
              <a:chExt cx="7115041" cy="457201"/>
            </a:xfrm>
          </p:grpSpPr>
          <p:sp>
            <p:nvSpPr>
              <p:cNvPr id="29" name="Straight Connector 28">
                <a:extLst>
                  <a:ext uri="{FF2B5EF4-FFF2-40B4-BE49-F238E27FC236}">
                    <a16:creationId xmlns:a16="http://schemas.microsoft.com/office/drawing/2014/main" id="{627086D8-51FB-D325-6A11-9E3A64DFDE82}"/>
                  </a:ext>
                </a:extLst>
              </p:cNvPr>
              <p:cNvSpPr/>
              <p:nvPr/>
            </p:nvSpPr>
            <p:spPr>
              <a:xfrm>
                <a:off x="2560319" y="3869639"/>
                <a:ext cx="0" cy="457201"/>
              </a:xfrm>
              <a:prstGeom prst="line">
                <a:avLst/>
              </a:prstGeom>
              <a:noFill/>
              <a:ln w="54720">
                <a:solidFill>
                  <a:srgbClr val="7DA7D8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30" name="Straight Connector 29">
                <a:extLst>
                  <a:ext uri="{FF2B5EF4-FFF2-40B4-BE49-F238E27FC236}">
                    <a16:creationId xmlns:a16="http://schemas.microsoft.com/office/drawing/2014/main" id="{4E38A56A-B4BB-4BB1-C857-7B5AAB6CD4E8}"/>
                  </a:ext>
                </a:extLst>
              </p:cNvPr>
              <p:cNvSpPr/>
              <p:nvPr/>
            </p:nvSpPr>
            <p:spPr>
              <a:xfrm>
                <a:off x="5647320" y="4097520"/>
                <a:ext cx="4028040" cy="0"/>
              </a:xfrm>
              <a:prstGeom prst="line">
                <a:avLst/>
              </a:prstGeom>
              <a:noFill/>
              <a:ln w="54720">
                <a:solidFill>
                  <a:srgbClr val="7DA7D8"/>
                </a:solidFill>
                <a:custDash>
                  <a:ds d="197000" sp="127000"/>
                </a:custDash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9E78FC6C-B2F6-9FAD-007C-A66AAC9887E3}"/>
                </a:ext>
              </a:extLst>
            </p:cNvPr>
            <p:cNvSpPr/>
            <p:nvPr/>
          </p:nvSpPr>
          <p:spPr>
            <a:xfrm>
              <a:off x="2560319" y="4097520"/>
              <a:ext cx="3017520" cy="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CD1D12-6531-BE94-0A8E-CB2E232B31D6}"/>
              </a:ext>
            </a:extLst>
          </p:cNvPr>
          <p:cNvSpPr/>
          <p:nvPr/>
        </p:nvSpPr>
        <p:spPr>
          <a:xfrm>
            <a:off x="0" y="4915123"/>
            <a:ext cx="10076760" cy="75415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3834"/>
          </a:solidFill>
          <a:ln w="0">
            <a:solidFill>
              <a:srgbClr val="CF383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Regulations limit out-of-band transmit power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3A2B3A-8347-C9FE-5084-F69DD5ED69E1}"/>
              </a:ext>
            </a:extLst>
          </p:cNvPr>
          <p:cNvGrpSpPr/>
          <p:nvPr/>
        </p:nvGrpSpPr>
        <p:grpSpPr>
          <a:xfrm>
            <a:off x="5580509" y="3871924"/>
            <a:ext cx="4127619" cy="457201"/>
            <a:chOff x="5580509" y="3871924"/>
            <a:chExt cx="4127619" cy="457201"/>
          </a:xfrm>
        </p:grpSpPr>
        <p:sp>
          <p:nvSpPr>
            <p:cNvPr id="38" name="Straight Connector 37">
              <a:extLst>
                <a:ext uri="{FF2B5EF4-FFF2-40B4-BE49-F238E27FC236}">
                  <a16:creationId xmlns:a16="http://schemas.microsoft.com/office/drawing/2014/main" id="{71079566-3E5A-E2FC-B136-8FE82C706D55}"/>
                </a:ext>
              </a:extLst>
            </p:cNvPr>
            <p:cNvSpPr/>
            <p:nvPr/>
          </p:nvSpPr>
          <p:spPr>
            <a:xfrm>
              <a:off x="5580509" y="3871924"/>
              <a:ext cx="0" cy="457201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B0357CA-F192-2519-42B8-D7B4B01C87D2}"/>
                </a:ext>
              </a:extLst>
            </p:cNvPr>
            <p:cNvSpPr/>
            <p:nvPr/>
          </p:nvSpPr>
          <p:spPr>
            <a:xfrm>
              <a:off x="5613282" y="3959881"/>
              <a:ext cx="4094846" cy="301079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C31051-B320-181E-0BB3-7958F6AD382E}"/>
              </a:ext>
            </a:extLst>
          </p:cNvPr>
          <p:cNvGrpSpPr/>
          <p:nvPr/>
        </p:nvGrpSpPr>
        <p:grpSpPr>
          <a:xfrm>
            <a:off x="2561599" y="3868363"/>
            <a:ext cx="5839560" cy="457201"/>
            <a:chOff x="2557800" y="3868919"/>
            <a:chExt cx="5839560" cy="457201"/>
          </a:xfrm>
        </p:grpSpPr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74A2C9FC-0EFF-EB45-C9DA-5F641BEA22B9}"/>
                </a:ext>
              </a:extLst>
            </p:cNvPr>
            <p:cNvSpPr/>
            <p:nvPr/>
          </p:nvSpPr>
          <p:spPr>
            <a:xfrm>
              <a:off x="2557800" y="4097520"/>
              <a:ext cx="3017520" cy="0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9C4CFC6B-89BF-71F9-77D5-1CD73203A93B}"/>
                </a:ext>
              </a:extLst>
            </p:cNvPr>
            <p:cNvSpPr/>
            <p:nvPr/>
          </p:nvSpPr>
          <p:spPr>
            <a:xfrm>
              <a:off x="2557800" y="3868919"/>
              <a:ext cx="0" cy="457201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Straight Connector 15">
              <a:extLst>
                <a:ext uri="{FF2B5EF4-FFF2-40B4-BE49-F238E27FC236}">
                  <a16:creationId xmlns:a16="http://schemas.microsoft.com/office/drawing/2014/main" id="{9D72B952-7844-EBE3-50C7-64194D399658}"/>
                </a:ext>
              </a:extLst>
            </p:cNvPr>
            <p:cNvSpPr/>
            <p:nvPr/>
          </p:nvSpPr>
          <p:spPr>
            <a:xfrm>
              <a:off x="5575320" y="3868919"/>
              <a:ext cx="0" cy="457201"/>
            </a:xfrm>
            <a:prstGeom prst="line">
              <a:avLst/>
            </a:prstGeom>
            <a:noFill/>
            <a:ln w="54720">
              <a:solidFill>
                <a:srgbClr val="7DA7D8"/>
              </a:solidFill>
              <a:prstDash val="solid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19385C-77D0-1BE6-5B9B-F73F5986A523}"/>
                </a:ext>
              </a:extLst>
            </p:cNvPr>
            <p:cNvSpPr txBox="1"/>
            <p:nvPr/>
          </p:nvSpPr>
          <p:spPr>
            <a:xfrm>
              <a:off x="5670000" y="3899520"/>
              <a:ext cx="2727360" cy="402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 dirty="0">
                  <a:ln>
                    <a:noFill/>
                  </a:ln>
                  <a:solidFill>
                    <a:srgbClr val="7DA7D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Localization Range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374E-6 3.20078E-6 L 0.39965 -0.0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5" y="-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7F97-A8F2-C2BA-08D6-ACECF37F6E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73800"/>
            <a:ext cx="9068760" cy="125028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can we further extend localization range?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597B6D-35DC-AC10-D6C1-F9AE8A878049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987840" y="1706040"/>
                <a:ext cx="3183480" cy="6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Sup>
                        <m:sSubSup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sty m:val="p"/>
                        </m:rP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i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597B6D-35DC-AC10-D6C1-F9AE8A878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40" y="1706040"/>
                <a:ext cx="3183480" cy="671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FD5C5B-3931-BEBF-21E2-645825A3F77F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27179" y="3596700"/>
                <a:ext cx="3994200" cy="1205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4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400" i="0" dirty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FD5C5B-3931-BEBF-21E2-645825A3F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79" y="3596700"/>
                <a:ext cx="3994200" cy="12052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D5CEFDD-F857-0BBB-EAE0-6AFE2FE3E0C3}"/>
              </a:ext>
            </a:extLst>
          </p:cNvPr>
          <p:cNvSpPr/>
          <p:nvPr/>
        </p:nvSpPr>
        <p:spPr>
          <a:xfrm>
            <a:off x="1671539" y="1554479"/>
            <a:ext cx="1005840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B8F44C8-C168-C8AA-6818-05DE3438DC52}"/>
              </a:ext>
            </a:extLst>
          </p:cNvPr>
          <p:cNvSpPr/>
          <p:nvPr/>
        </p:nvSpPr>
        <p:spPr>
          <a:xfrm>
            <a:off x="2689248" y="1569719"/>
            <a:ext cx="463751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B7978E5-C843-4427-A01B-38E426C04DDD}"/>
              </a:ext>
            </a:extLst>
          </p:cNvPr>
          <p:cNvSpPr/>
          <p:nvPr/>
        </p:nvSpPr>
        <p:spPr>
          <a:xfrm>
            <a:off x="3170869" y="1554479"/>
            <a:ext cx="233832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65407AD-6B9A-E680-FD62-108462579DEC}"/>
              </a:ext>
            </a:extLst>
          </p:cNvPr>
          <p:cNvSpPr/>
          <p:nvPr/>
        </p:nvSpPr>
        <p:spPr>
          <a:xfrm>
            <a:off x="3424190" y="1554479"/>
            <a:ext cx="729000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4930DF-87FA-1C40-CEDD-58700378CD4D}"/>
              </a:ext>
            </a:extLst>
          </p:cNvPr>
          <p:cNvSpPr/>
          <p:nvPr/>
        </p:nvSpPr>
        <p:spPr>
          <a:xfrm>
            <a:off x="1077180" y="1706040"/>
            <a:ext cx="548640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F72BDB-FB4B-8DAC-3572-FC77B8115D65}"/>
              </a:ext>
            </a:extLst>
          </p:cNvPr>
          <p:cNvSpPr/>
          <p:nvPr/>
        </p:nvSpPr>
        <p:spPr>
          <a:xfrm>
            <a:off x="3406321" y="1706040"/>
            <a:ext cx="565199" cy="67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54720">
            <a:solidFill>
              <a:srgbClr val="F04E4D"/>
            </a:solidFill>
            <a:prstDash val="solid"/>
          </a:ln>
        </p:spPr>
        <p:txBody>
          <a:bodyPr wrap="none" lIns="117000" tIns="72000" rIns="117000" bIns="72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2EA79E-D639-573B-F416-6EA03E345446}"/>
              </a:ext>
            </a:extLst>
          </p:cNvPr>
          <p:cNvSpPr/>
          <p:nvPr/>
        </p:nvSpPr>
        <p:spPr>
          <a:xfrm>
            <a:off x="622080" y="3898080"/>
            <a:ext cx="822960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918489-0CD9-3A42-7481-092F62FFE1AD}"/>
              </a:ext>
            </a:extLst>
          </p:cNvPr>
          <p:cNvSpPr/>
          <p:nvPr/>
        </p:nvSpPr>
        <p:spPr>
          <a:xfrm>
            <a:off x="1810800" y="3620880"/>
            <a:ext cx="45720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080822-3C55-5426-65B8-CE01D2DECEF0}"/>
              </a:ext>
            </a:extLst>
          </p:cNvPr>
          <p:cNvSpPr/>
          <p:nvPr/>
        </p:nvSpPr>
        <p:spPr>
          <a:xfrm>
            <a:off x="1406160" y="4042079"/>
            <a:ext cx="45720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BB8F0F1-CC09-857E-C66B-508D9377C2C2}"/>
              </a:ext>
            </a:extLst>
          </p:cNvPr>
          <p:cNvSpPr/>
          <p:nvPr/>
        </p:nvSpPr>
        <p:spPr>
          <a:xfrm>
            <a:off x="1771920" y="4224960"/>
            <a:ext cx="1188719" cy="130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FE939A-BB6C-707E-2B93-ECB06E19CC61}"/>
              </a:ext>
            </a:extLst>
          </p:cNvPr>
          <p:cNvSpPr/>
          <p:nvPr/>
        </p:nvSpPr>
        <p:spPr>
          <a:xfrm>
            <a:off x="2314800" y="3620880"/>
            <a:ext cx="59328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D3C65A-1814-CDDB-DBFF-7651CA77C69F}"/>
              </a:ext>
            </a:extLst>
          </p:cNvPr>
          <p:cNvSpPr/>
          <p:nvPr/>
        </p:nvSpPr>
        <p:spPr>
          <a:xfrm>
            <a:off x="1949040" y="4319280"/>
            <a:ext cx="776159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830BDC5-C841-B2EF-FC75-43999AB209C9}"/>
              </a:ext>
            </a:extLst>
          </p:cNvPr>
          <p:cNvSpPr/>
          <p:nvPr/>
        </p:nvSpPr>
        <p:spPr>
          <a:xfrm>
            <a:off x="2888639" y="3950640"/>
            <a:ext cx="2194560" cy="64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E26AEC2-D403-677B-21F3-818E5EB77A13}"/>
              </a:ext>
            </a:extLst>
          </p:cNvPr>
          <p:cNvSpPr/>
          <p:nvPr/>
        </p:nvSpPr>
        <p:spPr>
          <a:xfrm>
            <a:off x="2780639" y="3950640"/>
            <a:ext cx="1848239" cy="64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3080">
            <a:solidFill>
              <a:srgbClr val="F04E4D"/>
            </a:solidFill>
            <a:prstDash val="solid"/>
          </a:ln>
        </p:spPr>
        <p:txBody>
          <a:bodyPr wrap="none" lIns="126000" tIns="81000" rIns="126000" bIns="81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FBB93A-EC0E-914F-DFD3-68785E279ECA}"/>
              </a:ext>
            </a:extLst>
          </p:cNvPr>
          <p:cNvGrpSpPr/>
          <p:nvPr/>
        </p:nvGrpSpPr>
        <p:grpSpPr>
          <a:xfrm>
            <a:off x="929520" y="2299320"/>
            <a:ext cx="1686599" cy="1263960"/>
            <a:chOff x="929520" y="2299320"/>
            <a:chExt cx="1686599" cy="12639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DB6D47-BC84-B7DC-A97E-982FC236543F}"/>
                </a:ext>
              </a:extLst>
            </p:cNvPr>
            <p:cNvSpPr txBox="1"/>
            <p:nvPr/>
          </p:nvSpPr>
          <p:spPr>
            <a:xfrm>
              <a:off x="929520" y="2847960"/>
              <a:ext cx="1686599" cy="7153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 dirty="0">
                  <a:ln>
                    <a:noFill/>
                  </a:ln>
                  <a:solidFill>
                    <a:srgbClr val="F04E4D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Limited by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 dirty="0">
                  <a:ln>
                    <a:noFill/>
                  </a:ln>
                  <a:solidFill>
                    <a:srgbClr val="F04E4D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regulations</a:t>
              </a:r>
            </a:p>
          </p:txBody>
        </p: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2E62093C-6482-86AA-66E9-AE1E3B0125A2}"/>
                </a:ext>
              </a:extLst>
            </p:cNvPr>
            <p:cNvSpPr/>
            <p:nvPr/>
          </p:nvSpPr>
          <p:spPr>
            <a:xfrm flipV="1">
              <a:off x="1993680" y="2299320"/>
              <a:ext cx="257760" cy="548640"/>
            </a:xfrm>
            <a:prstGeom prst="line">
              <a:avLst/>
            </a:prstGeom>
            <a:noFill/>
            <a:ln w="91440">
              <a:solidFill>
                <a:srgbClr val="F04E4D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FF90C5-881A-7ECB-AB2D-88F9880E3F36}"/>
              </a:ext>
            </a:extLst>
          </p:cNvPr>
          <p:cNvGrpSpPr/>
          <p:nvPr/>
        </p:nvGrpSpPr>
        <p:grpSpPr>
          <a:xfrm>
            <a:off x="2639755" y="2302560"/>
            <a:ext cx="1084319" cy="1094760"/>
            <a:chOff x="2542320" y="2302560"/>
            <a:chExt cx="1084319" cy="10947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D5D666-D4EC-2238-3C32-F5A3EB9F98ED}"/>
                </a:ext>
              </a:extLst>
            </p:cNvPr>
            <p:cNvSpPr txBox="1"/>
            <p:nvPr/>
          </p:nvSpPr>
          <p:spPr>
            <a:xfrm>
              <a:off x="2542320" y="2851200"/>
              <a:ext cx="1084319" cy="5461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04E4D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Fixed</a:t>
              </a:r>
            </a:p>
          </p:txBody>
        </p:sp>
        <p:sp>
          <p:nvSpPr>
            <p:cNvPr id="24" name="Straight Connector 23">
              <a:extLst>
                <a:ext uri="{FF2B5EF4-FFF2-40B4-BE49-F238E27FC236}">
                  <a16:creationId xmlns:a16="http://schemas.microsoft.com/office/drawing/2014/main" id="{C4AF1C0B-9203-F68F-BC22-88B341C59558}"/>
                </a:ext>
              </a:extLst>
            </p:cNvPr>
            <p:cNvSpPr/>
            <p:nvPr/>
          </p:nvSpPr>
          <p:spPr>
            <a:xfrm flipH="1" flipV="1">
              <a:off x="2725200" y="2302560"/>
              <a:ext cx="182880" cy="548640"/>
            </a:xfrm>
            <a:prstGeom prst="line">
              <a:avLst/>
            </a:prstGeom>
            <a:noFill/>
            <a:ln w="91440">
              <a:solidFill>
                <a:srgbClr val="F04E4D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5" name="Straight Connector 24">
              <a:extLst>
                <a:ext uri="{FF2B5EF4-FFF2-40B4-BE49-F238E27FC236}">
                  <a16:creationId xmlns:a16="http://schemas.microsoft.com/office/drawing/2014/main" id="{AAB1EB34-023E-1600-C837-20C4F386C79D}"/>
                </a:ext>
              </a:extLst>
            </p:cNvPr>
            <p:cNvSpPr/>
            <p:nvPr/>
          </p:nvSpPr>
          <p:spPr>
            <a:xfrm flipV="1">
              <a:off x="2895120" y="2302560"/>
              <a:ext cx="251279" cy="571680"/>
            </a:xfrm>
            <a:prstGeom prst="line">
              <a:avLst/>
            </a:prstGeom>
            <a:noFill/>
            <a:ln w="91440">
              <a:solidFill>
                <a:srgbClr val="F04E4D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B861BF-A404-8E45-3A16-EFEE893C1600}"/>
              </a:ext>
            </a:extLst>
          </p:cNvPr>
          <p:cNvGrpSpPr/>
          <p:nvPr/>
        </p:nvGrpSpPr>
        <p:grpSpPr>
          <a:xfrm>
            <a:off x="1790640" y="4826880"/>
            <a:ext cx="1084319" cy="983160"/>
            <a:chOff x="1790640" y="4826880"/>
            <a:chExt cx="1084319" cy="9831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AD157A-F2CC-3DB5-9B1C-D282C48F014C}"/>
                </a:ext>
              </a:extLst>
            </p:cNvPr>
            <p:cNvSpPr txBox="1"/>
            <p:nvPr/>
          </p:nvSpPr>
          <p:spPr>
            <a:xfrm>
              <a:off x="1790640" y="5263920"/>
              <a:ext cx="1084319" cy="5461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04E4D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Fixed</a:t>
              </a:r>
            </a:p>
          </p:txBody>
        </p:sp>
        <p:sp>
          <p:nvSpPr>
            <p:cNvPr id="28" name="Straight Connector 27">
              <a:extLst>
                <a:ext uri="{FF2B5EF4-FFF2-40B4-BE49-F238E27FC236}">
                  <a16:creationId xmlns:a16="http://schemas.microsoft.com/office/drawing/2014/main" id="{395D615E-69FB-9BD8-B8C6-B46A41298F3F}"/>
                </a:ext>
              </a:extLst>
            </p:cNvPr>
            <p:cNvSpPr/>
            <p:nvPr/>
          </p:nvSpPr>
          <p:spPr>
            <a:xfrm flipV="1">
              <a:off x="2261520" y="4826880"/>
              <a:ext cx="0" cy="457200"/>
            </a:xfrm>
            <a:prstGeom prst="line">
              <a:avLst/>
            </a:prstGeom>
            <a:noFill/>
            <a:ln w="91440">
              <a:solidFill>
                <a:srgbClr val="F04E4D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1D59-142B-A74C-B6BD-2057277627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73800"/>
            <a:ext cx="9068760" cy="125028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can we further extend localization range?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DCB00F-270D-1337-0219-2F84489DA270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987840" y="1706040"/>
                <a:ext cx="3183480" cy="6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Sup>
                        <m:sSubSup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sty m:val="p"/>
                        </m:rP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i="0" dirty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DCB00F-270D-1337-0219-2F84489DA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40" y="1706040"/>
                <a:ext cx="3183480" cy="671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5D7CFE-D467-08DB-1B53-88ECD3AEDF12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32690" y="3600768"/>
                <a:ext cx="3994200" cy="1205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4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400" i="0" dirty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5D7CFE-D467-08DB-1B53-88ECD3AED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90" y="3600768"/>
                <a:ext cx="3994200" cy="12052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539A96-E546-E7C2-56DE-624E79B92938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806200" y="3931920"/>
                <a:ext cx="1810079" cy="6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400" i="0" dirty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539A96-E546-E7C2-56DE-624E79B92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200" y="3931920"/>
                <a:ext cx="1810079" cy="671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877F3191-8B21-7072-60BE-61F6B78A3CD8}"/>
              </a:ext>
            </a:extLst>
          </p:cNvPr>
          <p:cNvSpPr/>
          <p:nvPr/>
        </p:nvSpPr>
        <p:spPr>
          <a:xfrm>
            <a:off x="5303520" y="1463039"/>
            <a:ext cx="0" cy="3931921"/>
          </a:xfrm>
          <a:prstGeom prst="line">
            <a:avLst/>
          </a:prstGeom>
          <a:noFill/>
          <a:ln w="5472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3BA1FA-08F6-721E-6C12-7BA08F724EB7}"/>
              </a:ext>
            </a:extLst>
          </p:cNvPr>
          <p:cNvSpPr/>
          <p:nvPr/>
        </p:nvSpPr>
        <p:spPr>
          <a:xfrm>
            <a:off x="2780639" y="3955320"/>
            <a:ext cx="1848239" cy="64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3080">
            <a:solidFill>
              <a:srgbClr val="F04E4D"/>
            </a:solidFill>
            <a:prstDash val="solid"/>
          </a:ln>
        </p:spPr>
        <p:txBody>
          <a:bodyPr wrap="none" lIns="126000" tIns="81000" rIns="126000" bIns="81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12EC5B-EA30-1AF2-56D9-C47BEA33BC01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20932" y="1740808"/>
                <a:ext cx="608400" cy="604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3400" i="0" dirty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12EC5B-EA30-1AF2-56D9-C47BEA33B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32" y="1740808"/>
                <a:ext cx="608400" cy="604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48B8C2B8-E884-6482-9805-BFC9F1AA472E}"/>
              </a:ext>
            </a:extLst>
          </p:cNvPr>
          <p:cNvSpPr/>
          <p:nvPr/>
        </p:nvSpPr>
        <p:spPr>
          <a:xfrm flipV="1">
            <a:off x="8271309" y="2765518"/>
            <a:ext cx="7920" cy="731521"/>
          </a:xfrm>
          <a:prstGeom prst="line">
            <a:avLst/>
          </a:prstGeom>
          <a:noFill/>
          <a:ln w="91440">
            <a:solidFill>
              <a:srgbClr val="FFFFFF"/>
            </a:solidFill>
            <a:prstDash val="solid"/>
            <a:tailEnd type="triangle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E528448A-24EA-F6E1-34FA-DE28485354B0}"/>
              </a:ext>
            </a:extLst>
          </p:cNvPr>
          <p:cNvSpPr/>
          <p:nvPr/>
        </p:nvSpPr>
        <p:spPr>
          <a:xfrm flipV="1">
            <a:off x="9541343" y="2765518"/>
            <a:ext cx="7920" cy="731521"/>
          </a:xfrm>
          <a:prstGeom prst="line">
            <a:avLst/>
          </a:prstGeom>
          <a:noFill/>
          <a:ln w="91440">
            <a:solidFill>
              <a:srgbClr val="FFFFFF"/>
            </a:solidFill>
            <a:prstDash val="solid"/>
            <a:tailEnd type="triangle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9CA939-EFD6-E1B2-E368-290D03BDFC5C}"/>
              </a:ext>
            </a:extLst>
          </p:cNvPr>
          <p:cNvSpPr/>
          <p:nvPr/>
        </p:nvSpPr>
        <p:spPr>
          <a:xfrm>
            <a:off x="3406321" y="1706040"/>
            <a:ext cx="565199" cy="67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54720">
            <a:solidFill>
              <a:srgbClr val="F04E4D"/>
            </a:solidFill>
            <a:prstDash val="solid"/>
          </a:ln>
        </p:spPr>
        <p:txBody>
          <a:bodyPr wrap="none" lIns="117000" tIns="72000" rIns="117000" bIns="72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7795E-6 -3.27639E-7 L 0.34862 -0.2027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3" y="-10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4783E-6 -3.24839E-6 L 0.77064 0.1949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3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7895B0-28AC-8716-D9E3-A287AB218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73800"/>
            <a:ext cx="9068760" cy="125028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can we further extend localization range?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EB37DA-B246-F13F-DD10-14FB53D17F0F}"/>
              </a:ext>
            </a:extLst>
          </p:cNvPr>
          <p:cNvGrpSpPr/>
          <p:nvPr/>
        </p:nvGrpSpPr>
        <p:grpSpPr>
          <a:xfrm>
            <a:off x="55440" y="4572000"/>
            <a:ext cx="7024471" cy="1048976"/>
            <a:chOff x="55440" y="4572000"/>
            <a:chExt cx="7024471" cy="10489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02FFB8F-AE40-7DAB-F50A-F134E64486A4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4628520" y="4633920"/>
                  <a:ext cx="1810079" cy="6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0000" tIns="45000" rIns="90000" bIns="45000" anchor="ctr" anchorCtr="0" compatLnSpc="0">
                  <a:noAutofit/>
                </a:bodyPr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34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4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40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3400" i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3400" i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4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400" i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3400" i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340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400" i="0" dirty="0">
                    <a:solidFill>
                      <a:srgbClr val="FFFFFF"/>
                    </a:solidFill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02FFB8F-AE40-7DAB-F50A-F134E6448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8520" y="4633920"/>
                  <a:ext cx="1810079" cy="6714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425890-AE0D-3D89-C26F-FAA5D09C93B2}"/>
                </a:ext>
              </a:extLst>
            </p:cNvPr>
            <p:cNvSpPr txBox="1"/>
            <p:nvPr/>
          </p:nvSpPr>
          <p:spPr>
            <a:xfrm>
              <a:off x="2850120" y="4632120"/>
              <a:ext cx="687474" cy="65128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38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V</a:t>
              </a:r>
              <a:r>
                <a:rPr lang="en-US" sz="3800" b="1" i="0" u="none" strike="noStrike" kern="1200" cap="none" baseline="-33000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0</a:t>
              </a: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B009C03F-FF37-13A8-AA2C-041DB27D8615}"/>
                </a:ext>
              </a:extLst>
            </p:cNvPr>
            <p:cNvSpPr/>
            <p:nvPr/>
          </p:nvSpPr>
          <p:spPr>
            <a:xfrm>
              <a:off x="3786840" y="4665240"/>
              <a:ext cx="0" cy="731520"/>
            </a:xfrm>
            <a:prstGeom prst="line">
              <a:avLst/>
            </a:prstGeom>
            <a:noFill/>
            <a:ln w="91440">
              <a:solidFill>
                <a:srgbClr val="FFFFFF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DCCDAEB4-5151-8C6A-0541-4784AA09BE7A}"/>
                </a:ext>
              </a:extLst>
            </p:cNvPr>
            <p:cNvSpPr/>
            <p:nvPr/>
          </p:nvSpPr>
          <p:spPr>
            <a:xfrm flipV="1">
              <a:off x="6708960" y="4665240"/>
              <a:ext cx="7920" cy="731520"/>
            </a:xfrm>
            <a:prstGeom prst="line">
              <a:avLst/>
            </a:prstGeom>
            <a:noFill/>
            <a:ln w="91440">
              <a:solidFill>
                <a:srgbClr val="FFFFFF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D5B052-1050-526F-3BAD-90A303DCDD8D}"/>
                </a:ext>
              </a:extLst>
            </p:cNvPr>
            <p:cNvSpPr txBox="1"/>
            <p:nvPr/>
          </p:nvSpPr>
          <p:spPr>
            <a:xfrm>
              <a:off x="6808320" y="4572000"/>
              <a:ext cx="271591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4721FA-C9FA-9173-4788-C6AEFB498D2D}"/>
                </a:ext>
              </a:extLst>
            </p:cNvPr>
            <p:cNvSpPr txBox="1"/>
            <p:nvPr/>
          </p:nvSpPr>
          <p:spPr>
            <a:xfrm>
              <a:off x="55440" y="5264640"/>
              <a:ext cx="2110363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*IEEE T-MTT 2016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3C9A0B-A6B6-0507-D3B9-4D2EE8A012D3}"/>
              </a:ext>
            </a:extLst>
          </p:cNvPr>
          <p:cNvSpPr/>
          <p:nvPr/>
        </p:nvSpPr>
        <p:spPr>
          <a:xfrm>
            <a:off x="4796640" y="2247120"/>
            <a:ext cx="914400" cy="1481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184954-ECDC-EB11-243D-6687EA89F0CB}"/>
              </a:ext>
            </a:extLst>
          </p:cNvPr>
          <p:cNvSpPr/>
          <p:nvPr/>
        </p:nvSpPr>
        <p:spPr>
          <a:xfrm>
            <a:off x="5706000" y="2247120"/>
            <a:ext cx="914400" cy="1481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E421CD-3D11-108E-868E-17ED186C950B}"/>
              </a:ext>
            </a:extLst>
          </p:cNvPr>
          <p:cNvSpPr/>
          <p:nvPr/>
        </p:nvSpPr>
        <p:spPr>
          <a:xfrm>
            <a:off x="3103920" y="1609200"/>
            <a:ext cx="1463039" cy="210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7B414850-D475-3049-D148-F321C286009E}"/>
              </a:ext>
            </a:extLst>
          </p:cNvPr>
          <p:cNvSpPr/>
          <p:nvPr/>
        </p:nvSpPr>
        <p:spPr>
          <a:xfrm>
            <a:off x="441759" y="1261687"/>
            <a:ext cx="2560319" cy="1371600"/>
          </a:xfrm>
          <a:prstGeom prst="line">
            <a:avLst/>
          </a:prstGeom>
          <a:noFill/>
          <a:ln w="274320">
            <a:solidFill>
              <a:srgbClr val="FDC578"/>
            </a:solidFill>
            <a:prstDash val="solid"/>
            <a:tailEnd type="triangle"/>
          </a:ln>
        </p:spPr>
        <p:txBody>
          <a:bodyPr wrap="none" lIns="198000" tIns="153000" rIns="198000" bIns="15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63456757-5DE2-A548-07E0-1B35BFF33ED5}"/>
              </a:ext>
            </a:extLst>
          </p:cNvPr>
          <p:cNvSpPr/>
          <p:nvPr/>
        </p:nvSpPr>
        <p:spPr>
          <a:xfrm flipH="1">
            <a:off x="337635" y="3266944"/>
            <a:ext cx="2651759" cy="1280160"/>
          </a:xfrm>
          <a:prstGeom prst="line">
            <a:avLst/>
          </a:prstGeom>
          <a:noFill/>
          <a:ln w="274320">
            <a:solidFill>
              <a:srgbClr val="FDC578"/>
            </a:solidFill>
            <a:prstDash val="solid"/>
            <a:tailEnd type="triangle" w="med" len="med"/>
          </a:ln>
        </p:spPr>
        <p:txBody>
          <a:bodyPr wrap="none" lIns="198000" tIns="153000" rIns="198000" bIns="15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7F70D295-68F3-8133-A061-B04DD03B4BBC}"/>
              </a:ext>
            </a:extLst>
          </p:cNvPr>
          <p:cNvSpPr/>
          <p:nvPr/>
        </p:nvSpPr>
        <p:spPr>
          <a:xfrm>
            <a:off x="418706" y="722917"/>
            <a:ext cx="2560320" cy="1371600"/>
          </a:xfrm>
          <a:prstGeom prst="line">
            <a:avLst/>
          </a:prstGeom>
          <a:noFill/>
          <a:ln w="54720">
            <a:solidFill>
              <a:srgbClr val="7DA7D8"/>
            </a:solidFill>
            <a:prstDash val="solid"/>
            <a:tailEnd type="triangle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19BC6BAB-FE47-BBCA-5F07-4AD934DB1521}"/>
              </a:ext>
            </a:extLst>
          </p:cNvPr>
          <p:cNvSpPr/>
          <p:nvPr/>
        </p:nvSpPr>
        <p:spPr>
          <a:xfrm flipH="1">
            <a:off x="251346" y="2790810"/>
            <a:ext cx="2731679" cy="1266480"/>
          </a:xfrm>
          <a:prstGeom prst="line">
            <a:avLst/>
          </a:prstGeom>
          <a:noFill/>
          <a:ln w="54720">
            <a:solidFill>
              <a:srgbClr val="7DA7D8"/>
            </a:solidFill>
            <a:prstDash val="solid"/>
            <a:tailEnd type="triangle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E5DDE6A3-FDA0-B1D9-5D2B-4431D09612FE}"/>
              </a:ext>
            </a:extLst>
          </p:cNvPr>
          <p:cNvSpPr/>
          <p:nvPr/>
        </p:nvSpPr>
        <p:spPr>
          <a:xfrm>
            <a:off x="376920" y="1221119"/>
            <a:ext cx="2560320" cy="1371601"/>
          </a:xfrm>
          <a:prstGeom prst="line">
            <a:avLst/>
          </a:prstGeom>
          <a:noFill/>
          <a:ln w="128160">
            <a:solidFill>
              <a:srgbClr val="FDC578"/>
            </a:solidFill>
            <a:prstDash val="solid"/>
            <a:tailEnd type="triangle" w="sm" len="sm"/>
          </a:ln>
        </p:spPr>
        <p:txBody>
          <a:bodyPr wrap="none" lIns="126000" tIns="81000" rIns="126000" bIns="81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5B0681B4-0094-D8A3-CBE1-0F916F8847A2}"/>
              </a:ext>
            </a:extLst>
          </p:cNvPr>
          <p:cNvSpPr/>
          <p:nvPr/>
        </p:nvSpPr>
        <p:spPr>
          <a:xfrm flipH="1">
            <a:off x="342682" y="3249429"/>
            <a:ext cx="2651759" cy="1280161"/>
          </a:xfrm>
          <a:prstGeom prst="line">
            <a:avLst/>
          </a:prstGeom>
          <a:noFill/>
          <a:ln w="128160">
            <a:solidFill>
              <a:srgbClr val="FDC578"/>
            </a:solidFill>
            <a:prstDash val="solid"/>
            <a:tailEnd type="triangle" w="sm" len="sm"/>
          </a:ln>
        </p:spPr>
        <p:txBody>
          <a:bodyPr wrap="none" lIns="124920" tIns="79920" rIns="124920" bIns="799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BA7E84A2-EB63-D3C6-EBF8-42DCD908F0EC}"/>
              </a:ext>
            </a:extLst>
          </p:cNvPr>
          <p:cNvSpPr/>
          <p:nvPr/>
        </p:nvSpPr>
        <p:spPr>
          <a:xfrm>
            <a:off x="378466" y="713519"/>
            <a:ext cx="2560320" cy="1371600"/>
          </a:xfrm>
          <a:prstGeom prst="line">
            <a:avLst/>
          </a:prstGeom>
          <a:noFill/>
          <a:ln w="18360">
            <a:solidFill>
              <a:srgbClr val="7DA7D8"/>
            </a:solidFill>
            <a:prstDash val="solid"/>
            <a:tailEnd type="triangle"/>
          </a:ln>
        </p:spPr>
        <p:txBody>
          <a:bodyPr wrap="none" lIns="72000" tIns="27000" rIns="72000" bIns="27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076C3402-897A-F057-3341-6CF8512C66B4}"/>
              </a:ext>
            </a:extLst>
          </p:cNvPr>
          <p:cNvSpPr/>
          <p:nvPr/>
        </p:nvSpPr>
        <p:spPr>
          <a:xfrm flipH="1">
            <a:off x="243675" y="2801195"/>
            <a:ext cx="2743199" cy="1280160"/>
          </a:xfrm>
          <a:prstGeom prst="line">
            <a:avLst/>
          </a:prstGeom>
          <a:noFill/>
          <a:ln w="18360">
            <a:solidFill>
              <a:srgbClr val="7DA7D8"/>
            </a:solidFill>
            <a:prstDash val="solid"/>
            <a:tailEnd type="triangle"/>
          </a:ln>
        </p:spPr>
        <p:txBody>
          <a:bodyPr wrap="none" lIns="72000" tIns="27000" rIns="72000" bIns="27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28CB4550-A0C6-E2F4-45A0-7EE17DBC7B3B}"/>
              </a:ext>
            </a:extLst>
          </p:cNvPr>
          <p:cNvSpPr/>
          <p:nvPr/>
        </p:nvSpPr>
        <p:spPr>
          <a:xfrm flipH="1">
            <a:off x="239826" y="2799305"/>
            <a:ext cx="2743199" cy="1280160"/>
          </a:xfrm>
          <a:prstGeom prst="line">
            <a:avLst/>
          </a:prstGeom>
          <a:noFill/>
          <a:ln w="109800">
            <a:solidFill>
              <a:srgbClr val="7DA7D8"/>
            </a:solidFill>
            <a:prstDash val="solid"/>
            <a:tailEnd type="triangle"/>
          </a:ln>
        </p:spPr>
        <p:txBody>
          <a:bodyPr wrap="none" lIns="117000" tIns="72000" rIns="117000" bIns="72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998683-7D6C-BD24-F1D3-EBC0599C22C1}"/>
              </a:ext>
            </a:extLst>
          </p:cNvPr>
          <p:cNvGrpSpPr/>
          <p:nvPr/>
        </p:nvGrpSpPr>
        <p:grpSpPr>
          <a:xfrm>
            <a:off x="3059279" y="1446119"/>
            <a:ext cx="3604320" cy="2790272"/>
            <a:chOff x="3059279" y="1446119"/>
            <a:chExt cx="3604320" cy="2790272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896C3EBE-D59B-642A-DD33-2FFF0E37E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59279" y="1446119"/>
              <a:ext cx="3604320" cy="2383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2FCBBD-CFF2-DAC9-C8DC-DECB9BAB2BDE}"/>
                </a:ext>
              </a:extLst>
            </p:cNvPr>
            <p:cNvSpPr txBox="1"/>
            <p:nvPr/>
          </p:nvSpPr>
          <p:spPr>
            <a:xfrm>
              <a:off x="4291200" y="3850560"/>
              <a:ext cx="1260323" cy="3858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RFID Tag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7E6C04-69FC-81A0-D030-E71836180035}"/>
              </a:ext>
            </a:extLst>
          </p:cNvPr>
          <p:cNvGrpSpPr/>
          <p:nvPr/>
        </p:nvGrpSpPr>
        <p:grpSpPr>
          <a:xfrm>
            <a:off x="3114722" y="1771561"/>
            <a:ext cx="1444680" cy="1947963"/>
            <a:chOff x="3122279" y="1771561"/>
            <a:chExt cx="1444680" cy="19479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63D76C4-FB2F-50DD-2831-F101EB58A0BE}"/>
                </a:ext>
              </a:extLst>
            </p:cNvPr>
            <p:cNvSpPr/>
            <p:nvPr/>
          </p:nvSpPr>
          <p:spPr>
            <a:xfrm>
              <a:off x="3122279" y="2272321"/>
              <a:ext cx="1444680" cy="1339199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8B2BC4-AE89-FE8A-D009-2E367C66AFFA}"/>
                </a:ext>
              </a:extLst>
            </p:cNvPr>
            <p:cNvSpPr/>
            <p:nvPr/>
          </p:nvSpPr>
          <p:spPr>
            <a:xfrm>
              <a:off x="3303384" y="1771561"/>
              <a:ext cx="583896" cy="1947963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4957F3-2A24-0A4B-E2D9-94D033603DCC}"/>
              </a:ext>
            </a:extLst>
          </p:cNvPr>
          <p:cNvGrpSpPr/>
          <p:nvPr/>
        </p:nvGrpSpPr>
        <p:grpSpPr>
          <a:xfrm>
            <a:off x="3476232" y="1487654"/>
            <a:ext cx="2395576" cy="947027"/>
            <a:chOff x="3476232" y="1487654"/>
            <a:chExt cx="2395576" cy="94702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9918A7-4DD1-E247-76AE-348039DE74A3}"/>
                </a:ext>
              </a:extLst>
            </p:cNvPr>
            <p:cNvSpPr/>
            <p:nvPr/>
          </p:nvSpPr>
          <p:spPr>
            <a:xfrm>
              <a:off x="3476232" y="1487654"/>
              <a:ext cx="2395576" cy="499547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6B0F32C-E1A9-74A9-AE46-D8BB4BC1B3B1}"/>
                </a:ext>
              </a:extLst>
            </p:cNvPr>
            <p:cNvSpPr/>
            <p:nvPr/>
          </p:nvSpPr>
          <p:spPr>
            <a:xfrm>
              <a:off x="3889197" y="1586522"/>
              <a:ext cx="911147" cy="848159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F9D970-9F5E-711E-D3F8-679B1FA99FF9}"/>
              </a:ext>
            </a:extLst>
          </p:cNvPr>
          <p:cNvGrpSpPr/>
          <p:nvPr/>
        </p:nvGrpSpPr>
        <p:grpSpPr>
          <a:xfrm>
            <a:off x="4745160" y="1631818"/>
            <a:ext cx="1522543" cy="2104090"/>
            <a:chOff x="4745160" y="1631818"/>
            <a:chExt cx="1522543" cy="210409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D14188-CA88-C46C-48FC-F42A69897D2D}"/>
                </a:ext>
              </a:extLst>
            </p:cNvPr>
            <p:cNvSpPr/>
            <p:nvPr/>
          </p:nvSpPr>
          <p:spPr>
            <a:xfrm>
              <a:off x="4745160" y="2128322"/>
              <a:ext cx="960839" cy="1607586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5EE4878-9EF5-104D-9B2C-00D5D39101D5}"/>
                </a:ext>
              </a:extLst>
            </p:cNvPr>
            <p:cNvSpPr/>
            <p:nvPr/>
          </p:nvSpPr>
          <p:spPr>
            <a:xfrm>
              <a:off x="5436206" y="1793881"/>
              <a:ext cx="557641" cy="434663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C746094-F1A9-63FA-2B99-C746EFDE9FB3}"/>
                </a:ext>
              </a:extLst>
            </p:cNvPr>
            <p:cNvSpPr/>
            <p:nvPr/>
          </p:nvSpPr>
          <p:spPr>
            <a:xfrm>
              <a:off x="5810892" y="1631818"/>
              <a:ext cx="456811" cy="292922"/>
            </a:xfrm>
            <a:prstGeom prst="rect">
              <a:avLst/>
            </a:prstGeom>
            <a:solidFill>
              <a:srgbClr val="1C1C1C"/>
            </a:solidFill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A31A91F-28BB-BCB8-1A25-E4BA01C350CD}"/>
              </a:ext>
            </a:extLst>
          </p:cNvPr>
          <p:cNvSpPr/>
          <p:nvPr/>
        </p:nvSpPr>
        <p:spPr>
          <a:xfrm>
            <a:off x="5705998" y="2215711"/>
            <a:ext cx="914401" cy="1503813"/>
          </a:xfrm>
          <a:prstGeom prst="rect">
            <a:avLst/>
          </a:prstGeom>
          <a:solidFill>
            <a:srgbClr val="1C1C1C"/>
          </a:solidFill>
          <a:ln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1313FC-42CF-04D6-6F7D-3EEF9E31C2A2}"/>
              </a:ext>
            </a:extLst>
          </p:cNvPr>
          <p:cNvGrpSpPr/>
          <p:nvPr/>
        </p:nvGrpSpPr>
        <p:grpSpPr>
          <a:xfrm>
            <a:off x="6312571" y="2765518"/>
            <a:ext cx="3236692" cy="731521"/>
            <a:chOff x="6312571" y="2765518"/>
            <a:chExt cx="3236692" cy="731521"/>
          </a:xfrm>
        </p:grpSpPr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1FDA511F-B3C9-53DC-FBCB-32B9544F5AE0}"/>
                </a:ext>
              </a:extLst>
            </p:cNvPr>
            <p:cNvSpPr/>
            <p:nvPr/>
          </p:nvSpPr>
          <p:spPr>
            <a:xfrm flipV="1">
              <a:off x="8271309" y="2765518"/>
              <a:ext cx="7920" cy="731521"/>
            </a:xfrm>
            <a:prstGeom prst="line">
              <a:avLst/>
            </a:prstGeom>
            <a:noFill/>
            <a:ln w="91440">
              <a:solidFill>
                <a:srgbClr val="FFFFFF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40" name="Straight Connector 39">
              <a:extLst>
                <a:ext uri="{FF2B5EF4-FFF2-40B4-BE49-F238E27FC236}">
                  <a16:creationId xmlns:a16="http://schemas.microsoft.com/office/drawing/2014/main" id="{FA5D05DE-D569-E95E-E3A4-22259F5C5B51}"/>
                </a:ext>
              </a:extLst>
            </p:cNvPr>
            <p:cNvSpPr/>
            <p:nvPr/>
          </p:nvSpPr>
          <p:spPr>
            <a:xfrm flipV="1">
              <a:off x="9541343" y="2765518"/>
              <a:ext cx="7920" cy="731521"/>
            </a:xfrm>
            <a:prstGeom prst="line">
              <a:avLst/>
            </a:prstGeom>
            <a:noFill/>
            <a:ln w="91440">
              <a:solidFill>
                <a:srgbClr val="FFFFFF"/>
              </a:solidFill>
              <a:prstDash val="solid"/>
              <a:tailEnd type="triangle"/>
            </a:ln>
          </p:spPr>
          <p:txBody>
            <a:bodyPr wrap="none" lIns="108000" tIns="63000" rIns="108000" bIns="63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C3B3BD1-16AF-BF86-52FB-17E5F72FF43B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6312571" y="2793482"/>
                  <a:ext cx="1810079" cy="6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0000" tIns="45000" rIns="90000" bIns="45000" anchor="ctr" anchorCtr="0" compatLnSpc="0">
                  <a:noAutofit/>
                </a:bodyPr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34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4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40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3400" i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3400" i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4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400" i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3400" i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340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400" i="0" dirty="0">
                    <a:solidFill>
                      <a:srgbClr val="FFFFFF"/>
                    </a:solidFill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C3B3BD1-16AF-BF86-52FB-17E5F72FF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571" y="2793482"/>
                  <a:ext cx="1810079" cy="6714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2C57079-1F6B-8045-0A69-F40F359EE2A8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8881464" y="2850078"/>
                  <a:ext cx="608400" cy="604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0000" tIns="45000" rIns="90000" bIns="45000" anchor="ctr" anchorCtr="0" compatLnSpc="0">
                  <a:noAutofit/>
                </a:bodyPr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3400" i="0" dirty="0">
                    <a:solidFill>
                      <a:srgbClr val="FFFFFF"/>
                    </a:solidFill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2C57079-1F6B-8045-0A69-F40F359EE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1464" y="2850078"/>
                  <a:ext cx="608400" cy="60444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7E5A8E7-0AEF-042A-4F79-553E944B1072}"/>
              </a:ext>
            </a:extLst>
          </p:cNvPr>
          <p:cNvSpPr/>
          <p:nvPr/>
        </p:nvSpPr>
        <p:spPr>
          <a:xfrm>
            <a:off x="-360" y="2185291"/>
            <a:ext cx="10076760" cy="1371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9C765"/>
          </a:solidFill>
          <a:ln w="0">
            <a:solidFill>
              <a:srgbClr val="89C765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Decreasing in-band power can increase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out-of-band SNR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0378E-6 3.73285E-6 L 0.03387 -0.254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" y="-127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1" grpId="3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55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4">
            <a:extLst>
              <a:ext uri="{FF2B5EF4-FFF2-40B4-BE49-F238E27FC236}">
                <a16:creationId xmlns:a16="http://schemas.microsoft.com/office/drawing/2014/main" id="{A3320A42-37FC-0E62-99D1-6E0115357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4" t="26447" r="7999" b="10662"/>
          <a:stretch/>
        </p:blipFill>
        <p:spPr>
          <a:xfrm>
            <a:off x="316739" y="1311813"/>
            <a:ext cx="5207761" cy="3465387"/>
          </a:xfrm>
          <a:custGeom>
            <a:avLst/>
            <a:gdLst>
              <a:gd name="connsiteX0" fmla="*/ 786 w 6614860"/>
              <a:gd name="connsiteY0" fmla="*/ 482 h 5510136"/>
              <a:gd name="connsiteX1" fmla="*/ 6615647 w 6614860"/>
              <a:gd name="connsiteY1" fmla="*/ 482 h 5510136"/>
              <a:gd name="connsiteX2" fmla="*/ 6615647 w 6614860"/>
              <a:gd name="connsiteY2" fmla="*/ 5510619 h 5510136"/>
              <a:gd name="connsiteX3" fmla="*/ 786 w 6614860"/>
              <a:gd name="connsiteY3" fmla="*/ 5510619 h 551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860" h="5510136">
                <a:moveTo>
                  <a:pt x="786" y="482"/>
                </a:moveTo>
                <a:lnTo>
                  <a:pt x="6615647" y="482"/>
                </a:lnTo>
                <a:lnTo>
                  <a:pt x="6615647" y="5510619"/>
                </a:lnTo>
                <a:lnTo>
                  <a:pt x="786" y="55106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2C141-CB4B-BB95-0B7A-3424594659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360386"/>
            <a:ext cx="9068760" cy="677108"/>
          </a:xfrm>
        </p:spPr>
        <p:txBody>
          <a:bodyPr vert="horz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8580F-3B9F-E042-A76B-9A79FA39E6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10680" y="1084680"/>
            <a:ext cx="4425480" cy="3692520"/>
          </a:xfrm>
        </p:spPr>
        <p:txBody>
          <a:bodyPr vert="horz">
            <a:normAutofit fontScale="92500" lnSpcReduction="10000"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BladeRF</a:t>
            </a:r>
            <a:r>
              <a:rPr lang="en-US" dirty="0">
                <a:solidFill>
                  <a:schemeClr val="bg1"/>
                </a:solidFill>
              </a:rPr>
              <a:t> software defined radios to apply amplitude control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Raspberry Pi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EPC Gen 2 Protocol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Bowtie antenna*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Smarttrac</a:t>
            </a:r>
            <a:r>
              <a:rPr lang="en-US" dirty="0">
                <a:solidFill>
                  <a:schemeClr val="bg1"/>
                </a:solidFill>
              </a:rPr>
              <a:t> RFID Tags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D78B9-1C7D-4312-D305-8287991E4037}"/>
              </a:ext>
            </a:extLst>
          </p:cNvPr>
          <p:cNvSpPr txBox="1"/>
          <p:nvPr/>
        </p:nvSpPr>
        <p:spPr>
          <a:xfrm>
            <a:off x="0" y="5303520"/>
            <a:ext cx="1785595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*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Mobicom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2023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8AD04A-C843-3318-2107-4F540049FC31}"/>
              </a:ext>
            </a:extLst>
          </p:cNvPr>
          <p:cNvGrpSpPr/>
          <p:nvPr/>
        </p:nvGrpSpPr>
        <p:grpSpPr>
          <a:xfrm>
            <a:off x="560880" y="2719800"/>
            <a:ext cx="1497599" cy="2309400"/>
            <a:chOff x="560880" y="2719800"/>
            <a:chExt cx="1497599" cy="23094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B58C26-5B65-58D6-8729-0ADAF113EF56}"/>
                </a:ext>
              </a:extLst>
            </p:cNvPr>
            <p:cNvSpPr txBox="1"/>
            <p:nvPr/>
          </p:nvSpPr>
          <p:spPr>
            <a:xfrm>
              <a:off x="560880" y="3572280"/>
              <a:ext cx="1497599" cy="14569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Software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Defined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Radios</a:t>
              </a:r>
            </a:p>
          </p:txBody>
        </p:sp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B39FACBE-D471-6329-2125-8818A1BDF2C3}"/>
                </a:ext>
              </a:extLst>
            </p:cNvPr>
            <p:cNvSpPr/>
            <p:nvPr/>
          </p:nvSpPr>
          <p:spPr>
            <a:xfrm flipV="1">
              <a:off x="1225800" y="2719800"/>
              <a:ext cx="206280" cy="937800"/>
            </a:xfrm>
            <a:prstGeom prst="line">
              <a:avLst/>
            </a:prstGeom>
            <a:noFill/>
            <a:ln w="73080">
              <a:solidFill>
                <a:srgbClr val="000000"/>
              </a:solidFill>
              <a:prstDash val="solid"/>
              <a:tailEnd type="triangle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F84991-F99D-B9A7-2832-69F58B95B725}"/>
              </a:ext>
            </a:extLst>
          </p:cNvPr>
          <p:cNvGrpSpPr/>
          <p:nvPr/>
        </p:nvGrpSpPr>
        <p:grpSpPr>
          <a:xfrm>
            <a:off x="1887840" y="3657600"/>
            <a:ext cx="1513080" cy="1183319"/>
            <a:chOff x="1887840" y="3657600"/>
            <a:chExt cx="1513080" cy="11833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426F51-5770-660A-D40F-C41F8C9569C6}"/>
                </a:ext>
              </a:extLst>
            </p:cNvPr>
            <p:cNvSpPr txBox="1"/>
            <p:nvPr/>
          </p:nvSpPr>
          <p:spPr>
            <a:xfrm>
              <a:off x="1887840" y="4395959"/>
              <a:ext cx="1513080" cy="4449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>
                  <a:ln>
                    <a:noFill/>
                  </a:ln>
                  <a:solidFill>
                    <a:srgbClr val="820F7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Antennas</a:t>
              </a: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043EDBB1-CDE5-5376-2198-FE9FAC70DAE7}"/>
                </a:ext>
              </a:extLst>
            </p:cNvPr>
            <p:cNvSpPr/>
            <p:nvPr/>
          </p:nvSpPr>
          <p:spPr>
            <a:xfrm flipH="1" flipV="1">
              <a:off x="2286000" y="3657600"/>
              <a:ext cx="239400" cy="813960"/>
            </a:xfrm>
            <a:prstGeom prst="line">
              <a:avLst/>
            </a:prstGeom>
            <a:noFill/>
            <a:ln w="73080">
              <a:solidFill>
                <a:srgbClr val="820F71"/>
              </a:solidFill>
              <a:prstDash val="solid"/>
              <a:tailEnd type="triangle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93C9D9B7-DA2B-D4DA-EEA4-0707FF2119A0}"/>
                </a:ext>
              </a:extLst>
            </p:cNvPr>
            <p:cNvSpPr/>
            <p:nvPr/>
          </p:nvSpPr>
          <p:spPr>
            <a:xfrm flipV="1">
              <a:off x="2529719" y="4023360"/>
              <a:ext cx="309241" cy="460080"/>
            </a:xfrm>
            <a:prstGeom prst="line">
              <a:avLst/>
            </a:prstGeom>
            <a:noFill/>
            <a:ln w="73080">
              <a:solidFill>
                <a:srgbClr val="820F71"/>
              </a:solidFill>
              <a:prstDash val="solid"/>
              <a:tailEnd type="triangle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78EF17-6B81-A333-2F3E-42F85EA5B931}"/>
              </a:ext>
            </a:extLst>
          </p:cNvPr>
          <p:cNvGrpSpPr/>
          <p:nvPr/>
        </p:nvGrpSpPr>
        <p:grpSpPr>
          <a:xfrm>
            <a:off x="4361760" y="1980720"/>
            <a:ext cx="1315440" cy="1174680"/>
            <a:chOff x="4361760" y="1980720"/>
            <a:chExt cx="1315440" cy="11746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85CC8C-88C4-0125-9873-90F5F857842C}"/>
                </a:ext>
              </a:extLst>
            </p:cNvPr>
            <p:cNvSpPr txBox="1"/>
            <p:nvPr/>
          </p:nvSpPr>
          <p:spPr>
            <a:xfrm>
              <a:off x="4361760" y="1980720"/>
              <a:ext cx="1315440" cy="4125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cap="none" dirty="0">
                  <a:ln>
                    <a:noFill/>
                  </a:ln>
                  <a:solidFill>
                    <a:srgbClr val="FDC57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RFID Tag</a:t>
              </a: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666A1651-9586-2F28-A64F-6AA83913BA6B}"/>
                </a:ext>
              </a:extLst>
            </p:cNvPr>
            <p:cNvSpPr/>
            <p:nvPr/>
          </p:nvSpPr>
          <p:spPr>
            <a:xfrm>
              <a:off x="5039640" y="2393280"/>
              <a:ext cx="0" cy="762120"/>
            </a:xfrm>
            <a:prstGeom prst="line">
              <a:avLst/>
            </a:prstGeom>
            <a:noFill/>
            <a:ln w="73080">
              <a:solidFill>
                <a:srgbClr val="FDC578"/>
              </a:solidFill>
              <a:prstDash val="solid"/>
              <a:tailEnd type="triangle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A8E9973-F3EA-F124-D71E-FEC0E91BAE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24720" y="2180880"/>
            <a:ext cx="3059640" cy="276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58F34C5-304F-2336-FB06-499078E7BE91}"/>
              </a:ext>
            </a:extLst>
          </p:cNvPr>
          <p:cNvSpPr/>
          <p:nvPr/>
        </p:nvSpPr>
        <p:spPr>
          <a:xfrm rot="116400">
            <a:off x="5946653" y="1948809"/>
            <a:ext cx="3922200" cy="2581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3E686A-F1E0-553F-CEEC-EAFB584FA42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360" y="2180880"/>
            <a:ext cx="3069000" cy="2776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3A347BE-2348-98E8-BD3C-1F49940448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360386"/>
            <a:ext cx="9068760" cy="677108"/>
          </a:xfrm>
        </p:spPr>
        <p:txBody>
          <a:bodyPr vert="horz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Current UHF RFID Readers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D31D9B-FC13-E9DD-D1D2-2B522CF1779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2600" y="2190960"/>
            <a:ext cx="763200" cy="904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4588B5-2817-C364-D190-D702B761BA7D}"/>
              </a:ext>
            </a:extLst>
          </p:cNvPr>
          <p:cNvSpPr/>
          <p:nvPr/>
        </p:nvSpPr>
        <p:spPr>
          <a:xfrm>
            <a:off x="8701920" y="2192400"/>
            <a:ext cx="1097280" cy="916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DE6417-02CA-C69B-7972-4D4E966792F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4439" y="2638080"/>
            <a:ext cx="975600" cy="2263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82127A-3B0F-1B94-2151-BC4F56A692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2640" y="1267560"/>
            <a:ext cx="4425480" cy="3287879"/>
          </a:xfrm>
        </p:spPr>
        <p:txBody>
          <a:bodyPr vert="horz"/>
          <a:lstStyle/>
          <a:p>
            <a:pPr lvl="0" algn="ctr" rtl="0"/>
            <a:r>
              <a:rPr lang="en-US" u="sng" dirty="0">
                <a:solidFill>
                  <a:schemeClr val="bg1"/>
                </a:solidFill>
              </a:rPr>
              <a:t>Circular Polarization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F32CC-8EC0-2658-4A49-7F194052CFD1}"/>
              </a:ext>
            </a:extLst>
          </p:cNvPr>
          <p:cNvSpPr txBox="1"/>
          <p:nvPr/>
        </p:nvSpPr>
        <p:spPr>
          <a:xfrm>
            <a:off x="1914479" y="5120639"/>
            <a:ext cx="1084319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>
                <a:ln>
                  <a:noFill/>
                </a:ln>
                <a:solidFill>
                  <a:srgbClr val="F04E4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-6dB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E59BE-4678-3F88-A88F-E6F77978D941}"/>
              </a:ext>
            </a:extLst>
          </p:cNvPr>
          <p:cNvSpPr txBox="1"/>
          <p:nvPr/>
        </p:nvSpPr>
        <p:spPr>
          <a:xfrm>
            <a:off x="6492240" y="5120639"/>
            <a:ext cx="2320560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>
                <a:ln>
                  <a:noFill/>
                </a:ln>
                <a:solidFill>
                  <a:srgbClr val="F04E4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-6dB @ 45</a:t>
            </a:r>
            <a:r>
              <a:rPr lang="zh-CN" sz="3200" b="1" i="0" u="none" strike="noStrike" kern="1200" cap="none">
                <a:ln>
                  <a:noFill/>
                </a:ln>
                <a:solidFill>
                  <a:srgbClr val="F04E4D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145B62A-182B-02EE-0D29-FDFFD91F239F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2719" y="1941119"/>
            <a:ext cx="3235320" cy="2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1BCBA91-D072-C897-884B-7399E922C56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7400" y="1945800"/>
            <a:ext cx="3225960" cy="288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38370AF-8B6F-E79A-1B6A-79D72284831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62719" y="1941119"/>
            <a:ext cx="3235320" cy="2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1D23387-A1BC-8DCE-FB5F-6EDD609D1352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62719" y="1941119"/>
            <a:ext cx="3235320" cy="2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AA85ED9-67A5-FFF1-50FC-97625A7FD764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2719" y="1941119"/>
            <a:ext cx="3235320" cy="2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06B21A9-4F0C-CDED-5870-E81903A298F4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715360" y="2192400"/>
            <a:ext cx="3069000" cy="27766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5661B9-1BE8-DD33-C819-8BECE1135C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76440" y="1038240"/>
            <a:ext cx="4425480" cy="3287879"/>
          </a:xfrm>
        </p:spPr>
        <p:txBody>
          <a:bodyPr vert="horz"/>
          <a:lstStyle/>
          <a:p>
            <a:pPr lvl="0" algn="ctr" rtl="0"/>
            <a:r>
              <a:rPr lang="en-US" u="sng" dirty="0">
                <a:solidFill>
                  <a:schemeClr val="bg1"/>
                </a:solidFill>
              </a:rPr>
              <a:t>Switched Linear Polarization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C153787-2797-B823-D1B3-74B2352860EA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528680" y="2701800"/>
            <a:ext cx="975600" cy="22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3C7DB66-48B5-2E0F-F628-6B96A831DF8E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524719" y="2696400"/>
            <a:ext cx="985320" cy="227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accel="500" de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4E6C281-32EF-FC4C-3EA0-62684177A8B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9280" y="1739520"/>
            <a:ext cx="6400799" cy="3794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6F714B-3068-DCAE-4C05-5C85F7E003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25720"/>
            <a:ext cx="9068760" cy="94644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In-Band SNR vs Range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D52426A-A1B1-EB47-2189-46EC3B0CB5B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69280" y="1739520"/>
            <a:ext cx="6400799" cy="379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2A06D90-EDDA-14A2-A046-60E8BCE340D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69280" y="1746719"/>
            <a:ext cx="6400799" cy="378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BC5E3A-2718-D92B-82AA-4BE6F4A11AD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69280" y="1746719"/>
            <a:ext cx="6400799" cy="378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14BB31A-F837-A99D-8A23-AA5E5E96CAC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69280" y="1747799"/>
            <a:ext cx="6400799" cy="378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2B526C-FBF3-00AC-ADEF-4349392AD41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69280" y="1746719"/>
            <a:ext cx="6400799" cy="3786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19C74B-E53D-F800-293C-79B0733CAE10}"/>
              </a:ext>
            </a:extLst>
          </p:cNvPr>
          <p:cNvGrpSpPr/>
          <p:nvPr/>
        </p:nvGrpSpPr>
        <p:grpSpPr>
          <a:xfrm>
            <a:off x="4620600" y="4152960"/>
            <a:ext cx="3121920" cy="717840"/>
            <a:chOff x="4620600" y="4152960"/>
            <a:chExt cx="3121920" cy="717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C169FFE-84AA-71FF-23B2-D6403643ABBF}"/>
                </a:ext>
              </a:extLst>
            </p:cNvPr>
            <p:cNvSpPr/>
            <p:nvPr/>
          </p:nvSpPr>
          <p:spPr>
            <a:xfrm>
              <a:off x="7360920" y="4278960"/>
              <a:ext cx="38160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86A8F92-C307-F2F6-DCFC-C6AA27D27280}"/>
                </a:ext>
              </a:extLst>
            </p:cNvPr>
            <p:cNvSpPr/>
            <p:nvPr/>
          </p:nvSpPr>
          <p:spPr>
            <a:xfrm>
              <a:off x="6730920" y="4152960"/>
              <a:ext cx="38160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45E662-AD18-D668-BBF2-F204CF7368A8}"/>
                </a:ext>
              </a:extLst>
            </p:cNvPr>
            <p:cNvSpPr/>
            <p:nvPr/>
          </p:nvSpPr>
          <p:spPr>
            <a:xfrm>
              <a:off x="5817600" y="4215959"/>
              <a:ext cx="3812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83CA10-170A-2248-0534-00786F21FF5C}"/>
                </a:ext>
              </a:extLst>
            </p:cNvPr>
            <p:cNvSpPr/>
            <p:nvPr/>
          </p:nvSpPr>
          <p:spPr>
            <a:xfrm>
              <a:off x="4620600" y="4278960"/>
              <a:ext cx="3812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BFDFC1-1B70-F095-C2DC-DAAF2B73E9F6}"/>
              </a:ext>
            </a:extLst>
          </p:cNvPr>
          <p:cNvGrpSpPr/>
          <p:nvPr/>
        </p:nvGrpSpPr>
        <p:grpSpPr>
          <a:xfrm>
            <a:off x="3994560" y="4229279"/>
            <a:ext cx="3920400" cy="623881"/>
            <a:chOff x="3994560" y="4229279"/>
            <a:chExt cx="3920400" cy="62388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90A6EDA-58B8-A10C-95C3-4F70587A2383}"/>
                </a:ext>
              </a:extLst>
            </p:cNvPr>
            <p:cNvSpPr/>
            <p:nvPr/>
          </p:nvSpPr>
          <p:spPr>
            <a:xfrm>
              <a:off x="3994560" y="4260240"/>
              <a:ext cx="3830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1B1A8F-06CF-16FF-8B0C-CFCCDDAD2C61}"/>
                </a:ext>
              </a:extLst>
            </p:cNvPr>
            <p:cNvSpPr/>
            <p:nvPr/>
          </p:nvSpPr>
          <p:spPr>
            <a:xfrm>
              <a:off x="4656240" y="4260600"/>
              <a:ext cx="3830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B8D8E7-0D88-0773-0E9C-C7F99EF32D91}"/>
                </a:ext>
              </a:extLst>
            </p:cNvPr>
            <p:cNvSpPr/>
            <p:nvPr/>
          </p:nvSpPr>
          <p:spPr>
            <a:xfrm>
              <a:off x="5594759" y="4229279"/>
              <a:ext cx="578880" cy="592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657BB9-9B25-B7DF-3688-725AC2553470}"/>
                </a:ext>
              </a:extLst>
            </p:cNvPr>
            <p:cNvSpPr/>
            <p:nvPr/>
          </p:nvSpPr>
          <p:spPr>
            <a:xfrm>
              <a:off x="7334640" y="4261320"/>
              <a:ext cx="58032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4560CC-699F-FCD8-9C79-C4BA26CD6941}"/>
                </a:ext>
              </a:extLst>
            </p:cNvPr>
            <p:cNvSpPr/>
            <p:nvPr/>
          </p:nvSpPr>
          <p:spPr>
            <a:xfrm>
              <a:off x="6715080" y="4229640"/>
              <a:ext cx="43560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A0A021-C229-0811-833D-E3C59562BD47}"/>
              </a:ext>
            </a:extLst>
          </p:cNvPr>
          <p:cNvGrpSpPr/>
          <p:nvPr/>
        </p:nvGrpSpPr>
        <p:grpSpPr>
          <a:xfrm>
            <a:off x="2855520" y="4277520"/>
            <a:ext cx="4918320" cy="750600"/>
            <a:chOff x="2855520" y="4277520"/>
            <a:chExt cx="4918320" cy="7506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FC9CD0-C6AA-DE6E-ABFB-3B30DDD004EC}"/>
                </a:ext>
              </a:extLst>
            </p:cNvPr>
            <p:cNvSpPr/>
            <p:nvPr/>
          </p:nvSpPr>
          <p:spPr>
            <a:xfrm>
              <a:off x="2855520" y="4277520"/>
              <a:ext cx="65916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B25F60D-B6C6-C596-EB53-6F6EDCC9D919}"/>
                </a:ext>
              </a:extLst>
            </p:cNvPr>
            <p:cNvSpPr/>
            <p:nvPr/>
          </p:nvSpPr>
          <p:spPr>
            <a:xfrm>
              <a:off x="4304880" y="4277520"/>
              <a:ext cx="658800" cy="592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0A34BC9-1339-DB22-098E-EFEC17B889A6}"/>
                </a:ext>
              </a:extLst>
            </p:cNvPr>
            <p:cNvSpPr/>
            <p:nvPr/>
          </p:nvSpPr>
          <p:spPr>
            <a:xfrm>
              <a:off x="5848559" y="4340880"/>
              <a:ext cx="659160" cy="592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34CB60F-1BDF-3B75-4A4C-0982921A6A90}"/>
                </a:ext>
              </a:extLst>
            </p:cNvPr>
            <p:cNvSpPr/>
            <p:nvPr/>
          </p:nvSpPr>
          <p:spPr>
            <a:xfrm>
              <a:off x="6699600" y="4435920"/>
              <a:ext cx="3812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D60BA6-8EE9-4C2A-D091-A9D276E16AFA}"/>
                </a:ext>
              </a:extLst>
            </p:cNvPr>
            <p:cNvSpPr/>
            <p:nvPr/>
          </p:nvSpPr>
          <p:spPr>
            <a:xfrm>
              <a:off x="7392600" y="4436280"/>
              <a:ext cx="3812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178CB1-E12F-2084-C153-248E8DDDC3BA}"/>
                </a:ext>
              </a:extLst>
            </p:cNvPr>
            <p:cNvSpPr/>
            <p:nvPr/>
          </p:nvSpPr>
          <p:spPr>
            <a:xfrm>
              <a:off x="5187600" y="4373640"/>
              <a:ext cx="381240" cy="591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73080">
              <a:solidFill>
                <a:srgbClr val="F04E4D"/>
              </a:solidFill>
              <a:prstDash val="solid"/>
            </a:ln>
          </p:spPr>
          <p:txBody>
            <a:bodyPr wrap="none" lIns="126000" tIns="81000" rIns="126000" bIns="81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22D1415-2E78-1336-749E-DEBD45EF393F}"/>
              </a:ext>
            </a:extLst>
          </p:cNvPr>
          <p:cNvSpPr txBox="1"/>
          <p:nvPr/>
        </p:nvSpPr>
        <p:spPr>
          <a:xfrm>
            <a:off x="503999" y="1005840"/>
            <a:ext cx="6480598" cy="7396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Placed tag at 45</a:t>
            </a:r>
            <a:r>
              <a:rPr lang="zh-CN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Measured SNR of tag response at different ranges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5A3792-1B7D-C6A5-1168-5D3C0D60FA91}"/>
              </a:ext>
            </a:extLst>
          </p:cNvPr>
          <p:cNvSpPr txBox="1"/>
          <p:nvPr/>
        </p:nvSpPr>
        <p:spPr>
          <a:xfrm rot="16200000">
            <a:off x="1755527" y="2520029"/>
            <a:ext cx="737231" cy="35582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>
                <a:ln>
                  <a:noFill/>
                </a:ln>
                <a:latin typeface="DejaVu Sans" pitchFamily="34"/>
              </a:defRPr>
            </a:pPr>
            <a:r>
              <a:rPr lang="en-US" sz="17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DejaVu Sans" pitchFamily="34"/>
                <a:ea typeface="Noto Sans CJK SC" pitchFamily="2"/>
                <a:cs typeface="Lohit Devanagari" pitchFamily="2"/>
              </a:rPr>
              <a:t>(dB)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5B493-01C3-5006-FD11-059BC1BB15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Localization Range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308657C-B98C-5988-558F-2913796644B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9440" y="1841039"/>
            <a:ext cx="7312320" cy="36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901F0C9-C2E1-8A3D-15D1-BAB5A3A8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9440" y="1841039"/>
            <a:ext cx="7312320" cy="36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2630C2A-8BD5-D2B8-1C7A-9B4555D86EE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89440" y="1841039"/>
            <a:ext cx="7312320" cy="36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659060D-1D30-5145-6262-6B78922B99BA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9440" y="1841039"/>
            <a:ext cx="7312320" cy="36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5D0AA46-1621-1DEC-F98D-98228F8C6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89440" y="1841039"/>
            <a:ext cx="7312320" cy="36370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0897ED-E91B-DDD8-FD39-405EAB062848}"/>
              </a:ext>
            </a:extLst>
          </p:cNvPr>
          <p:cNvSpPr txBox="1"/>
          <p:nvPr/>
        </p:nvSpPr>
        <p:spPr>
          <a:xfrm>
            <a:off x="527760" y="930600"/>
            <a:ext cx="6370632" cy="7396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Placed tag at 45</a:t>
            </a:r>
            <a:r>
              <a:rPr lang="zh-CN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Measured 1D localization error at different ranges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91E1C9-B4C8-6C5C-5B3E-CBE780E16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88000" y="1839960"/>
            <a:ext cx="7315200" cy="363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B766712-A74F-8B1D-12AC-AB1699FA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079" y="1815839"/>
            <a:ext cx="7315200" cy="34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BC749A9-3B95-EF94-5B59-84156872846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6079" y="1815839"/>
            <a:ext cx="7315200" cy="34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DE0982-0606-5A81-191C-D4C63C2C2CF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6079" y="1815839"/>
            <a:ext cx="7315200" cy="34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BA079A-0CD5-7265-3CFC-623E58A1AEE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079" y="1815839"/>
            <a:ext cx="7315200" cy="34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17187AF-9795-EA98-2E30-B7B24DC064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226080"/>
            <a:ext cx="9068760" cy="94644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Dynamic Power Adaptation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32800-B735-7866-D684-0A4817A66428}"/>
              </a:ext>
            </a:extLst>
          </p:cNvPr>
          <p:cNvSpPr txBox="1"/>
          <p:nvPr/>
        </p:nvSpPr>
        <p:spPr>
          <a:xfrm>
            <a:off x="528120" y="966960"/>
            <a:ext cx="8597523" cy="7396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Rotated tag from 0° to 360</a:t>
            </a:r>
            <a:r>
              <a:rPr lang="zh-CN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Measured out-of-band SNR with and without power adaptation (PA)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C26BD-597C-2F94-6D56-ADF703A9E39D}"/>
              </a:ext>
            </a:extLst>
          </p:cNvPr>
          <p:cNvSpPr txBox="1"/>
          <p:nvPr/>
        </p:nvSpPr>
        <p:spPr>
          <a:xfrm rot="16200000">
            <a:off x="1099639" y="2306242"/>
            <a:ext cx="737231" cy="35582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>
                <a:ln>
                  <a:noFill/>
                </a:ln>
                <a:latin typeface="DejaVu Sans" pitchFamily="34"/>
              </a:defRPr>
            </a:pPr>
            <a:r>
              <a:rPr lang="en-US" sz="17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DejaVu Sans" pitchFamily="34"/>
                <a:ea typeface="Noto Sans CJK SC" pitchFamily="2"/>
                <a:cs typeface="Lohit Devanagari" pitchFamily="2"/>
              </a:rPr>
              <a:t>(dB)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93B0B-C5B5-5425-1391-12A32DBB9456}"/>
              </a:ext>
            </a:extLst>
          </p:cNvPr>
          <p:cNvSpPr txBox="1"/>
          <p:nvPr/>
        </p:nvSpPr>
        <p:spPr>
          <a:xfrm>
            <a:off x="3058721" y="3281009"/>
            <a:ext cx="3989916" cy="5627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dirty="0">
                <a:solidFill>
                  <a:srgbClr val="89C765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2.7</a:t>
            </a:r>
            <a:r>
              <a:rPr lang="en-US" sz="3200" b="1" i="0" u="none" strike="noStrike" kern="1200" cap="none" dirty="0">
                <a:ln>
                  <a:noFill/>
                </a:ln>
                <a:solidFill>
                  <a:srgbClr val="89C765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dB Improvement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C6A9-99E8-6651-0F5F-8C15790EF1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360386"/>
            <a:ext cx="9068760" cy="677108"/>
          </a:xfrm>
        </p:spPr>
        <p:txBody>
          <a:bodyPr vert="horz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B30E4-57D3-23ED-2660-396F45B99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326240"/>
            <a:ext cx="8731800" cy="3287879"/>
          </a:xfrm>
        </p:spPr>
        <p:txBody>
          <a:bodyPr vert="horz"/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3D200"/>
                </a:solidFill>
              </a:rPr>
              <a:t>Software controlled polarization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for extending RFID read and localization range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Built technique into an </a:t>
            </a:r>
            <a:r>
              <a:rPr lang="en-US" dirty="0">
                <a:solidFill>
                  <a:srgbClr val="E3D200"/>
                </a:solidFill>
              </a:rPr>
              <a:t>efficient discovery algorithm</a:t>
            </a:r>
          </a:p>
          <a:p>
            <a:pPr rt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C827DFD-55AD-80AF-2451-1791A7C4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52160" y="1828800"/>
            <a:ext cx="4206240" cy="36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37960-E1F7-8CBF-2A7D-FA0338320F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3462119"/>
            <a:ext cx="5120639" cy="2007720"/>
          </a:xfrm>
        </p:spPr>
        <p:txBody>
          <a:bodyPr vert="horz">
            <a:normAutofit lnSpcReduction="10000"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blind spots by 4x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boost SNR by 6dB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Boost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cm-scale localization range by 1.3x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en-US" dirty="0">
              <a:solidFill>
                <a:srgbClr val="E3D2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rtl="0">
              <a:buSzPct val="4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12F0-2D04-C636-DA8D-B2C9AE5239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to achieve ideal polarization?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AF612C5-57B3-3D74-1C37-24CB57524B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1080" y="1497240"/>
            <a:ext cx="1482840" cy="78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CD27094-264F-B51A-A02E-D657CE7955E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41039" y="4206240"/>
            <a:ext cx="1537560" cy="55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671243-BA5A-821C-F0A8-EF5F00F8D4A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44240" y="2650680"/>
            <a:ext cx="768240" cy="137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5093890-20E2-893B-CA7E-7C63806D94DA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8839" y="2286000"/>
            <a:ext cx="1297800" cy="72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C8D5EDC-793F-1849-AC24-115DC1489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66640" y="3745080"/>
            <a:ext cx="732239" cy="130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2704AB-5729-29F7-556C-2D184F6C9354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869680" y="2560319"/>
            <a:ext cx="731519" cy="130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D89388-D18D-FA8C-C881-0737BB54C00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76519" y="4162680"/>
            <a:ext cx="983160" cy="11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1263A0F-2863-725C-B22F-235041B70E6C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740400" y="4762079"/>
            <a:ext cx="1563119" cy="65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88B42AC-2E24-B71B-4297-5125A667A420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0560" y="4390920"/>
            <a:ext cx="945360" cy="109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DC338BB-3F19-292D-212E-3E61A6ACA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589839" y="4114800"/>
            <a:ext cx="976319" cy="142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A1AE89C-7F26-871C-D4D0-9A63E3ADD495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47519" y="1059840"/>
            <a:ext cx="4329720" cy="3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3A10DB-06CE-8AE7-0EE0-DF64A9B59D66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940680" y="1053000"/>
            <a:ext cx="4343400" cy="340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E018F40-D7EA-E401-87E8-08EAEDD9E0EC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/>
            <a:alphaModFix/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947519" y="1059840"/>
            <a:ext cx="4329720" cy="3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66ADF0-E30F-277A-C77C-71C04C02747A}"/>
              </a:ext>
            </a:extLst>
          </p:cNvPr>
          <p:cNvSpPr txBox="1"/>
          <p:nvPr/>
        </p:nvSpPr>
        <p:spPr>
          <a:xfrm>
            <a:off x="1463039" y="1280159"/>
            <a:ext cx="1873800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 dirty="0">
                <a:ln>
                  <a:noFill/>
                </a:ln>
                <a:solidFill>
                  <a:srgbClr val="89C765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0dB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"/>
                            </p:stCondLst>
                            <p:childTnLst>
                              <p:par>
                                <p:cTn id="32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2"/>
                            </p:stCondLst>
                            <p:childTnLst>
                              <p:par>
                                <p:cTn id="35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3"/>
                            </p:stCondLst>
                            <p:childTnLst>
                              <p:par>
                                <p:cTn id="38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"/>
                            </p:stCondLst>
                            <p:childTnLst>
                              <p:par>
                                <p:cTn id="45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2"/>
                            </p:stCondLst>
                            <p:childTnLst>
                              <p:par>
                                <p:cTn id="48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3"/>
                            </p:stCondLst>
                            <p:childTnLst>
                              <p:par>
                                <p:cTn id="51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8D3E-275A-61BC-BDF3-12BFC6469C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360386"/>
            <a:ext cx="9068760" cy="677108"/>
          </a:xfrm>
        </p:spPr>
        <p:txBody>
          <a:bodyPr vert="horz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RF-Boost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31862-EBF5-C044-B521-4EE0778792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326240"/>
            <a:ext cx="9241722" cy="3982337"/>
          </a:xfrm>
        </p:spPr>
        <p:txBody>
          <a:bodyPr vert="horz">
            <a:normAutofit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Introduce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software-controlled polarization </a:t>
            </a:r>
            <a:r>
              <a:rPr lang="en-US" dirty="0">
                <a:solidFill>
                  <a:schemeClr val="bg1"/>
                </a:solidFill>
              </a:rPr>
              <a:t>to</a:t>
            </a:r>
            <a:r>
              <a:rPr lang="en-US" dirty="0">
                <a:solidFill>
                  <a:srgbClr val="E3D20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extend read and localization range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 techniques for </a:t>
            </a:r>
            <a:r>
              <a:rPr lang="en-US" dirty="0">
                <a:solidFill>
                  <a:srgbClr val="E3D200"/>
                </a:solidFill>
              </a:rPr>
              <a:t>efficient discovery protocol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dynamic power adaptation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 </a:t>
            </a:r>
            <a:r>
              <a:rPr lang="en-US" dirty="0">
                <a:solidFill>
                  <a:srgbClr val="E3D200"/>
                </a:solidFill>
              </a:rPr>
              <a:t>blind spots by 4x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boost SNR by 6dB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Boost</a:t>
            </a:r>
            <a:r>
              <a:rPr lang="en-US" dirty="0"/>
              <a:t> </a:t>
            </a:r>
            <a:r>
              <a:rPr lang="en-US" dirty="0">
                <a:solidFill>
                  <a:srgbClr val="E3D200"/>
                </a:solidFill>
              </a:rPr>
              <a:t>cm-scale localization range by 1.3x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881F7F-36C9-9C11-7F84-EBD0AAF2A6C5}"/>
              </a:ext>
            </a:extLst>
          </p:cNvPr>
          <p:cNvSpPr txBox="1"/>
          <p:nvPr/>
        </p:nvSpPr>
        <p:spPr>
          <a:xfrm>
            <a:off x="786960" y="1922760"/>
            <a:ext cx="1873800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>
                <a:ln>
                  <a:noFill/>
                </a:ln>
                <a:solidFill>
                  <a:srgbClr val="89C765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0dB loss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F2D8C6-F101-2E88-CCF4-9367EE0CE1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225360"/>
            <a:ext cx="9068760" cy="94644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Software Controlled Polarization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DC026D5-C80D-8E77-12B4-F9BEAE9405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7320" y="1811160"/>
            <a:ext cx="3338639" cy="291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5F9BF0-BC64-0C7D-2906-06D68C80917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7320" y="1811160"/>
            <a:ext cx="3338639" cy="291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1FF83BF-43F3-B1CF-5BC1-6CB1396150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7320" y="1811160"/>
            <a:ext cx="3338639" cy="291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302C907-25D4-5BC7-D2C8-6DCCE77A282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7320" y="1811160"/>
            <a:ext cx="3338639" cy="291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17BE376-2EDB-0D19-DF82-ECC63116F9F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7320" y="1811160"/>
            <a:ext cx="3338639" cy="291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D4C574-C292-FBF9-7910-12653C0DB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030280" y="1716840"/>
            <a:ext cx="4579559" cy="450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C0B6AA0-7FC4-FEE7-D4D2-803EB4DD6F7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030280" y="1716840"/>
            <a:ext cx="4579559" cy="450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1700235-0CDF-B6A8-0CED-021B8693B6F7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030280" y="1716840"/>
            <a:ext cx="4579559" cy="450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83D74A-322A-1E64-4AC1-5D8A54B13CAD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030280" y="1716840"/>
            <a:ext cx="4579559" cy="450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5ABD45-5EB6-9A33-BFB3-3F84C9BF3B41}"/>
              </a:ext>
            </a:extLst>
          </p:cNvPr>
          <p:cNvSpPr txBox="1"/>
          <p:nvPr/>
        </p:nvSpPr>
        <p:spPr>
          <a:xfrm>
            <a:off x="731519" y="914400"/>
            <a:ext cx="8797001" cy="50381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Amplitude Control w/ Two Linearly Polarized Antennas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733DD42-E58E-AF8D-FEEB-CD20A72D13A2}"/>
              </a:ext>
            </a:extLst>
          </p:cNvPr>
          <p:cNvSpPr/>
          <p:nvPr/>
        </p:nvSpPr>
        <p:spPr>
          <a:xfrm>
            <a:off x="0" y="5120639"/>
            <a:ext cx="1007676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C1C1C"/>
          </a:solidFill>
          <a:ln w="0">
            <a:solidFill>
              <a:srgbClr val="1C1C1C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A5B129-F243-F44C-18BB-BE30778896D0}"/>
              </a:ext>
            </a:extLst>
          </p:cNvPr>
          <p:cNvSpPr txBox="1"/>
          <p:nvPr/>
        </p:nvSpPr>
        <p:spPr>
          <a:xfrm>
            <a:off x="6126480" y="5140079"/>
            <a:ext cx="2631787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Vector Representation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1CDB9D-611F-68F2-B737-CFF8AE37DDF6}"/>
              </a:ext>
            </a:extLst>
          </p:cNvPr>
          <p:cNvGrpSpPr/>
          <p:nvPr/>
        </p:nvGrpSpPr>
        <p:grpSpPr>
          <a:xfrm>
            <a:off x="3551040" y="1716840"/>
            <a:ext cx="1012319" cy="2301120"/>
            <a:chOff x="3900960" y="1539360"/>
            <a:chExt cx="1012319" cy="23011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D75817C-EB63-480E-D144-4D8946E7988D}"/>
                </a:ext>
              </a:extLst>
            </p:cNvPr>
            <p:cNvSpPr/>
            <p:nvPr/>
          </p:nvSpPr>
          <p:spPr>
            <a:xfrm>
              <a:off x="4181760" y="1539360"/>
              <a:ext cx="731519" cy="211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1C1C1C"/>
            </a:solidFill>
            <a:ln w="0">
              <a:solidFill>
                <a:srgbClr val="1C1C1C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0F38FDF-BD06-3515-E788-F2627F06EB66}"/>
                </a:ext>
              </a:extLst>
            </p:cNvPr>
            <p:cNvSpPr/>
            <p:nvPr/>
          </p:nvSpPr>
          <p:spPr>
            <a:xfrm>
              <a:off x="3900960" y="1793520"/>
              <a:ext cx="357840" cy="204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1C1C1C"/>
            </a:solidFill>
            <a:ln w="0">
              <a:solidFill>
                <a:srgbClr val="1C1C1C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71A69B-CCA6-933A-3FE5-29BC789D779C}"/>
              </a:ext>
            </a:extLst>
          </p:cNvPr>
          <p:cNvSpPr/>
          <p:nvPr/>
        </p:nvSpPr>
        <p:spPr>
          <a:xfrm>
            <a:off x="0" y="1776240"/>
            <a:ext cx="10076760" cy="1371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9C765"/>
          </a:solidFill>
          <a:ln w="0">
            <a:solidFill>
              <a:srgbClr val="89C765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Software controlled polarization can minimize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polarization loss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06DE83-4A35-1EB3-8AB5-B3814A54771C}"/>
              </a:ext>
            </a:extLst>
          </p:cNvPr>
          <p:cNvSpPr/>
          <p:nvPr/>
        </p:nvSpPr>
        <p:spPr>
          <a:xfrm>
            <a:off x="0" y="3657600"/>
            <a:ext cx="10076760" cy="91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3834"/>
          </a:solidFill>
          <a:ln w="0">
            <a:solidFill>
              <a:srgbClr val="CF383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Challenge: Tag angle is unknown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CFC6C47-BA0D-8014-D535-46E0908F9D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919" y="2018160"/>
            <a:ext cx="3696840" cy="173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23CFD8-2686-E5CC-2937-7F281F2188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Solution: Efficient Tag Discovery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25B51D2-14C1-EE7F-DFF0-86E5ABFFBE4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160" y="1994400"/>
            <a:ext cx="4388040" cy="173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8DE5CD-06AD-55EB-BAB7-24A6F19609A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4439" y="1994400"/>
            <a:ext cx="4216320" cy="173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0AA6045-7D9A-2689-A674-E3270B016DE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1640" y="2005920"/>
            <a:ext cx="3340800" cy="173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F55730D-93DE-938E-BA61-1FE3F6CC8BD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0200" y="1902960"/>
            <a:ext cx="3504959" cy="181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7FB791-9603-3252-F832-A202D5DC6129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00799" y="1466640"/>
            <a:ext cx="1828800" cy="300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05DFEC2-A213-1ACF-6A28-CD1E884534F2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92240" y="1457640"/>
            <a:ext cx="1737359" cy="301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3ADAF3-14B9-F15D-56A8-0B91029FAE79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492240" y="1466640"/>
            <a:ext cx="1737359" cy="301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0F2DC21-0C48-6136-8711-195AFCB3EAB0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480720" y="1466640"/>
            <a:ext cx="1726920" cy="300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2FA7FC-31AF-65BC-5BC3-9E442DBC8DB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52999" y="1357200"/>
            <a:ext cx="1776600" cy="31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72B55-F601-2CE1-9155-E0CF7E3971EC}"/>
              </a:ext>
            </a:extLst>
          </p:cNvPr>
          <p:cNvSpPr txBox="1"/>
          <p:nvPr/>
        </p:nvSpPr>
        <p:spPr>
          <a:xfrm>
            <a:off x="6619320" y="4970880"/>
            <a:ext cx="23418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>
                <a:ln>
                  <a:noFill/>
                </a:ln>
                <a:solidFill>
                  <a:srgbClr val="CCCCCC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All possible angles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83F-ECDB-4574-F83B-2331E8B4989C}"/>
              </a:ext>
            </a:extLst>
          </p:cNvPr>
          <p:cNvSpPr txBox="1"/>
          <p:nvPr/>
        </p:nvSpPr>
        <p:spPr>
          <a:xfrm>
            <a:off x="6893640" y="4646880"/>
            <a:ext cx="1701719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>
                <a:ln>
                  <a:noFill/>
                </a:ln>
                <a:solidFill>
                  <a:srgbClr val="567AFF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Current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2949B6-1F7F-8F89-1625-8BC3FE6434E3}"/>
              </a:ext>
            </a:extLst>
          </p:cNvPr>
          <p:cNvSpPr txBox="1"/>
          <p:nvPr/>
        </p:nvSpPr>
        <p:spPr>
          <a:xfrm>
            <a:off x="2135880" y="4023360"/>
            <a:ext cx="2253240" cy="905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>
                <a:ln>
                  <a:noFill/>
                </a:ln>
                <a:solidFill>
                  <a:srgbClr val="567AFF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EPC Gen 2</a:t>
            </a:r>
          </a:p>
          <a:p>
            <a:pPr marL="0" marR="0" lvl="0" indent="0" algn="ctr" rtl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>
                <a:ln>
                  <a:noFill/>
                </a:ln>
                <a:solidFill>
                  <a:srgbClr val="567AFF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RFID Discovery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1FC598-1D8E-D499-3BC0-E4B0DA9F0A09}"/>
              </a:ext>
            </a:extLst>
          </p:cNvPr>
          <p:cNvSpPr txBox="1"/>
          <p:nvPr/>
        </p:nvSpPr>
        <p:spPr>
          <a:xfrm>
            <a:off x="1420795" y="914400"/>
            <a:ext cx="7665730" cy="50381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Sweep transmit angle over time to read all tags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AFAA33-47CE-DD5F-2547-CA0F228BAE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08760" y="1055880"/>
            <a:ext cx="1527120" cy="25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D219EA-AA22-EC68-CB46-C2452C1158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many angles do we need?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6FF6498-AD7A-0E4E-9F1B-A7898A73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1039" y="1401480"/>
            <a:ext cx="1526760" cy="251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27B473B-44BB-82A9-252D-D397DBDACF8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0680" y="1393919"/>
            <a:ext cx="1541880" cy="2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77F272-C4E2-B1E2-4149-061957A44B8F}"/>
              </a:ext>
            </a:extLst>
          </p:cNvPr>
          <p:cNvGrpSpPr/>
          <p:nvPr/>
        </p:nvGrpSpPr>
        <p:grpSpPr>
          <a:xfrm>
            <a:off x="640080" y="3996359"/>
            <a:ext cx="3739319" cy="548641"/>
            <a:chOff x="640080" y="3996359"/>
            <a:chExt cx="3739319" cy="548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721858-2411-A2B1-DC74-CFFEA34F9D3D}"/>
                </a:ext>
              </a:extLst>
            </p:cNvPr>
            <p:cNvSpPr txBox="1"/>
            <p:nvPr/>
          </p:nvSpPr>
          <p:spPr>
            <a:xfrm>
              <a:off x="1097280" y="4114800"/>
              <a:ext cx="3282119" cy="430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1" i="0" u="none" strike="noStrike" kern="1200" cap="none">
                  <a:ln>
                    <a:noFill/>
                  </a:ln>
                  <a:solidFill>
                    <a:srgbClr val="CCCCCC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Low polarization loss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596508-9DF0-B7C2-644E-203E76A9E34D}"/>
                </a:ext>
              </a:extLst>
            </p:cNvPr>
            <p:cNvGrpSpPr/>
            <p:nvPr/>
          </p:nvGrpSpPr>
          <p:grpSpPr>
            <a:xfrm>
              <a:off x="640080" y="3996359"/>
              <a:ext cx="457200" cy="548641"/>
              <a:chOff x="640080" y="3996359"/>
              <a:chExt cx="457200" cy="548641"/>
            </a:xfrm>
          </p:grpSpPr>
          <p:sp>
            <p:nvSpPr>
              <p:cNvPr id="9" name="Straight Connector 8">
                <a:extLst>
                  <a:ext uri="{FF2B5EF4-FFF2-40B4-BE49-F238E27FC236}">
                    <a16:creationId xmlns:a16="http://schemas.microsoft.com/office/drawing/2014/main" id="{F622C7D6-3081-620E-D74C-48EE1FE2CA46}"/>
                  </a:ext>
                </a:extLst>
              </p:cNvPr>
              <p:cNvSpPr/>
              <p:nvPr/>
            </p:nvSpPr>
            <p:spPr>
              <a:xfrm>
                <a:off x="640080" y="4270680"/>
                <a:ext cx="182880" cy="27432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0" name="Straight Connector 9">
                <a:extLst>
                  <a:ext uri="{FF2B5EF4-FFF2-40B4-BE49-F238E27FC236}">
                    <a16:creationId xmlns:a16="http://schemas.microsoft.com/office/drawing/2014/main" id="{D3B1EDF9-1F25-7027-B4E3-A411BA85192C}"/>
                  </a:ext>
                </a:extLst>
              </p:cNvPr>
              <p:cNvSpPr/>
              <p:nvPr/>
            </p:nvSpPr>
            <p:spPr>
              <a:xfrm flipH="1">
                <a:off x="822960" y="3996359"/>
                <a:ext cx="274320" cy="548641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235791-B1EE-A492-C9AB-DAAFFBAF7044}"/>
              </a:ext>
            </a:extLst>
          </p:cNvPr>
          <p:cNvGrpSpPr/>
          <p:nvPr/>
        </p:nvGrpSpPr>
        <p:grpSpPr>
          <a:xfrm>
            <a:off x="659520" y="4663440"/>
            <a:ext cx="2430720" cy="457920"/>
            <a:chOff x="659520" y="4663440"/>
            <a:chExt cx="2430720" cy="4579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6CE29D-478E-82E7-D24E-E8B899FAD8C2}"/>
                </a:ext>
              </a:extLst>
            </p:cNvPr>
            <p:cNvGrpSpPr/>
            <p:nvPr/>
          </p:nvGrpSpPr>
          <p:grpSpPr>
            <a:xfrm>
              <a:off x="659520" y="4663440"/>
              <a:ext cx="365760" cy="457199"/>
              <a:chOff x="659520" y="4663440"/>
              <a:chExt cx="365760" cy="457199"/>
            </a:xfrm>
          </p:grpSpPr>
          <p:sp>
            <p:nvSpPr>
              <p:cNvPr id="13" name="Straight Connector 12">
                <a:extLst>
                  <a:ext uri="{FF2B5EF4-FFF2-40B4-BE49-F238E27FC236}">
                    <a16:creationId xmlns:a16="http://schemas.microsoft.com/office/drawing/2014/main" id="{D7D86F95-6E04-BF20-5B85-5D2F99B3E872}"/>
                  </a:ext>
                </a:extLst>
              </p:cNvPr>
              <p:cNvSpPr/>
              <p:nvPr/>
            </p:nvSpPr>
            <p:spPr>
              <a:xfrm>
                <a:off x="659520" y="4663440"/>
                <a:ext cx="365760" cy="457199"/>
              </a:xfrm>
              <a:prstGeom prst="line">
                <a:avLst/>
              </a:prstGeom>
              <a:noFill/>
              <a:ln w="54720">
                <a:solidFill>
                  <a:srgbClr val="F04E4D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4" name="Straight Connector 13">
                <a:extLst>
                  <a:ext uri="{FF2B5EF4-FFF2-40B4-BE49-F238E27FC236}">
                    <a16:creationId xmlns:a16="http://schemas.microsoft.com/office/drawing/2014/main" id="{587C8784-8C03-8635-BB7B-17C1E2581AC2}"/>
                  </a:ext>
                </a:extLst>
              </p:cNvPr>
              <p:cNvSpPr/>
              <p:nvPr/>
            </p:nvSpPr>
            <p:spPr>
              <a:xfrm flipH="1">
                <a:off x="659520" y="4663440"/>
                <a:ext cx="365760" cy="457199"/>
              </a:xfrm>
              <a:prstGeom prst="line">
                <a:avLst/>
              </a:prstGeom>
              <a:noFill/>
              <a:ln w="54720">
                <a:solidFill>
                  <a:srgbClr val="F04E4D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A38251-2C3E-B7D9-8903-9DFC24F3DF51}"/>
                </a:ext>
              </a:extLst>
            </p:cNvPr>
            <p:cNvSpPr txBox="1"/>
            <p:nvPr/>
          </p:nvSpPr>
          <p:spPr>
            <a:xfrm>
              <a:off x="1097640" y="4691160"/>
              <a:ext cx="1992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1" i="0" u="none" strike="noStrike" kern="1200" cap="none">
                  <a:ln>
                    <a:noFill/>
                  </a:ln>
                  <a:solidFill>
                    <a:srgbClr val="CCCCCC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High latency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6C452E-F28D-656F-0839-267981909122}"/>
              </a:ext>
            </a:extLst>
          </p:cNvPr>
          <p:cNvGrpSpPr/>
          <p:nvPr/>
        </p:nvGrpSpPr>
        <p:grpSpPr>
          <a:xfrm>
            <a:off x="6348240" y="4101120"/>
            <a:ext cx="3750119" cy="457200"/>
            <a:chOff x="6348240" y="4101120"/>
            <a:chExt cx="3750119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D1618F-C179-A9AE-9C34-F09BE92F8008}"/>
                </a:ext>
              </a:extLst>
            </p:cNvPr>
            <p:cNvGrpSpPr/>
            <p:nvPr/>
          </p:nvGrpSpPr>
          <p:grpSpPr>
            <a:xfrm>
              <a:off x="6348240" y="4101120"/>
              <a:ext cx="365760" cy="457200"/>
              <a:chOff x="6348240" y="4101120"/>
              <a:chExt cx="365760" cy="457200"/>
            </a:xfrm>
          </p:grpSpPr>
          <p:sp>
            <p:nvSpPr>
              <p:cNvPr id="18" name="Straight Connector 17">
                <a:extLst>
                  <a:ext uri="{FF2B5EF4-FFF2-40B4-BE49-F238E27FC236}">
                    <a16:creationId xmlns:a16="http://schemas.microsoft.com/office/drawing/2014/main" id="{DACEB43F-DAAF-337D-7315-8EE49DBAC9FD}"/>
                  </a:ext>
                </a:extLst>
              </p:cNvPr>
              <p:cNvSpPr/>
              <p:nvPr/>
            </p:nvSpPr>
            <p:spPr>
              <a:xfrm>
                <a:off x="6348240" y="4101120"/>
                <a:ext cx="365760" cy="457200"/>
              </a:xfrm>
              <a:prstGeom prst="line">
                <a:avLst/>
              </a:prstGeom>
              <a:noFill/>
              <a:ln w="54720">
                <a:solidFill>
                  <a:srgbClr val="F04E4D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9" name="Straight Connector 18">
                <a:extLst>
                  <a:ext uri="{FF2B5EF4-FFF2-40B4-BE49-F238E27FC236}">
                    <a16:creationId xmlns:a16="http://schemas.microsoft.com/office/drawing/2014/main" id="{6AD3CE1D-6CA3-DB15-4FCD-8243AFF6D087}"/>
                  </a:ext>
                </a:extLst>
              </p:cNvPr>
              <p:cNvSpPr/>
              <p:nvPr/>
            </p:nvSpPr>
            <p:spPr>
              <a:xfrm flipH="1">
                <a:off x="6348240" y="4101120"/>
                <a:ext cx="365760" cy="457200"/>
              </a:xfrm>
              <a:prstGeom prst="line">
                <a:avLst/>
              </a:prstGeom>
              <a:noFill/>
              <a:ln w="54720">
                <a:solidFill>
                  <a:srgbClr val="F04E4D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436068-27FD-4BBC-9B14-6F5CEFDF89C0}"/>
                </a:ext>
              </a:extLst>
            </p:cNvPr>
            <p:cNvSpPr txBox="1"/>
            <p:nvPr/>
          </p:nvSpPr>
          <p:spPr>
            <a:xfrm>
              <a:off x="6749279" y="4114800"/>
              <a:ext cx="3349080" cy="430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1" i="0" u="none" strike="noStrike" kern="1200" cap="none">
                  <a:ln>
                    <a:noFill/>
                  </a:ln>
                  <a:solidFill>
                    <a:srgbClr val="CCCCCC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High polarization loss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B73B1C-834F-539F-B419-AE27F6469FD4}"/>
              </a:ext>
            </a:extLst>
          </p:cNvPr>
          <p:cNvGrpSpPr/>
          <p:nvPr/>
        </p:nvGrpSpPr>
        <p:grpSpPr>
          <a:xfrm>
            <a:off x="6324479" y="4594320"/>
            <a:ext cx="2314801" cy="548640"/>
            <a:chOff x="6324479" y="4594320"/>
            <a:chExt cx="2314801" cy="5486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092788-EB9A-92FD-ACF0-DDE10189A375}"/>
                </a:ext>
              </a:extLst>
            </p:cNvPr>
            <p:cNvGrpSpPr/>
            <p:nvPr/>
          </p:nvGrpSpPr>
          <p:grpSpPr>
            <a:xfrm>
              <a:off x="6324479" y="4594320"/>
              <a:ext cx="457201" cy="548640"/>
              <a:chOff x="6324479" y="4594320"/>
              <a:chExt cx="457201" cy="548640"/>
            </a:xfrm>
          </p:grpSpPr>
          <p:sp>
            <p:nvSpPr>
              <p:cNvPr id="23" name="Straight Connector 22">
                <a:extLst>
                  <a:ext uri="{FF2B5EF4-FFF2-40B4-BE49-F238E27FC236}">
                    <a16:creationId xmlns:a16="http://schemas.microsoft.com/office/drawing/2014/main" id="{25F708A2-08A9-193A-F661-04FE4461BC42}"/>
                  </a:ext>
                </a:extLst>
              </p:cNvPr>
              <p:cNvSpPr/>
              <p:nvPr/>
            </p:nvSpPr>
            <p:spPr>
              <a:xfrm>
                <a:off x="6324479" y="4868640"/>
                <a:ext cx="182881" cy="27432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24" name="Straight Connector 23">
                <a:extLst>
                  <a:ext uri="{FF2B5EF4-FFF2-40B4-BE49-F238E27FC236}">
                    <a16:creationId xmlns:a16="http://schemas.microsoft.com/office/drawing/2014/main" id="{C74807E5-C615-CA8C-F846-360AF7198D20}"/>
                  </a:ext>
                </a:extLst>
              </p:cNvPr>
              <p:cNvSpPr/>
              <p:nvPr/>
            </p:nvSpPr>
            <p:spPr>
              <a:xfrm flipH="1">
                <a:off x="6507360" y="4594320"/>
                <a:ext cx="274320" cy="548640"/>
              </a:xfrm>
              <a:prstGeom prst="line">
                <a:avLst/>
              </a:prstGeom>
              <a:noFill/>
              <a:ln w="54720">
                <a:solidFill>
                  <a:srgbClr val="89C765"/>
                </a:solidFill>
                <a:prstDash val="solid"/>
              </a:ln>
            </p:spPr>
            <p:txBody>
              <a:bodyPr wrap="none" lIns="90000" tIns="45000" rIns="90000" bIns="4500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78029F-ACAA-FDC7-6F1E-7C1D7E082E0A}"/>
                </a:ext>
              </a:extLst>
            </p:cNvPr>
            <p:cNvSpPr txBox="1"/>
            <p:nvPr/>
          </p:nvSpPr>
          <p:spPr>
            <a:xfrm>
              <a:off x="6713640" y="4699440"/>
              <a:ext cx="1925640" cy="430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1" i="0" u="none" strike="noStrike" kern="1200" cap="none">
                  <a:ln>
                    <a:noFill/>
                  </a:ln>
                  <a:solidFill>
                    <a:srgbClr val="CCCCCC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Low latency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FC76136-61F0-0A0E-1CB5-962DB72F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08760" y="1055880"/>
            <a:ext cx="1527120" cy="25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FAD0FFF-0AD9-A687-02AA-0F589398BA8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08760" y="1055880"/>
            <a:ext cx="1527120" cy="25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EA5646B-B649-368B-4553-D7188B1FB99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08760" y="1055880"/>
            <a:ext cx="1527120" cy="25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FD5951F-1F97-F258-3A72-2F2DE6BFCF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many angles do we need?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1276204-AC48-4891-5D7C-DA4C9B60322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1039" y="1401480"/>
            <a:ext cx="1526760" cy="251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2DBA0B0-9273-D977-DEAE-F95D8FEBA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70680" y="1393919"/>
            <a:ext cx="1541880" cy="25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02A7D1-07D8-4621-971C-C58BE163D340}"/>
              </a:ext>
            </a:extLst>
          </p:cNvPr>
          <p:cNvSpPr txBox="1"/>
          <p:nvPr/>
        </p:nvSpPr>
        <p:spPr>
          <a:xfrm>
            <a:off x="3167279" y="3527640"/>
            <a:ext cx="3649319" cy="7700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567AFF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Worst case: tag exactly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567AFF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between two angles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2F7173-0983-054A-7971-DEE339E5D2CC}"/>
              </a:ext>
            </a:extLst>
          </p:cNvPr>
          <p:cNvGrpSpPr/>
          <p:nvPr/>
        </p:nvGrpSpPr>
        <p:grpSpPr>
          <a:xfrm>
            <a:off x="2834640" y="4257720"/>
            <a:ext cx="4486680" cy="1392120"/>
            <a:chOff x="2834640" y="4257720"/>
            <a:chExt cx="4486680" cy="13921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F6E455-A3AB-9356-B154-37E49F11AF48}"/>
                </a:ext>
              </a:extLst>
            </p:cNvPr>
            <p:cNvGrpSpPr/>
            <p:nvPr/>
          </p:nvGrpSpPr>
          <p:grpSpPr>
            <a:xfrm>
              <a:off x="2834640" y="4257720"/>
              <a:ext cx="4486680" cy="1392120"/>
              <a:chOff x="2834640" y="4257720"/>
              <a:chExt cx="4486680" cy="13921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D07FA8C-B114-5AC8-78B9-7072A2001276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2834640" y="4257720"/>
                    <a:ext cx="4486680" cy="13921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90000" tIns="45000" rIns="90000" bIns="45000" anchor="ctr" anchorCtr="0" compatLnSpc="0">
                    <a:noAutofit/>
                  </a:bodyPr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𝑃𝐿</m:t>
                          </m:r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=20</m:t>
                          </m:r>
                          <m:sSub>
                            <m:sSub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en-US" sz="34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3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3400" i="0" dirty="0">
                      <a:solidFill>
                        <a:srgbClr val="0000FF"/>
                      </a:solidFill>
                      <a:latin typeface="Liberation Sans" pitchFamily="18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D07FA8C-B114-5AC8-78B9-7072A20012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4640" y="4257720"/>
                    <a:ext cx="4486680" cy="139212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638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8AEB314-BDEC-8240-5CA5-330AB97BB427}"/>
                  </a:ext>
                </a:extLst>
              </p:cNvPr>
              <p:cNvSpPr/>
              <p:nvPr/>
            </p:nvSpPr>
            <p:spPr>
              <a:xfrm>
                <a:off x="6816598" y="4480560"/>
                <a:ext cx="365760" cy="100584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1C1C1C"/>
              </a:solidFill>
              <a:ln w="0">
                <a:solidFill>
                  <a:srgbClr val="1C1C1C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u="sng">
                    <a:uFillTx/>
                  </a:defRPr>
                </a:pPr>
                <a:endParaRPr lang="en-US" sz="3200" b="0" i="0" u="none" strike="noStrike" kern="1200" cap="none" dirty="0">
                  <a:ln>
                    <a:noFill/>
                  </a:ln>
                  <a:solidFill>
                    <a:srgbClr val="567AFF"/>
                  </a:solidFill>
                  <a:uFillTx/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u="sng">
                    <a:uFillTx/>
                  </a:defRPr>
                </a:pPr>
                <a:endParaRPr lang="en-US" sz="3600" b="0" i="0" u="none" strike="noStrike" kern="1200" cap="none" dirty="0">
                  <a:ln>
                    <a:noFill/>
                  </a:ln>
                  <a:solidFill>
                    <a:srgbClr val="567AFF"/>
                  </a:solidFill>
                  <a:uFillTx/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EB033E9-E8C0-672B-C736-090789B6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774855" y="4508279"/>
              <a:ext cx="524160" cy="930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B6204F0-1E48-6DBF-7874-B514ACD423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FC9E2FD-4743-96A4-AD67-BA1B0C53A5F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8559FFD-1C6D-7DF9-3429-ED6E4F1A891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584FCD-EA48-ED33-2B79-8B8886B7E1E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947485C-1282-EBA8-B4EA-EEA7138318C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025083-A342-ACAB-1010-75C24C32FD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1EBB9D2-BF89-3472-6538-74A555072B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26080"/>
            <a:ext cx="9068760" cy="946440"/>
          </a:xfrm>
        </p:spPr>
        <p:txBody>
          <a:bodyPr vert="horz"/>
          <a:lstStyle/>
          <a:p>
            <a:pPr lvl="0" rtl="0"/>
            <a:r>
              <a:rPr lang="en-US" dirty="0">
                <a:solidFill>
                  <a:schemeClr val="bg1"/>
                </a:solidFill>
              </a:rPr>
              <a:t>How many angles do we need?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656C5F4-41A7-2B2E-0C43-937B4DA07903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3800" y="1696680"/>
            <a:ext cx="8956440" cy="37875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2A89D5-D65F-D8E1-61F5-019401C15D26}"/>
              </a:ext>
            </a:extLst>
          </p:cNvPr>
          <p:cNvSpPr txBox="1"/>
          <p:nvPr/>
        </p:nvSpPr>
        <p:spPr>
          <a:xfrm>
            <a:off x="2377439" y="1282680"/>
            <a:ext cx="2449800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en-US" sz="3200" b="1" i="0" u="none" strike="noStrike" kern="1200" cap="none">
                <a:ln>
                  <a:noFill/>
                </a:ln>
                <a:solidFill>
                  <a:srgbClr val="89C765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&lt;1.4dB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58188F-175A-F6BB-F653-548F4F0900E1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834640" y="4185719"/>
                <a:ext cx="4486680" cy="1392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𝑃𝐿</m:t>
                      </m:r>
                      <m: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sSub>
                        <m:sSub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34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sz="3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400" i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n-US" sz="3400" i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3400" i="0" dirty="0">
                  <a:solidFill>
                    <a:srgbClr val="FFFF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58188F-175A-F6BB-F653-548F4F090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640" y="4185719"/>
                <a:ext cx="4486680" cy="1392120"/>
              </a:xfrm>
              <a:prstGeom prst="rect">
                <a:avLst/>
              </a:prstGeom>
              <a:blipFill>
                <a:blip r:embed="rId15"/>
                <a:stretch>
                  <a:fillRect r="-4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343056-ABDD-ECCC-BD23-05425072E204}"/>
              </a:ext>
            </a:extLst>
          </p:cNvPr>
          <p:cNvSpPr/>
          <p:nvPr/>
        </p:nvSpPr>
        <p:spPr>
          <a:xfrm>
            <a:off x="9116948" y="1337040"/>
            <a:ext cx="640080" cy="6051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54720">
            <a:solidFill>
              <a:srgbClr val="F04E4D"/>
            </a:solidFill>
            <a:prstDash val="solid"/>
          </a:ln>
        </p:spPr>
        <p:txBody>
          <a:bodyPr wrap="none" lIns="117000" tIns="72000" rIns="117000" bIns="72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2886B96-2408-805F-6D46-BECE57F8B0CD}"/>
              </a:ext>
            </a:extLst>
          </p:cNvPr>
          <p:cNvSpPr/>
          <p:nvPr/>
        </p:nvSpPr>
        <p:spPr>
          <a:xfrm>
            <a:off x="5328024" y="1532160"/>
            <a:ext cx="640080" cy="7315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54720">
            <a:solidFill>
              <a:srgbClr val="F04E4D"/>
            </a:solidFill>
            <a:prstDash val="solid"/>
          </a:ln>
        </p:spPr>
        <p:txBody>
          <a:bodyPr wrap="none" lIns="117000" tIns="72000" rIns="117000" bIns="72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173E-6 -3.3324E-6 L 0.2437 -0.5292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7" y="-26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" grpId="0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4597</TotalTime>
  <Words>478</Words>
  <Application>Microsoft Office PowerPoint</Application>
  <PresentationFormat>Custom</PresentationFormat>
  <Paragraphs>146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DejaVu Sans</vt:lpstr>
      <vt:lpstr>Liberation Sans</vt:lpstr>
      <vt:lpstr>Liberation Serif</vt:lpstr>
      <vt:lpstr>Default</vt:lpstr>
      <vt:lpstr>PowerPoint Presentation</vt:lpstr>
      <vt:lpstr>Current UHF RFID Readers</vt:lpstr>
      <vt:lpstr>How to achieve ideal polarization?</vt:lpstr>
      <vt:lpstr>RF-Boost</vt:lpstr>
      <vt:lpstr>Software Controlled Polarization</vt:lpstr>
      <vt:lpstr>Solution: Efficient Tag Discovery</vt:lpstr>
      <vt:lpstr>How many angles do we need?</vt:lpstr>
      <vt:lpstr>How many angles do we need?</vt:lpstr>
      <vt:lpstr>How many angles do we need?</vt:lpstr>
      <vt:lpstr>How many angles do we need?</vt:lpstr>
      <vt:lpstr>So far...</vt:lpstr>
      <vt:lpstr>How can we extend the localization range?</vt:lpstr>
      <vt:lpstr>Dual Frequency Excitation*</vt:lpstr>
      <vt:lpstr>Long-Range Localization</vt:lpstr>
      <vt:lpstr>So far...</vt:lpstr>
      <vt:lpstr>How can we further extend localization range?</vt:lpstr>
      <vt:lpstr>How can we further extend localization range?</vt:lpstr>
      <vt:lpstr>How can we further extend localization range?</vt:lpstr>
      <vt:lpstr>Implementation</vt:lpstr>
      <vt:lpstr>In-Band SNR vs Range</vt:lpstr>
      <vt:lpstr>Localization Range</vt:lpstr>
      <vt:lpstr>Dynamic Power Adaptation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Dodds</dc:creator>
  <cp:lastModifiedBy>Laura N Dodds</cp:lastModifiedBy>
  <cp:revision>202</cp:revision>
  <dcterms:created xsi:type="dcterms:W3CDTF">2023-05-16T21:04:47Z</dcterms:created>
  <dcterms:modified xsi:type="dcterms:W3CDTF">2023-10-09T07:22:50Z</dcterms:modified>
</cp:coreProperties>
</file>