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handoutMasterIdLst>
    <p:handoutMasterId r:id="rId37"/>
  </p:handoutMasterIdLst>
  <p:sldIdLst>
    <p:sldId id="383" r:id="rId2"/>
    <p:sldId id="434" r:id="rId3"/>
    <p:sldId id="435" r:id="rId4"/>
    <p:sldId id="436" r:id="rId5"/>
    <p:sldId id="454" r:id="rId6"/>
    <p:sldId id="338" r:id="rId7"/>
    <p:sldId id="444" r:id="rId8"/>
    <p:sldId id="356" r:id="rId9"/>
    <p:sldId id="412" r:id="rId10"/>
    <p:sldId id="413" r:id="rId11"/>
    <p:sldId id="414" r:id="rId12"/>
    <p:sldId id="416" r:id="rId13"/>
    <p:sldId id="418" r:id="rId14"/>
    <p:sldId id="419" r:id="rId15"/>
    <p:sldId id="420" r:id="rId16"/>
    <p:sldId id="447" r:id="rId17"/>
    <p:sldId id="424" r:id="rId18"/>
    <p:sldId id="438" r:id="rId19"/>
    <p:sldId id="437" r:id="rId20"/>
    <p:sldId id="425" r:id="rId21"/>
    <p:sldId id="427" r:id="rId22"/>
    <p:sldId id="430" r:id="rId23"/>
    <p:sldId id="431" r:id="rId24"/>
    <p:sldId id="432" r:id="rId25"/>
    <p:sldId id="452" r:id="rId26"/>
    <p:sldId id="460" r:id="rId27"/>
    <p:sldId id="375" r:id="rId28"/>
    <p:sldId id="455" r:id="rId29"/>
    <p:sldId id="450" r:id="rId30"/>
    <p:sldId id="373" r:id="rId31"/>
    <p:sldId id="374" r:id="rId32"/>
    <p:sldId id="442" r:id="rId33"/>
    <p:sldId id="408" r:id="rId34"/>
    <p:sldId id="461" r:id="rId35"/>
  </p:sldIdLst>
  <p:sldSz cx="10077450" cy="5668963"/>
  <p:notesSz cx="7772400" cy="10058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D1A4D84-B1E9-432A-A8A8-48698BEC071E}">
          <p14:sldIdLst>
            <p14:sldId id="383"/>
            <p14:sldId id="434"/>
            <p14:sldId id="435"/>
            <p14:sldId id="436"/>
            <p14:sldId id="454"/>
            <p14:sldId id="338"/>
            <p14:sldId id="444"/>
            <p14:sldId id="356"/>
            <p14:sldId id="412"/>
            <p14:sldId id="413"/>
            <p14:sldId id="414"/>
            <p14:sldId id="416"/>
            <p14:sldId id="418"/>
            <p14:sldId id="419"/>
            <p14:sldId id="420"/>
            <p14:sldId id="447"/>
            <p14:sldId id="424"/>
            <p14:sldId id="438"/>
            <p14:sldId id="437"/>
            <p14:sldId id="425"/>
            <p14:sldId id="427"/>
            <p14:sldId id="430"/>
            <p14:sldId id="431"/>
            <p14:sldId id="432"/>
            <p14:sldId id="452"/>
            <p14:sldId id="460"/>
            <p14:sldId id="375"/>
            <p14:sldId id="455"/>
            <p14:sldId id="450"/>
            <p14:sldId id="373"/>
            <p14:sldId id="374"/>
            <p14:sldId id="442"/>
            <p14:sldId id="408"/>
            <p14:sldId id="46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1C1C"/>
    <a:srgbClr val="16BB3F"/>
    <a:srgbClr val="627C8B"/>
    <a:srgbClr val="678192"/>
    <a:srgbClr val="8BA7B5"/>
    <a:srgbClr val="627D8C"/>
    <a:srgbClr val="627E8C"/>
    <a:srgbClr val="8CA9B7"/>
    <a:srgbClr val="8BA7B4"/>
    <a:srgbClr val="CC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17" autoAdjust="0"/>
    <p:restoredTop sz="75328" autoAdjust="0"/>
  </p:normalViewPr>
  <p:slideViewPr>
    <p:cSldViewPr snapToGrid="0">
      <p:cViewPr varScale="1">
        <p:scale>
          <a:sx n="89" d="100"/>
          <a:sy n="89" d="100"/>
        </p:scale>
        <p:origin x="1214" y="96"/>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684A29B-36B3-846D-90F9-5DC78337864E}"/>
              </a:ext>
            </a:extLst>
          </p:cNvPr>
          <p:cNvSpPr txBox="1">
            <a:spLocks noGrp="1"/>
          </p:cNvSpPr>
          <p:nvPr>
            <p:ph type="hdr" sz="quarter"/>
          </p:nvPr>
        </p:nvSpPr>
        <p:spPr>
          <a:xfrm>
            <a:off x="0" y="0"/>
            <a:ext cx="3372840" cy="502560"/>
          </a:xfrm>
          <a:prstGeom prst="rect">
            <a:avLst/>
          </a:prstGeom>
          <a:noFill/>
          <a:ln cap="rnd">
            <a:noFill/>
          </a:ln>
        </p:spPr>
        <p:txBody>
          <a:bodyPr vert="horz" wrap="square" lIns="90000" tIns="45000" rIns="90000" bIns="45000" anchorCtr="0" compatLnSpc="0">
            <a:noAutofit/>
          </a:bodyPr>
          <a:lstStyle/>
          <a:p>
            <a:pPr marL="0" marR="0" lvl="0" indent="0" rtl="0" hangingPunct="0">
              <a:lnSpc>
                <a:spcPct val="100000"/>
              </a:lnSpc>
              <a:spcBef>
                <a:spcPts val="0"/>
              </a:spcBef>
              <a:spcAft>
                <a:spcPts val="0"/>
              </a:spcAft>
              <a:buNone/>
              <a:tabLst/>
              <a:defRPr sz="1400"/>
            </a:pPr>
            <a:endParaRPr lang="en-US" sz="1400" b="0" i="0" u="none" strike="noStrike" kern="1200" cap="none">
              <a:ln>
                <a:noFill/>
              </a:ln>
              <a:latin typeface="Liberation Sans" pitchFamily="18"/>
              <a:ea typeface="Noto Sans CJK SC" pitchFamily="2"/>
              <a:cs typeface="Lohit Devanagari" pitchFamily="2"/>
            </a:endParaRPr>
          </a:p>
        </p:txBody>
      </p:sp>
      <p:sp>
        <p:nvSpPr>
          <p:cNvPr id="3" name="Date Placeholder 2">
            <a:extLst>
              <a:ext uri="{FF2B5EF4-FFF2-40B4-BE49-F238E27FC236}">
                <a16:creationId xmlns:a16="http://schemas.microsoft.com/office/drawing/2014/main" id="{535C0E17-5F79-31A7-D304-DDC7F34DFEF7}"/>
              </a:ext>
            </a:extLst>
          </p:cNvPr>
          <p:cNvSpPr txBox="1">
            <a:spLocks noGrp="1"/>
          </p:cNvSpPr>
          <p:nvPr>
            <p:ph type="dt" sz="quarter" idx="1"/>
          </p:nvPr>
        </p:nvSpPr>
        <p:spPr>
          <a:xfrm>
            <a:off x="4399200" y="0"/>
            <a:ext cx="3372840" cy="502560"/>
          </a:xfrm>
          <a:prstGeom prst="rect">
            <a:avLst/>
          </a:prstGeom>
          <a:noFill/>
          <a:ln cap="rnd">
            <a:noFill/>
          </a:ln>
        </p:spPr>
        <p:txBody>
          <a:bodyPr vert="horz" wrap="square" lIns="90000" tIns="45000" rIns="90000" bIns="45000" anchorCtr="0" compatLnSpc="0">
            <a:noAutofit/>
          </a:bodyPr>
          <a:lstStyle/>
          <a:p>
            <a:pPr marL="0" marR="0" lvl="0" indent="0" algn="r" rtl="0" hangingPunct="0">
              <a:lnSpc>
                <a:spcPct val="100000"/>
              </a:lnSpc>
              <a:spcBef>
                <a:spcPts val="0"/>
              </a:spcBef>
              <a:spcAft>
                <a:spcPts val="0"/>
              </a:spcAft>
              <a:buNone/>
              <a:tabLst/>
              <a:defRPr sz="1400"/>
            </a:pPr>
            <a:endParaRPr lang="en-US" sz="1400" b="0" i="0" u="none" strike="noStrike" kern="1200" cap="none">
              <a:ln>
                <a:noFill/>
              </a:ln>
              <a:latin typeface="Liberation Sans" pitchFamily="18"/>
              <a:ea typeface="Noto Sans CJK SC" pitchFamily="2"/>
              <a:cs typeface="Lohit Devanagari" pitchFamily="2"/>
            </a:endParaRPr>
          </a:p>
        </p:txBody>
      </p:sp>
      <p:sp>
        <p:nvSpPr>
          <p:cNvPr id="4" name="Footer Placeholder 3">
            <a:extLst>
              <a:ext uri="{FF2B5EF4-FFF2-40B4-BE49-F238E27FC236}">
                <a16:creationId xmlns:a16="http://schemas.microsoft.com/office/drawing/2014/main" id="{AFD1F08A-22E5-1C34-CD46-5EF8DCC71A0C}"/>
              </a:ext>
            </a:extLst>
          </p:cNvPr>
          <p:cNvSpPr txBox="1">
            <a:spLocks noGrp="1"/>
          </p:cNvSpPr>
          <p:nvPr>
            <p:ph type="ftr" sz="quarter" idx="2"/>
          </p:nvPr>
        </p:nvSpPr>
        <p:spPr>
          <a:xfrm>
            <a:off x="0" y="9555480"/>
            <a:ext cx="3372840" cy="502560"/>
          </a:xfrm>
          <a:prstGeom prst="rect">
            <a:avLst/>
          </a:prstGeom>
          <a:noFill/>
          <a:ln cap="rnd">
            <a:noFill/>
          </a:ln>
        </p:spPr>
        <p:txBody>
          <a:bodyPr vert="horz" wrap="square" lIns="90000" tIns="45000" rIns="90000" bIns="45000" anchor="b" anchorCtr="0" compatLnSpc="0">
            <a:noAutofit/>
          </a:bodyPr>
          <a:lstStyle/>
          <a:p>
            <a:pPr marL="0" marR="0" lvl="0" indent="0" rtl="0" hangingPunct="0">
              <a:lnSpc>
                <a:spcPct val="100000"/>
              </a:lnSpc>
              <a:spcBef>
                <a:spcPts val="0"/>
              </a:spcBef>
              <a:spcAft>
                <a:spcPts val="0"/>
              </a:spcAft>
              <a:buNone/>
              <a:tabLst/>
              <a:defRPr sz="1400"/>
            </a:pPr>
            <a:endParaRPr lang="en-US" sz="1400" b="0" i="0" u="none" strike="noStrike" kern="1200" cap="none">
              <a:ln>
                <a:noFill/>
              </a:ln>
              <a:latin typeface="Liberation Sans" pitchFamily="18"/>
              <a:ea typeface="Noto Sans CJK SC" pitchFamily="2"/>
              <a:cs typeface="Lohit Devanagari" pitchFamily="2"/>
            </a:endParaRPr>
          </a:p>
        </p:txBody>
      </p:sp>
      <p:sp>
        <p:nvSpPr>
          <p:cNvPr id="5" name="Slide Number Placeholder 4">
            <a:extLst>
              <a:ext uri="{FF2B5EF4-FFF2-40B4-BE49-F238E27FC236}">
                <a16:creationId xmlns:a16="http://schemas.microsoft.com/office/drawing/2014/main" id="{CF0A7B35-7EA7-B622-C697-DA8B6EF7FBE8}"/>
              </a:ext>
            </a:extLst>
          </p:cNvPr>
          <p:cNvSpPr txBox="1">
            <a:spLocks noGrp="1"/>
          </p:cNvSpPr>
          <p:nvPr>
            <p:ph type="sldNum" sz="quarter" idx="3"/>
          </p:nvPr>
        </p:nvSpPr>
        <p:spPr>
          <a:xfrm>
            <a:off x="4399200" y="9555480"/>
            <a:ext cx="3372840" cy="502560"/>
          </a:xfrm>
          <a:prstGeom prst="rect">
            <a:avLst/>
          </a:prstGeom>
          <a:noFill/>
          <a:ln cap="rnd">
            <a:noFill/>
          </a:ln>
        </p:spPr>
        <p:txBody>
          <a:bodyPr vert="horz" wrap="square" lIns="90000" tIns="45000" rIns="90000" bIns="45000" anchor="b" anchorCtr="0" compatLnSpc="0">
            <a:noAutofit/>
          </a:bodyPr>
          <a:lstStyle/>
          <a:p>
            <a:pPr marL="0" marR="0" lvl="0" indent="0" algn="r" rtl="0" hangingPunct="0">
              <a:lnSpc>
                <a:spcPct val="100000"/>
              </a:lnSpc>
              <a:spcBef>
                <a:spcPts val="0"/>
              </a:spcBef>
              <a:spcAft>
                <a:spcPts val="0"/>
              </a:spcAft>
              <a:buNone/>
              <a:tabLst/>
              <a:defRPr sz="1400"/>
            </a:pPr>
            <a:fld id="{43F5958E-374C-495B-B422-63512E88E965}" type="slidenum">
              <a:t>‹#›</a:t>
            </a:fld>
            <a:endParaRPr lang="en-US" sz="1400" b="0" i="0" u="none" strike="noStrike" kern="1200" cap="none">
              <a:ln>
                <a:noFill/>
              </a:ln>
              <a:latin typeface="Liberation Sans" pitchFamily="18"/>
              <a:ea typeface="Noto Sans CJK SC" pitchFamily="2"/>
              <a:cs typeface="Lohit Devanagari" pitchFamily="2"/>
            </a:endParaRPr>
          </a:p>
        </p:txBody>
      </p:sp>
    </p:spTree>
    <p:extLst>
      <p:ext uri="{BB962C8B-B14F-4D97-AF65-F5344CB8AC3E}">
        <p14:creationId xmlns:p14="http://schemas.microsoft.com/office/powerpoint/2010/main" val="6968089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21231E-AEEC-2E9A-48FD-F10CE1732F55}"/>
              </a:ext>
            </a:extLst>
          </p:cNvPr>
          <p:cNvSpPr>
            <a:spLocks noGrp="1" noRot="1" noChangeAspect="1"/>
          </p:cNvSpPr>
          <p:nvPr>
            <p:ph type="sldImg" idx="2"/>
          </p:nvPr>
        </p:nvSpPr>
        <p:spPr>
          <a:xfrm>
            <a:off x="533520" y="764280"/>
            <a:ext cx="6704640" cy="3771360"/>
          </a:xfrm>
          <a:prstGeom prst="rect">
            <a:avLst/>
          </a:prstGeom>
          <a:noFill/>
          <a:ln>
            <a:noFill/>
            <a:prstDash val="solid"/>
          </a:ln>
        </p:spPr>
      </p:sp>
      <p:sp>
        <p:nvSpPr>
          <p:cNvPr id="3" name="Notes Placeholder 2">
            <a:extLst>
              <a:ext uri="{FF2B5EF4-FFF2-40B4-BE49-F238E27FC236}">
                <a16:creationId xmlns:a16="http://schemas.microsoft.com/office/drawing/2014/main" id="{0BBF06BC-516E-4AC9-AFA6-1097446B3A17}"/>
              </a:ext>
            </a:extLst>
          </p:cNvPr>
          <p:cNvSpPr txBox="1">
            <a:spLocks noGrp="1"/>
          </p:cNvSpPr>
          <p:nvPr>
            <p:ph type="body" sz="quarter" idx="3"/>
          </p:nvPr>
        </p:nvSpPr>
        <p:spPr>
          <a:xfrm>
            <a:off x="777239" y="4777560"/>
            <a:ext cx="6217560" cy="4525920"/>
          </a:xfrm>
          <a:prstGeom prst="rect">
            <a:avLst/>
          </a:prstGeom>
          <a:noFill/>
          <a:ln>
            <a:noFill/>
          </a:ln>
        </p:spPr>
        <p:txBody>
          <a:bodyPr lIns="0" tIns="0" rIns="0" bIns="0"/>
          <a:lstStyle/>
          <a:p>
            <a:endParaRPr lang="en-US"/>
          </a:p>
        </p:txBody>
      </p:sp>
      <p:sp>
        <p:nvSpPr>
          <p:cNvPr id="4" name="Header Placeholder 3">
            <a:extLst>
              <a:ext uri="{FF2B5EF4-FFF2-40B4-BE49-F238E27FC236}">
                <a16:creationId xmlns:a16="http://schemas.microsoft.com/office/drawing/2014/main" id="{70DA4ADD-53E4-37B4-1B7A-F05984028FD5}"/>
              </a:ext>
            </a:extLst>
          </p:cNvPr>
          <p:cNvSpPr txBox="1">
            <a:spLocks noGrp="1"/>
          </p:cNvSpPr>
          <p:nvPr>
            <p:ph type="hdr" sz="quarter"/>
          </p:nvPr>
        </p:nvSpPr>
        <p:spPr>
          <a:xfrm>
            <a:off x="0" y="0"/>
            <a:ext cx="3372840" cy="502560"/>
          </a:xfrm>
          <a:prstGeom prst="rect">
            <a:avLst/>
          </a:prstGeom>
          <a:noFill/>
          <a:ln>
            <a:noFill/>
          </a:ln>
        </p:spPr>
        <p:txBody>
          <a:bodyPr vert="horz" lIns="0" tIns="0" rIns="0" bIns="0" anchorCtr="0">
            <a:noAutofit/>
          </a:bodyPr>
          <a:lstStyle>
            <a:lvl1pPr lvl="0" rtl="0" hangingPunct="0">
              <a:buNone/>
              <a:tabLst/>
              <a:defRPr lang="en-US" sz="1400" kern="1200">
                <a:latin typeface="Liberation Serif" pitchFamily="18"/>
                <a:ea typeface="DejaVu Sans" pitchFamily="2"/>
                <a:cs typeface="DejaVu Sans" pitchFamily="2"/>
              </a:defRPr>
            </a:lvl1pPr>
          </a:lstStyle>
          <a:p>
            <a:pPr lvl="0"/>
            <a:endParaRPr lang="en-US"/>
          </a:p>
        </p:txBody>
      </p:sp>
      <p:sp>
        <p:nvSpPr>
          <p:cNvPr id="5" name="Date Placeholder 4">
            <a:extLst>
              <a:ext uri="{FF2B5EF4-FFF2-40B4-BE49-F238E27FC236}">
                <a16:creationId xmlns:a16="http://schemas.microsoft.com/office/drawing/2014/main" id="{7B4C251F-3692-FBAA-9F7C-77D1A17438C1}"/>
              </a:ext>
            </a:extLst>
          </p:cNvPr>
          <p:cNvSpPr txBox="1">
            <a:spLocks noGrp="1"/>
          </p:cNvSpPr>
          <p:nvPr>
            <p:ph type="dt" idx="1"/>
          </p:nvPr>
        </p:nvSpPr>
        <p:spPr>
          <a:xfrm>
            <a:off x="4399200" y="0"/>
            <a:ext cx="3372840" cy="502560"/>
          </a:xfrm>
          <a:prstGeom prst="rect">
            <a:avLst/>
          </a:prstGeom>
          <a:noFill/>
          <a:ln>
            <a:noFill/>
          </a:ln>
        </p:spPr>
        <p:txBody>
          <a:bodyPr vert="horz" lIns="0" tIns="0" rIns="0" bIns="0" anchorCtr="0">
            <a:noAutofit/>
          </a:bodyPr>
          <a:lstStyle>
            <a:lvl1pPr lvl="0" algn="r" rtl="0" hangingPunct="0">
              <a:buNone/>
              <a:tabLst/>
              <a:defRPr lang="en-US" sz="1400" kern="1200">
                <a:latin typeface="Liberation Serif" pitchFamily="18"/>
                <a:ea typeface="DejaVu Sans" pitchFamily="2"/>
                <a:cs typeface="DejaVu Sans" pitchFamily="2"/>
              </a:defRPr>
            </a:lvl1pPr>
          </a:lstStyle>
          <a:p>
            <a:pPr lvl="0"/>
            <a:endParaRPr lang="en-US"/>
          </a:p>
        </p:txBody>
      </p:sp>
      <p:sp>
        <p:nvSpPr>
          <p:cNvPr id="6" name="Footer Placeholder 5">
            <a:extLst>
              <a:ext uri="{FF2B5EF4-FFF2-40B4-BE49-F238E27FC236}">
                <a16:creationId xmlns:a16="http://schemas.microsoft.com/office/drawing/2014/main" id="{9B96CE71-40F6-78B4-4E42-6668C28D98C6}"/>
              </a:ext>
            </a:extLst>
          </p:cNvPr>
          <p:cNvSpPr txBox="1">
            <a:spLocks noGrp="1"/>
          </p:cNvSpPr>
          <p:nvPr>
            <p:ph type="ftr" sz="quarter" idx="4"/>
          </p:nvPr>
        </p:nvSpPr>
        <p:spPr>
          <a:xfrm>
            <a:off x="0" y="9555480"/>
            <a:ext cx="3372840" cy="502560"/>
          </a:xfrm>
          <a:prstGeom prst="rect">
            <a:avLst/>
          </a:prstGeom>
          <a:noFill/>
          <a:ln>
            <a:noFill/>
          </a:ln>
        </p:spPr>
        <p:txBody>
          <a:bodyPr vert="horz" lIns="0" tIns="0" rIns="0" bIns="0" anchor="b" anchorCtr="0">
            <a:noAutofit/>
          </a:bodyPr>
          <a:lstStyle>
            <a:lvl1pPr lvl="0" rtl="0" hangingPunct="0">
              <a:buNone/>
              <a:tabLst/>
              <a:defRPr lang="en-US" sz="1400" kern="1200">
                <a:latin typeface="Liberation Serif" pitchFamily="18"/>
                <a:ea typeface="DejaVu Sans" pitchFamily="2"/>
                <a:cs typeface="DejaVu Sans" pitchFamily="2"/>
              </a:defRPr>
            </a:lvl1pPr>
          </a:lstStyle>
          <a:p>
            <a:pPr lvl="0"/>
            <a:endParaRPr lang="en-US"/>
          </a:p>
        </p:txBody>
      </p:sp>
      <p:sp>
        <p:nvSpPr>
          <p:cNvPr id="7" name="Slide Number Placeholder 6">
            <a:extLst>
              <a:ext uri="{FF2B5EF4-FFF2-40B4-BE49-F238E27FC236}">
                <a16:creationId xmlns:a16="http://schemas.microsoft.com/office/drawing/2014/main" id="{D755350E-964E-637C-86F3-BF93B159693A}"/>
              </a:ext>
            </a:extLst>
          </p:cNvPr>
          <p:cNvSpPr txBox="1">
            <a:spLocks noGrp="1"/>
          </p:cNvSpPr>
          <p:nvPr>
            <p:ph type="sldNum" sz="quarter" idx="5"/>
          </p:nvPr>
        </p:nvSpPr>
        <p:spPr>
          <a:xfrm>
            <a:off x="4399200" y="9555480"/>
            <a:ext cx="3372840" cy="502560"/>
          </a:xfrm>
          <a:prstGeom prst="rect">
            <a:avLst/>
          </a:prstGeom>
          <a:noFill/>
          <a:ln>
            <a:noFill/>
          </a:ln>
        </p:spPr>
        <p:txBody>
          <a:bodyPr vert="horz" lIns="0" tIns="0" rIns="0" bIns="0" anchor="b" anchorCtr="0">
            <a:noAutofit/>
          </a:bodyPr>
          <a:lstStyle>
            <a:lvl1pPr lvl="0" algn="r" rtl="0" hangingPunct="0">
              <a:buNone/>
              <a:tabLst/>
              <a:defRPr lang="en-US" sz="1400" kern="1200">
                <a:latin typeface="Liberation Serif" pitchFamily="18"/>
                <a:ea typeface="DejaVu Sans" pitchFamily="2"/>
                <a:cs typeface="DejaVu Sans" pitchFamily="2"/>
              </a:defRPr>
            </a:lvl1pPr>
          </a:lstStyle>
          <a:p>
            <a:pPr lvl="0"/>
            <a:fld id="{C5745127-8143-406E-8FAD-ECB530DA4200}" type="slidenum">
              <a:t>‹#›</a:t>
            </a:fld>
            <a:endParaRPr lang="en-US"/>
          </a:p>
        </p:txBody>
      </p:sp>
    </p:spTree>
    <p:extLst>
      <p:ext uri="{BB962C8B-B14F-4D97-AF65-F5344CB8AC3E}">
        <p14:creationId xmlns:p14="http://schemas.microsoft.com/office/powerpoint/2010/main" val="165172298"/>
      </p:ext>
    </p:extLst>
  </p:cSld>
  <p:clrMap bg1="lt1" tx1="dk1" bg2="lt2" tx2="dk2" accent1="accent1" accent2="accent2" accent3="accent3" accent4="accent4" accent5="accent5" accent6="accent6" hlink="hlink" folHlink="folHlink"/>
  <p:notesStyle>
    <a:lvl1pPr marL="216000" marR="0" indent="-216000" rtl="0" hangingPunct="0">
      <a:tabLst/>
      <a:defRPr lang="en-US" sz="2000" b="0" i="0" u="none" strike="noStrike" kern="1200" cap="none">
        <a:ln>
          <a:noFill/>
        </a:ln>
        <a:highlight>
          <a:scrgbClr r="0" g="0" b="0">
            <a:alpha val="0"/>
          </a:scrgbClr>
        </a:highlight>
        <a:latin typeface="Liberation Sans" pitchFamily="18"/>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1</a:t>
            </a:fld>
            <a:endParaRPr lang="en-US"/>
          </a:p>
        </p:txBody>
      </p:sp>
    </p:spTree>
    <p:extLst>
      <p:ext uri="{BB962C8B-B14F-4D97-AF65-F5344CB8AC3E}">
        <p14:creationId xmlns:p14="http://schemas.microsoft.com/office/powerpoint/2010/main" val="23432346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en-US" dirty="0"/>
              <a:t>When designing </a:t>
            </a:r>
            <a:r>
              <a:rPr lang="en-US" dirty="0" err="1"/>
              <a:t>Rflect</a:t>
            </a:r>
            <a:r>
              <a:rPr lang="en-US" dirty="0"/>
              <a:t>, we aimed to enable imaging on many different surface geometries. This includes planar surfaces, convex surfaces such as building columns, concave surfaces such as curved walls, and composite surfaces, where multiple different surfaces reflect signals around the corner. </a:t>
            </a:r>
          </a:p>
          <a:p>
            <a:endParaRPr lang="en-US" dirty="0"/>
          </a:p>
          <a:p>
            <a:endParaRPr lang="en-US" dirty="0"/>
          </a:p>
          <a:p>
            <a:pPr marL="216000" marR="0" lvl="0" indent="-216000" defTabSz="914400" rtl="0" eaLnBrk="1" fontAlgn="auto" latinLnBrk="0" hangingPunct="0">
              <a:lnSpc>
                <a:spcPct val="100000"/>
              </a:lnSpc>
              <a:spcBef>
                <a:spcPts val="0"/>
              </a:spcBef>
              <a:spcAft>
                <a:spcPts val="0"/>
              </a:spcAft>
              <a:buClrTx/>
              <a:buSzTx/>
              <a:buFontTx/>
              <a:buNone/>
              <a:tabLst/>
              <a:defRPr/>
            </a:pPr>
            <a:r>
              <a:rPr lang="en-US" dirty="0"/>
              <a:t>Unfortunately, we will not have time to cover all of these scenarios today, so I will be focusing on convex surfaces, and invite you to check out the paper for more details on other scenarios. </a:t>
            </a:r>
          </a:p>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10</a:t>
            </a:fld>
            <a:endParaRPr lang="en-US"/>
          </a:p>
        </p:txBody>
      </p:sp>
    </p:spTree>
    <p:extLst>
      <p:ext uri="{BB962C8B-B14F-4D97-AF65-F5344CB8AC3E}">
        <p14:creationId xmlns:p14="http://schemas.microsoft.com/office/powerpoint/2010/main" val="1593399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en-US" dirty="0"/>
              <a:t>When designing </a:t>
            </a:r>
            <a:r>
              <a:rPr lang="en-US" dirty="0" err="1"/>
              <a:t>Rflect</a:t>
            </a:r>
            <a:r>
              <a:rPr lang="en-US" dirty="0"/>
              <a:t>, we aimed to enable imaging on many different surface geometries. This includes planar surfaces, convex surfaces such as building columns, concave surfaces such as curved walls, and composite surfaces, where multiple different surfaces reflect signals around the corner. </a:t>
            </a:r>
          </a:p>
          <a:p>
            <a:endParaRPr lang="en-US" dirty="0"/>
          </a:p>
          <a:p>
            <a:endParaRPr lang="en-US" dirty="0"/>
          </a:p>
          <a:p>
            <a:pPr marL="216000" marR="0" lvl="0" indent="-216000" defTabSz="914400" rtl="0" eaLnBrk="1" fontAlgn="auto" latinLnBrk="0" hangingPunct="0">
              <a:lnSpc>
                <a:spcPct val="100000"/>
              </a:lnSpc>
              <a:spcBef>
                <a:spcPts val="0"/>
              </a:spcBef>
              <a:spcAft>
                <a:spcPts val="0"/>
              </a:spcAft>
              <a:buClrTx/>
              <a:buSzTx/>
              <a:buFontTx/>
              <a:buNone/>
              <a:tabLst/>
              <a:defRPr/>
            </a:pPr>
            <a:r>
              <a:rPr lang="en-US" dirty="0"/>
              <a:t>Unfortunately, we will not have time to cover all of these scenarios today, so I will be focusing on convex surfaces, and invite you to check out the paper for more details on other scenarios. </a:t>
            </a:r>
          </a:p>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11</a:t>
            </a:fld>
            <a:endParaRPr lang="en-US"/>
          </a:p>
        </p:txBody>
      </p:sp>
    </p:spTree>
    <p:extLst>
      <p:ext uri="{BB962C8B-B14F-4D97-AF65-F5344CB8AC3E}">
        <p14:creationId xmlns:p14="http://schemas.microsoft.com/office/powerpoint/2010/main" val="3279896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en-US" dirty="0"/>
              <a:t>When designing </a:t>
            </a:r>
            <a:r>
              <a:rPr lang="en-US" dirty="0" err="1"/>
              <a:t>Rflect</a:t>
            </a:r>
            <a:r>
              <a:rPr lang="en-US" dirty="0"/>
              <a:t>, we aimed to enable imaging on many different surface geometries. This includes planar surfaces, convex surfaces such as building columns, concave surfaces such as curved walls, and composite surfaces, where multiple different surfaces reflect signals around the corner. </a:t>
            </a:r>
          </a:p>
          <a:p>
            <a:endParaRPr lang="en-US" dirty="0"/>
          </a:p>
          <a:p>
            <a:endParaRPr lang="en-US" dirty="0"/>
          </a:p>
          <a:p>
            <a:pPr marL="216000" marR="0" lvl="0" indent="-216000" defTabSz="914400" rtl="0" eaLnBrk="1" fontAlgn="auto" latinLnBrk="0" hangingPunct="0">
              <a:lnSpc>
                <a:spcPct val="100000"/>
              </a:lnSpc>
              <a:spcBef>
                <a:spcPts val="0"/>
              </a:spcBef>
              <a:spcAft>
                <a:spcPts val="0"/>
              </a:spcAft>
              <a:buClrTx/>
              <a:buSzTx/>
              <a:buFontTx/>
              <a:buNone/>
              <a:tabLst/>
              <a:defRPr/>
            </a:pPr>
            <a:r>
              <a:rPr lang="en-US" dirty="0"/>
              <a:t>Unfortunately, we will not have time to cover all of these scenarios today, so I will be focusing on convex surfaces, and invite you to check out the paper for more details on other scenarios. </a:t>
            </a:r>
          </a:p>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12</a:t>
            </a:fld>
            <a:endParaRPr lang="en-US"/>
          </a:p>
        </p:txBody>
      </p:sp>
    </p:spTree>
    <p:extLst>
      <p:ext uri="{BB962C8B-B14F-4D97-AF65-F5344CB8AC3E}">
        <p14:creationId xmlns:p14="http://schemas.microsoft.com/office/powerpoint/2010/main" val="30928050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en-US" dirty="0"/>
              <a:t>When designing </a:t>
            </a:r>
            <a:r>
              <a:rPr lang="en-US" dirty="0" err="1"/>
              <a:t>Rflect</a:t>
            </a:r>
            <a:r>
              <a:rPr lang="en-US" dirty="0"/>
              <a:t>, we aimed to enable imaging on many different surface geometries. This includes planar surfaces, convex surfaces such as building columns, concave surfaces such as curved walls, and composite surfaces, where multiple different surfaces reflect signals around the corner. </a:t>
            </a:r>
          </a:p>
          <a:p>
            <a:endParaRPr lang="en-US" dirty="0"/>
          </a:p>
          <a:p>
            <a:endParaRPr lang="en-US" dirty="0"/>
          </a:p>
          <a:p>
            <a:pPr marL="216000" marR="0" lvl="0" indent="-216000" defTabSz="914400" rtl="0" eaLnBrk="1" fontAlgn="auto" latinLnBrk="0" hangingPunct="0">
              <a:lnSpc>
                <a:spcPct val="100000"/>
              </a:lnSpc>
              <a:spcBef>
                <a:spcPts val="0"/>
              </a:spcBef>
              <a:spcAft>
                <a:spcPts val="0"/>
              </a:spcAft>
              <a:buClrTx/>
              <a:buSzTx/>
              <a:buFontTx/>
              <a:buNone/>
              <a:tabLst/>
              <a:defRPr/>
            </a:pPr>
            <a:r>
              <a:rPr lang="en-US" dirty="0"/>
              <a:t>Unfortunately, we will not have time to cover all of these scenarios today, so I will be focusing on convex surfaces, and invite you to check out the paper for more details on other scenarios. </a:t>
            </a:r>
          </a:p>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13</a:t>
            </a:fld>
            <a:endParaRPr lang="en-US"/>
          </a:p>
        </p:txBody>
      </p:sp>
    </p:spTree>
    <p:extLst>
      <p:ext uri="{BB962C8B-B14F-4D97-AF65-F5344CB8AC3E}">
        <p14:creationId xmlns:p14="http://schemas.microsoft.com/office/powerpoint/2010/main" val="33932411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en-US" dirty="0"/>
              <a:t>When designing </a:t>
            </a:r>
            <a:r>
              <a:rPr lang="en-US" dirty="0" err="1"/>
              <a:t>Rflect</a:t>
            </a:r>
            <a:r>
              <a:rPr lang="en-US" dirty="0"/>
              <a:t>, we aimed to enable imaging on many different surface geometries. This includes planar surfaces, convex surfaces such as building columns, concave surfaces such as curved walls, and composite surfaces, where multiple different surfaces reflect signals around the corner. </a:t>
            </a:r>
          </a:p>
          <a:p>
            <a:endParaRPr lang="en-US" dirty="0"/>
          </a:p>
          <a:p>
            <a:endParaRPr lang="en-US" dirty="0"/>
          </a:p>
          <a:p>
            <a:pPr marL="216000" marR="0" lvl="0" indent="-216000" defTabSz="914400" rtl="0" eaLnBrk="1" fontAlgn="auto" latinLnBrk="0" hangingPunct="0">
              <a:lnSpc>
                <a:spcPct val="100000"/>
              </a:lnSpc>
              <a:spcBef>
                <a:spcPts val="0"/>
              </a:spcBef>
              <a:spcAft>
                <a:spcPts val="0"/>
              </a:spcAft>
              <a:buClrTx/>
              <a:buSzTx/>
              <a:buFontTx/>
              <a:buNone/>
              <a:tabLst/>
              <a:defRPr/>
            </a:pPr>
            <a:r>
              <a:rPr lang="en-US" dirty="0"/>
              <a:t>Unfortunately, we will not have time to cover all of these scenarios today, so I will be focusing on convex surfaces, and invite you to check out the paper for more details on other scenarios. </a:t>
            </a:r>
          </a:p>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14</a:t>
            </a:fld>
            <a:endParaRPr lang="en-US"/>
          </a:p>
        </p:txBody>
      </p:sp>
    </p:spTree>
    <p:extLst>
      <p:ext uri="{BB962C8B-B14F-4D97-AF65-F5344CB8AC3E}">
        <p14:creationId xmlns:p14="http://schemas.microsoft.com/office/powerpoint/2010/main" val="2077639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en-US" dirty="0"/>
              <a:t>When designing </a:t>
            </a:r>
            <a:r>
              <a:rPr lang="en-US" dirty="0" err="1"/>
              <a:t>Rflect</a:t>
            </a:r>
            <a:r>
              <a:rPr lang="en-US" dirty="0"/>
              <a:t>, we aimed to enable imaging on many different surface geometries. This includes planar surfaces, convex surfaces such as building columns, concave surfaces such as curved walls, and composite surfaces, where multiple different surfaces reflect signals around the corner. </a:t>
            </a:r>
          </a:p>
          <a:p>
            <a:endParaRPr lang="en-US" dirty="0"/>
          </a:p>
          <a:p>
            <a:endParaRPr lang="en-US" dirty="0"/>
          </a:p>
          <a:p>
            <a:pPr marL="216000" marR="0" lvl="0" indent="-216000" defTabSz="914400" rtl="0" eaLnBrk="1" fontAlgn="auto" latinLnBrk="0" hangingPunct="0">
              <a:lnSpc>
                <a:spcPct val="100000"/>
              </a:lnSpc>
              <a:spcBef>
                <a:spcPts val="0"/>
              </a:spcBef>
              <a:spcAft>
                <a:spcPts val="0"/>
              </a:spcAft>
              <a:buClrTx/>
              <a:buSzTx/>
              <a:buFontTx/>
              <a:buNone/>
              <a:tabLst/>
              <a:defRPr/>
            </a:pPr>
            <a:r>
              <a:rPr lang="en-US" dirty="0"/>
              <a:t>Unfortunately, we will not have time to cover all of these scenarios today, so I will be focusing on convex surfaces, and invite you to check out the paper for more details on other scenarios. </a:t>
            </a:r>
          </a:p>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15</a:t>
            </a:fld>
            <a:endParaRPr lang="en-US"/>
          </a:p>
        </p:txBody>
      </p:sp>
    </p:spTree>
    <p:extLst>
      <p:ext uri="{BB962C8B-B14F-4D97-AF65-F5344CB8AC3E}">
        <p14:creationId xmlns:p14="http://schemas.microsoft.com/office/powerpoint/2010/main" val="22931764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en-US" dirty="0"/>
              <a:t>When designing </a:t>
            </a:r>
            <a:r>
              <a:rPr lang="en-US" dirty="0" err="1"/>
              <a:t>Rflect</a:t>
            </a:r>
            <a:r>
              <a:rPr lang="en-US" dirty="0"/>
              <a:t>, we aimed to enable imaging on many different surface geometries. This includes planar surfaces, convex surfaces such as building columns, concave surfaces such as curved walls, and composite surfaces, where multiple different surfaces reflect signals around the corner. </a:t>
            </a:r>
          </a:p>
          <a:p>
            <a:endParaRPr lang="en-US" dirty="0"/>
          </a:p>
          <a:p>
            <a:endParaRPr lang="en-US" dirty="0"/>
          </a:p>
          <a:p>
            <a:pPr marL="216000" marR="0" lvl="0" indent="-216000" defTabSz="914400" rtl="0" eaLnBrk="1" fontAlgn="auto" latinLnBrk="0" hangingPunct="0">
              <a:lnSpc>
                <a:spcPct val="100000"/>
              </a:lnSpc>
              <a:spcBef>
                <a:spcPts val="0"/>
              </a:spcBef>
              <a:spcAft>
                <a:spcPts val="0"/>
              </a:spcAft>
              <a:buClrTx/>
              <a:buSzTx/>
              <a:buFontTx/>
              <a:buNone/>
              <a:tabLst/>
              <a:defRPr/>
            </a:pPr>
            <a:r>
              <a:rPr lang="en-US" dirty="0"/>
              <a:t>Unfortunately, we will not have time to cover all of these scenarios today, so I will be focusing on convex surfaces, and invite you to check out the paper for more details on other scenarios. </a:t>
            </a:r>
          </a:p>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16</a:t>
            </a:fld>
            <a:endParaRPr lang="en-US"/>
          </a:p>
        </p:txBody>
      </p:sp>
    </p:spTree>
    <p:extLst>
      <p:ext uri="{BB962C8B-B14F-4D97-AF65-F5344CB8AC3E}">
        <p14:creationId xmlns:p14="http://schemas.microsoft.com/office/powerpoint/2010/main" val="2650545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en-US" dirty="0"/>
              <a:t>When designing </a:t>
            </a:r>
            <a:r>
              <a:rPr lang="en-US" dirty="0" err="1"/>
              <a:t>Rflect</a:t>
            </a:r>
            <a:r>
              <a:rPr lang="en-US" dirty="0"/>
              <a:t>, we aimed to enable imaging on many different surface geometries. This includes planar surfaces, convex surfaces such as building columns, concave surfaces such as curved walls, and composite surfaces, where multiple different surfaces reflect signals around the corner. </a:t>
            </a:r>
          </a:p>
          <a:p>
            <a:endParaRPr lang="en-US" dirty="0"/>
          </a:p>
          <a:p>
            <a:endParaRPr lang="en-US" dirty="0"/>
          </a:p>
          <a:p>
            <a:pPr marL="216000" marR="0" lvl="0" indent="-216000" defTabSz="914400" rtl="0" eaLnBrk="1" fontAlgn="auto" latinLnBrk="0" hangingPunct="0">
              <a:lnSpc>
                <a:spcPct val="100000"/>
              </a:lnSpc>
              <a:spcBef>
                <a:spcPts val="0"/>
              </a:spcBef>
              <a:spcAft>
                <a:spcPts val="0"/>
              </a:spcAft>
              <a:buClrTx/>
              <a:buSzTx/>
              <a:buFontTx/>
              <a:buNone/>
              <a:tabLst/>
              <a:defRPr/>
            </a:pPr>
            <a:r>
              <a:rPr lang="en-US" dirty="0"/>
              <a:t>Unfortunately, we will not have time to cover all of these scenarios today, so I will be focusing on convex surfaces, and invite you to check out the paper for more details on other scenarios. </a:t>
            </a:r>
          </a:p>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17</a:t>
            </a:fld>
            <a:endParaRPr lang="en-US"/>
          </a:p>
        </p:txBody>
      </p:sp>
    </p:spTree>
    <p:extLst>
      <p:ext uri="{BB962C8B-B14F-4D97-AF65-F5344CB8AC3E}">
        <p14:creationId xmlns:p14="http://schemas.microsoft.com/office/powerpoint/2010/main" val="5717033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18</a:t>
            </a:fld>
            <a:endParaRPr lang="en-US"/>
          </a:p>
        </p:txBody>
      </p:sp>
    </p:spTree>
    <p:extLst>
      <p:ext uri="{BB962C8B-B14F-4D97-AF65-F5344CB8AC3E}">
        <p14:creationId xmlns:p14="http://schemas.microsoft.com/office/powerpoint/2010/main" val="19779902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en-US" dirty="0"/>
              <a:t>When designing </a:t>
            </a:r>
            <a:r>
              <a:rPr lang="en-US" dirty="0" err="1"/>
              <a:t>Rflect</a:t>
            </a:r>
            <a:r>
              <a:rPr lang="en-US" dirty="0"/>
              <a:t>, we aimed to enable imaging on many different surface geometries. This includes planar surfaces, convex surfaces such as building columns, concave surfaces such as curved walls, and composite surfaces, where multiple different surfaces reflect signals around the corner. </a:t>
            </a:r>
          </a:p>
          <a:p>
            <a:endParaRPr lang="en-US" dirty="0"/>
          </a:p>
          <a:p>
            <a:endParaRPr lang="en-US" dirty="0"/>
          </a:p>
          <a:p>
            <a:pPr marL="216000" marR="0" lvl="0" indent="-216000" defTabSz="914400" rtl="0" eaLnBrk="1" fontAlgn="auto" latinLnBrk="0" hangingPunct="0">
              <a:lnSpc>
                <a:spcPct val="100000"/>
              </a:lnSpc>
              <a:spcBef>
                <a:spcPts val="0"/>
              </a:spcBef>
              <a:spcAft>
                <a:spcPts val="0"/>
              </a:spcAft>
              <a:buClrTx/>
              <a:buSzTx/>
              <a:buFontTx/>
              <a:buNone/>
              <a:tabLst/>
              <a:defRPr/>
            </a:pPr>
            <a:r>
              <a:rPr lang="en-US" dirty="0"/>
              <a:t>Unfortunately, we will not have time to cover all of these scenarios today, so I will be focusing on convex surfaces, and invite you to check out the paper for more details on other scenarios. </a:t>
            </a:r>
          </a:p>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20</a:t>
            </a:fld>
            <a:endParaRPr lang="en-US"/>
          </a:p>
        </p:txBody>
      </p:sp>
    </p:spTree>
    <p:extLst>
      <p:ext uri="{BB962C8B-B14F-4D97-AF65-F5344CB8AC3E}">
        <p14:creationId xmlns:p14="http://schemas.microsoft.com/office/powerpoint/2010/main" val="2873465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2</a:t>
            </a:fld>
            <a:endParaRPr lang="en-US"/>
          </a:p>
        </p:txBody>
      </p:sp>
    </p:spTree>
    <p:extLst>
      <p:ext uri="{BB962C8B-B14F-4D97-AF65-F5344CB8AC3E}">
        <p14:creationId xmlns:p14="http://schemas.microsoft.com/office/powerpoint/2010/main" val="32457600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en-US" dirty="0"/>
              <a:t>When designing </a:t>
            </a:r>
            <a:r>
              <a:rPr lang="en-US" dirty="0" err="1"/>
              <a:t>Rflect</a:t>
            </a:r>
            <a:r>
              <a:rPr lang="en-US" dirty="0"/>
              <a:t>, we aimed to enable imaging on many different surface geometries. This includes planar surfaces, convex surfaces such as building columns, concave surfaces such as curved walls, and composite surfaces, where multiple different surfaces reflect signals around the corner. </a:t>
            </a:r>
          </a:p>
          <a:p>
            <a:endParaRPr lang="en-US" dirty="0"/>
          </a:p>
          <a:p>
            <a:endParaRPr lang="en-US" dirty="0"/>
          </a:p>
          <a:p>
            <a:pPr marL="216000" marR="0" lvl="0" indent="-216000" defTabSz="914400" rtl="0" eaLnBrk="1" fontAlgn="auto" latinLnBrk="0" hangingPunct="0">
              <a:lnSpc>
                <a:spcPct val="100000"/>
              </a:lnSpc>
              <a:spcBef>
                <a:spcPts val="0"/>
              </a:spcBef>
              <a:spcAft>
                <a:spcPts val="0"/>
              </a:spcAft>
              <a:buClrTx/>
              <a:buSzTx/>
              <a:buFontTx/>
              <a:buNone/>
              <a:tabLst/>
              <a:defRPr/>
            </a:pPr>
            <a:r>
              <a:rPr lang="en-US" dirty="0"/>
              <a:t>Unfortunately, we will not have time to cover all of these scenarios today, so I will be focusing on convex surfaces, and invite you to check out the paper for more details on other scenarios. </a:t>
            </a:r>
          </a:p>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21</a:t>
            </a:fld>
            <a:endParaRPr lang="en-US"/>
          </a:p>
        </p:txBody>
      </p:sp>
    </p:spTree>
    <p:extLst>
      <p:ext uri="{BB962C8B-B14F-4D97-AF65-F5344CB8AC3E}">
        <p14:creationId xmlns:p14="http://schemas.microsoft.com/office/powerpoint/2010/main" val="37504202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en-US" dirty="0"/>
              <a:t>When designing </a:t>
            </a:r>
            <a:r>
              <a:rPr lang="en-US" dirty="0" err="1"/>
              <a:t>Rflect</a:t>
            </a:r>
            <a:r>
              <a:rPr lang="en-US" dirty="0"/>
              <a:t>, we aimed to enable imaging on many different surface geometries. This includes planar surfaces, convex surfaces such as building columns, concave surfaces such as curved walls, and composite surfaces, where multiple different surfaces reflect signals around the corner. </a:t>
            </a:r>
          </a:p>
          <a:p>
            <a:endParaRPr lang="en-US" dirty="0"/>
          </a:p>
          <a:p>
            <a:endParaRPr lang="en-US" dirty="0"/>
          </a:p>
          <a:p>
            <a:pPr marL="216000" marR="0" lvl="0" indent="-216000" defTabSz="914400" rtl="0" eaLnBrk="1" fontAlgn="auto" latinLnBrk="0" hangingPunct="0">
              <a:lnSpc>
                <a:spcPct val="100000"/>
              </a:lnSpc>
              <a:spcBef>
                <a:spcPts val="0"/>
              </a:spcBef>
              <a:spcAft>
                <a:spcPts val="0"/>
              </a:spcAft>
              <a:buClrTx/>
              <a:buSzTx/>
              <a:buFontTx/>
              <a:buNone/>
              <a:tabLst/>
              <a:defRPr/>
            </a:pPr>
            <a:r>
              <a:rPr lang="en-US" dirty="0"/>
              <a:t>Unfortunately, we will not have time to cover all of these scenarios today, so I will be focusing on convex surfaces, and invite you to check out the paper for more details on other scenarios. </a:t>
            </a:r>
          </a:p>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22</a:t>
            </a:fld>
            <a:endParaRPr lang="en-US"/>
          </a:p>
        </p:txBody>
      </p:sp>
    </p:spTree>
    <p:extLst>
      <p:ext uri="{BB962C8B-B14F-4D97-AF65-F5344CB8AC3E}">
        <p14:creationId xmlns:p14="http://schemas.microsoft.com/office/powerpoint/2010/main" val="32758695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en-US" dirty="0"/>
              <a:t>When designing </a:t>
            </a:r>
            <a:r>
              <a:rPr lang="en-US" dirty="0" err="1"/>
              <a:t>Rflect</a:t>
            </a:r>
            <a:r>
              <a:rPr lang="en-US" dirty="0"/>
              <a:t>, we aimed to enable imaging on many different surface geometries. This includes planar surfaces, convex surfaces such as building columns, concave surfaces such as curved walls, and composite surfaces, where multiple different surfaces reflect signals around the corner. </a:t>
            </a:r>
          </a:p>
          <a:p>
            <a:endParaRPr lang="en-US" dirty="0"/>
          </a:p>
          <a:p>
            <a:endParaRPr lang="en-US" dirty="0"/>
          </a:p>
          <a:p>
            <a:pPr marL="216000" marR="0" lvl="0" indent="-216000" defTabSz="914400" rtl="0" eaLnBrk="1" fontAlgn="auto" latinLnBrk="0" hangingPunct="0">
              <a:lnSpc>
                <a:spcPct val="100000"/>
              </a:lnSpc>
              <a:spcBef>
                <a:spcPts val="0"/>
              </a:spcBef>
              <a:spcAft>
                <a:spcPts val="0"/>
              </a:spcAft>
              <a:buClrTx/>
              <a:buSzTx/>
              <a:buFontTx/>
              <a:buNone/>
              <a:tabLst/>
              <a:defRPr/>
            </a:pPr>
            <a:r>
              <a:rPr lang="en-US" dirty="0"/>
              <a:t>Unfortunately, we will not have time to cover all of these scenarios today, so I will be focusing on convex surfaces, and invite you to check out the paper for more details on other scenarios. </a:t>
            </a:r>
          </a:p>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23</a:t>
            </a:fld>
            <a:endParaRPr lang="en-US"/>
          </a:p>
        </p:txBody>
      </p:sp>
    </p:spTree>
    <p:extLst>
      <p:ext uri="{BB962C8B-B14F-4D97-AF65-F5344CB8AC3E}">
        <p14:creationId xmlns:p14="http://schemas.microsoft.com/office/powerpoint/2010/main" val="29537929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en-US" dirty="0"/>
              <a:t>When designing </a:t>
            </a:r>
            <a:r>
              <a:rPr lang="en-US" dirty="0" err="1"/>
              <a:t>Rflect</a:t>
            </a:r>
            <a:r>
              <a:rPr lang="en-US" dirty="0"/>
              <a:t>, we aimed to enable imaging on many different surface geometries. This includes planar surfaces, convex surfaces such as building columns, concave surfaces such as curved walls, and composite surfaces, where multiple different surfaces reflect signals around the corner. </a:t>
            </a:r>
          </a:p>
          <a:p>
            <a:endParaRPr lang="en-US" dirty="0"/>
          </a:p>
          <a:p>
            <a:endParaRPr lang="en-US" dirty="0"/>
          </a:p>
          <a:p>
            <a:pPr marL="216000" marR="0" lvl="0" indent="-216000" defTabSz="914400" rtl="0" eaLnBrk="1" fontAlgn="auto" latinLnBrk="0" hangingPunct="0">
              <a:lnSpc>
                <a:spcPct val="100000"/>
              </a:lnSpc>
              <a:spcBef>
                <a:spcPts val="0"/>
              </a:spcBef>
              <a:spcAft>
                <a:spcPts val="0"/>
              </a:spcAft>
              <a:buClrTx/>
              <a:buSzTx/>
              <a:buFontTx/>
              <a:buNone/>
              <a:tabLst/>
              <a:defRPr/>
            </a:pPr>
            <a:r>
              <a:rPr lang="en-US" dirty="0"/>
              <a:t>Unfortunately, we will not have time to cover all of these scenarios today, so I will be focusing on convex surfaces, and invite you to check out the paper for more details on other scenarios. </a:t>
            </a:r>
          </a:p>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24</a:t>
            </a:fld>
            <a:endParaRPr lang="en-US"/>
          </a:p>
        </p:txBody>
      </p:sp>
    </p:spTree>
    <p:extLst>
      <p:ext uri="{BB962C8B-B14F-4D97-AF65-F5344CB8AC3E}">
        <p14:creationId xmlns:p14="http://schemas.microsoft.com/office/powerpoint/2010/main" val="1568269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en-US" dirty="0"/>
              <a:t>When designing </a:t>
            </a:r>
            <a:r>
              <a:rPr lang="en-US" dirty="0" err="1"/>
              <a:t>Rflect</a:t>
            </a:r>
            <a:r>
              <a:rPr lang="en-US" dirty="0"/>
              <a:t>, we aimed to enable imaging on many different surface geometries. This includes planar surfaces, convex surfaces such as building columns, concave surfaces such as curved walls, and composite surfaces, where multiple different surfaces reflect signals around the corner. </a:t>
            </a:r>
          </a:p>
          <a:p>
            <a:endParaRPr lang="en-US" dirty="0"/>
          </a:p>
          <a:p>
            <a:endParaRPr lang="en-US" dirty="0"/>
          </a:p>
          <a:p>
            <a:pPr marL="216000" marR="0" lvl="0" indent="-216000" defTabSz="914400" rtl="0" eaLnBrk="1" fontAlgn="auto" latinLnBrk="0" hangingPunct="0">
              <a:lnSpc>
                <a:spcPct val="100000"/>
              </a:lnSpc>
              <a:spcBef>
                <a:spcPts val="0"/>
              </a:spcBef>
              <a:spcAft>
                <a:spcPts val="0"/>
              </a:spcAft>
              <a:buClrTx/>
              <a:buSzTx/>
              <a:buFontTx/>
              <a:buNone/>
              <a:tabLst/>
              <a:defRPr/>
            </a:pPr>
            <a:r>
              <a:rPr lang="en-US" dirty="0"/>
              <a:t>Unfortunately, we will not have time to cover all of these scenarios today, so I will be focusing on convex surfaces, and invite you to check out the paper for more details on other scenarios. </a:t>
            </a:r>
          </a:p>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25</a:t>
            </a:fld>
            <a:endParaRPr lang="en-US"/>
          </a:p>
        </p:txBody>
      </p:sp>
    </p:spTree>
    <p:extLst>
      <p:ext uri="{BB962C8B-B14F-4D97-AF65-F5344CB8AC3E}">
        <p14:creationId xmlns:p14="http://schemas.microsoft.com/office/powerpoint/2010/main" val="9264942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pPr marL="216000" marR="0" lvl="0" indent="-216000" defTabSz="914400" rtl="0" eaLnBrk="1" fontAlgn="auto" latinLnBrk="0" hangingPunct="0">
              <a:lnSpc>
                <a:spcPct val="100000"/>
              </a:lnSpc>
              <a:spcBef>
                <a:spcPts val="0"/>
              </a:spcBef>
              <a:spcAft>
                <a:spcPts val="0"/>
              </a:spcAft>
              <a:buClrTx/>
              <a:buSzTx/>
              <a:buFontTx/>
              <a:buNone/>
              <a:tabLst/>
              <a:defRPr/>
            </a:pPr>
            <a:r>
              <a:rPr lang="en-US" dirty="0"/>
              <a:t>In summary, I showed you how we introduce a non-linear reflector mapping algorithm for finding geometry and location of the reflecting surface.</a:t>
            </a:r>
          </a:p>
          <a:p>
            <a:endParaRPr lang="en-US" dirty="0"/>
          </a:p>
          <a:p>
            <a:r>
              <a:rPr lang="en-US" dirty="0"/>
              <a:t>In our paper, you can also see how we enable coherent imaging and derive the theoretical resolution and coverage. </a:t>
            </a:r>
          </a:p>
        </p:txBody>
      </p:sp>
      <p:sp>
        <p:nvSpPr>
          <p:cNvPr id="4" name="Slide Number Placeholder 3"/>
          <p:cNvSpPr>
            <a:spLocks noGrp="1"/>
          </p:cNvSpPr>
          <p:nvPr>
            <p:ph type="sldNum" sz="quarter" idx="5"/>
          </p:nvPr>
        </p:nvSpPr>
        <p:spPr/>
        <p:txBody>
          <a:bodyPr/>
          <a:lstStyle/>
          <a:p>
            <a:pPr lvl="0"/>
            <a:fld id="{C5745127-8143-406E-8FAD-ECB530DA4200}" type="slidenum">
              <a:rPr lang="en-US" smtClean="0"/>
              <a:t>26</a:t>
            </a:fld>
            <a:endParaRPr lang="en-US"/>
          </a:p>
        </p:txBody>
      </p:sp>
    </p:spTree>
    <p:extLst>
      <p:ext uri="{BB962C8B-B14F-4D97-AF65-F5344CB8AC3E}">
        <p14:creationId xmlns:p14="http://schemas.microsoft.com/office/powerpoint/2010/main" val="34694335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27</a:t>
            </a:fld>
            <a:endParaRPr lang="en-US"/>
          </a:p>
        </p:txBody>
      </p:sp>
    </p:spTree>
    <p:extLst>
      <p:ext uri="{BB962C8B-B14F-4D97-AF65-F5344CB8AC3E}">
        <p14:creationId xmlns:p14="http://schemas.microsoft.com/office/powerpoint/2010/main" val="40505971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29</a:t>
            </a:fld>
            <a:endParaRPr lang="en-US"/>
          </a:p>
        </p:txBody>
      </p:sp>
    </p:spTree>
    <p:extLst>
      <p:ext uri="{BB962C8B-B14F-4D97-AF65-F5344CB8AC3E}">
        <p14:creationId xmlns:p14="http://schemas.microsoft.com/office/powerpoint/2010/main" val="36188793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32</a:t>
            </a:fld>
            <a:endParaRPr lang="en-US"/>
          </a:p>
        </p:txBody>
      </p:sp>
    </p:spTree>
    <p:extLst>
      <p:ext uri="{BB962C8B-B14F-4D97-AF65-F5344CB8AC3E}">
        <p14:creationId xmlns:p14="http://schemas.microsoft.com/office/powerpoint/2010/main" val="16929577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B431E64-7456-4867-21F5-2CA3FC7DCED5}"/>
              </a:ext>
            </a:extLst>
          </p:cNvPr>
          <p:cNvSpPr txBox="1">
            <a:spLocks noGrp="1"/>
          </p:cNvSpPr>
          <p:nvPr>
            <p:ph type="sldNum" sz="quarter" idx="5"/>
          </p:nvPr>
        </p:nvSpPr>
        <p:spPr>
          <a:ln/>
        </p:spPr>
        <p:txBody>
          <a:bodyPr vert="horz" lIns="0" tIns="0" rIns="0" bIns="0" anchor="b" anchorCtr="0">
            <a:noAutofit/>
          </a:bodyPr>
          <a:lstStyle/>
          <a:p>
            <a:pPr lvl="0"/>
            <a:fld id="{2406216B-8DCC-4439-92DF-1C758CB5EEC6}" type="slidenum">
              <a:t>33</a:t>
            </a:fld>
            <a:endParaRPr lang="en-US"/>
          </a:p>
        </p:txBody>
      </p:sp>
      <p:sp>
        <p:nvSpPr>
          <p:cNvPr id="2" name="Slide Image Placeholder 1">
            <a:extLst>
              <a:ext uri="{FF2B5EF4-FFF2-40B4-BE49-F238E27FC236}">
                <a16:creationId xmlns:a16="http://schemas.microsoft.com/office/drawing/2014/main" id="{EFDA9048-398A-8978-11BE-66919EAB9303}"/>
              </a:ext>
            </a:extLst>
          </p:cNvPr>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C915F983-C7C0-41AD-D9A2-4C2EDC78A489}"/>
              </a:ext>
            </a:extLst>
          </p:cNvPr>
          <p:cNvSpPr txBox="1">
            <a:spLocks noGrp="1"/>
          </p:cNvSpPr>
          <p:nvPr>
            <p:ph type="body" sz="quarter" idx="1"/>
          </p:nvPr>
        </p:nvSpPr>
        <p:spPr/>
        <p:txBody>
          <a:bodyPr vert="horz">
            <a:spAutoFit/>
          </a:bodyPr>
          <a:lstStyle/>
          <a:p>
            <a:endParaRPr lang="en-US"/>
          </a:p>
        </p:txBody>
      </p:sp>
    </p:spTree>
    <p:extLst>
      <p:ext uri="{BB962C8B-B14F-4D97-AF65-F5344CB8AC3E}">
        <p14:creationId xmlns:p14="http://schemas.microsoft.com/office/powerpoint/2010/main" val="5923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3</a:t>
            </a:fld>
            <a:endParaRPr lang="en-US"/>
          </a:p>
        </p:txBody>
      </p:sp>
    </p:spTree>
    <p:extLst>
      <p:ext uri="{BB962C8B-B14F-4D97-AF65-F5344CB8AC3E}">
        <p14:creationId xmlns:p14="http://schemas.microsoft.com/office/powerpoint/2010/main" val="10143832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B431E64-7456-4867-21F5-2CA3FC7DCED5}"/>
              </a:ext>
            </a:extLst>
          </p:cNvPr>
          <p:cNvSpPr txBox="1">
            <a:spLocks noGrp="1"/>
          </p:cNvSpPr>
          <p:nvPr>
            <p:ph type="sldNum" sz="quarter" idx="5"/>
          </p:nvPr>
        </p:nvSpPr>
        <p:spPr>
          <a:ln/>
        </p:spPr>
        <p:txBody>
          <a:bodyPr vert="horz" lIns="0" tIns="0" rIns="0" bIns="0" anchor="b" anchorCtr="0">
            <a:noAutofit/>
          </a:bodyPr>
          <a:lstStyle/>
          <a:p>
            <a:pPr lvl="0"/>
            <a:fld id="{2406216B-8DCC-4439-92DF-1C758CB5EEC6}" type="slidenum">
              <a:t>34</a:t>
            </a:fld>
            <a:endParaRPr lang="en-US"/>
          </a:p>
        </p:txBody>
      </p:sp>
      <p:sp>
        <p:nvSpPr>
          <p:cNvPr id="2" name="Slide Image Placeholder 1">
            <a:extLst>
              <a:ext uri="{FF2B5EF4-FFF2-40B4-BE49-F238E27FC236}">
                <a16:creationId xmlns:a16="http://schemas.microsoft.com/office/drawing/2014/main" id="{EFDA9048-398A-8978-11BE-66919EAB9303}"/>
              </a:ext>
            </a:extLst>
          </p:cNvPr>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C915F983-C7C0-41AD-D9A2-4C2EDC78A489}"/>
              </a:ext>
            </a:extLst>
          </p:cNvPr>
          <p:cNvSpPr txBox="1">
            <a:spLocks noGrp="1"/>
          </p:cNvSpPr>
          <p:nvPr>
            <p:ph type="body" sz="quarter" idx="1"/>
          </p:nvPr>
        </p:nvSpPr>
        <p:spPr/>
        <p:txBody>
          <a:bodyPr vert="horz">
            <a:spAutoFit/>
          </a:bodyPr>
          <a:lstStyle/>
          <a:p>
            <a:endParaRPr lang="en-US"/>
          </a:p>
        </p:txBody>
      </p:sp>
    </p:spTree>
    <p:extLst>
      <p:ext uri="{BB962C8B-B14F-4D97-AF65-F5344CB8AC3E}">
        <p14:creationId xmlns:p14="http://schemas.microsoft.com/office/powerpoint/2010/main" val="2774164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en-US" dirty="0"/>
              <a:t>This ability to sense around the corner has many applications. Beyond autonomous driving, this is also useful in robotic navigation for hospitals, warehouses, manufacturing, and smart homes. Also, it can be used in search-and-</a:t>
            </a:r>
            <a:r>
              <a:rPr lang="en-US" dirty="0" err="1"/>
              <a:t>rescure</a:t>
            </a:r>
            <a:r>
              <a:rPr lang="en-US" dirty="0"/>
              <a:t> to more efficiently search a building for survivors. </a:t>
            </a:r>
          </a:p>
          <a:p>
            <a:endParaRPr lang="en-US" dirty="0"/>
          </a:p>
          <a:p>
            <a:r>
              <a:rPr lang="en-US" dirty="0"/>
              <a:t>Now, there has been significant, exciting </a:t>
            </a:r>
            <a:r>
              <a:rPr lang="en-US" dirty="0" err="1"/>
              <a:t>adnvaces</a:t>
            </a:r>
            <a:r>
              <a:rPr lang="en-US" dirty="0"/>
              <a:t> in non-line-of-sight sensing over the past few years in our community. However, it would be difficult to apply these advances to enable these applications. </a:t>
            </a:r>
          </a:p>
        </p:txBody>
      </p:sp>
      <p:sp>
        <p:nvSpPr>
          <p:cNvPr id="4" name="Slide Number Placeholder 3"/>
          <p:cNvSpPr>
            <a:spLocks noGrp="1"/>
          </p:cNvSpPr>
          <p:nvPr>
            <p:ph type="sldNum" sz="quarter" idx="5"/>
          </p:nvPr>
        </p:nvSpPr>
        <p:spPr/>
        <p:txBody>
          <a:bodyPr/>
          <a:lstStyle/>
          <a:p>
            <a:pPr lvl="0"/>
            <a:fld id="{C5745127-8143-406E-8FAD-ECB530DA4200}" type="slidenum">
              <a:rPr lang="en-US" smtClean="0"/>
              <a:t>4</a:t>
            </a:fld>
            <a:endParaRPr lang="en-US"/>
          </a:p>
        </p:txBody>
      </p:sp>
    </p:spTree>
    <p:extLst>
      <p:ext uri="{BB962C8B-B14F-4D97-AF65-F5344CB8AC3E}">
        <p14:creationId xmlns:p14="http://schemas.microsoft.com/office/powerpoint/2010/main" val="1637192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en-US" dirty="0"/>
              <a:t>To understand why, let us look at state-of-the-art NLOS sensing. The vast majority of work falls into two main categories. The first leverages RF Through-Occlusion imaging, where signals are expected to pass through the occlusions to image objects on the other side. However, in many scenarios, RF signals cannot pass through occlusions such as metal, concrete, and brick. </a:t>
            </a:r>
          </a:p>
          <a:p>
            <a:endParaRPr lang="en-US" dirty="0"/>
          </a:p>
          <a:p>
            <a:r>
              <a:rPr lang="en-US" dirty="0"/>
              <a:t>On the other hand, prior work has investigated around the corner sensing. This work involves reflecting signals off a nearby surface to sense objects around a corner. However, most of this work has been limited to localizing, instead of imaging, or restricted to specific environments. </a:t>
            </a:r>
          </a:p>
        </p:txBody>
      </p:sp>
      <p:sp>
        <p:nvSpPr>
          <p:cNvPr id="4" name="Slide Number Placeholder 3"/>
          <p:cNvSpPr>
            <a:spLocks noGrp="1"/>
          </p:cNvSpPr>
          <p:nvPr>
            <p:ph type="sldNum" sz="quarter" idx="5"/>
          </p:nvPr>
        </p:nvSpPr>
        <p:spPr/>
        <p:txBody>
          <a:bodyPr/>
          <a:lstStyle/>
          <a:p>
            <a:pPr lvl="0"/>
            <a:fld id="{C5745127-8143-406E-8FAD-ECB530DA4200}" type="slidenum">
              <a:rPr lang="en-US" smtClean="0"/>
              <a:t>5</a:t>
            </a:fld>
            <a:endParaRPr lang="en-US"/>
          </a:p>
        </p:txBody>
      </p:sp>
    </p:spTree>
    <p:extLst>
      <p:ext uri="{BB962C8B-B14F-4D97-AF65-F5344CB8AC3E}">
        <p14:creationId xmlns:p14="http://schemas.microsoft.com/office/powerpoint/2010/main" val="3011935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B431E64-7456-4867-21F5-2CA3FC7DCED5}"/>
              </a:ext>
            </a:extLst>
          </p:cNvPr>
          <p:cNvSpPr txBox="1">
            <a:spLocks noGrp="1"/>
          </p:cNvSpPr>
          <p:nvPr>
            <p:ph type="sldNum" sz="quarter" idx="5"/>
          </p:nvPr>
        </p:nvSpPr>
        <p:spPr>
          <a:ln/>
        </p:spPr>
        <p:txBody>
          <a:bodyPr vert="horz" lIns="0" tIns="0" rIns="0" bIns="0" anchor="b" anchorCtr="0">
            <a:noAutofit/>
          </a:bodyPr>
          <a:lstStyle/>
          <a:p>
            <a:pPr lvl="0"/>
            <a:fld id="{2406216B-8DCC-4439-92DF-1C758CB5EEC6}" type="slidenum">
              <a:t>6</a:t>
            </a:fld>
            <a:endParaRPr lang="en-US"/>
          </a:p>
        </p:txBody>
      </p:sp>
      <p:sp>
        <p:nvSpPr>
          <p:cNvPr id="2" name="Slide Image Placeholder 1">
            <a:extLst>
              <a:ext uri="{FF2B5EF4-FFF2-40B4-BE49-F238E27FC236}">
                <a16:creationId xmlns:a16="http://schemas.microsoft.com/office/drawing/2014/main" id="{EFDA9048-398A-8978-11BE-66919EAB9303}"/>
              </a:ext>
            </a:extLst>
          </p:cNvPr>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C915F983-C7C0-41AD-D9A2-4C2EDC78A489}"/>
              </a:ext>
            </a:extLst>
          </p:cNvPr>
          <p:cNvSpPr txBox="1">
            <a:spLocks noGrp="1"/>
          </p:cNvSpPr>
          <p:nvPr>
            <p:ph type="body" sz="quarter" idx="1"/>
          </p:nvPr>
        </p:nvSpPr>
        <p:spPr/>
        <p:txBody>
          <a:bodyPr vert="horz">
            <a:spAutoFit/>
          </a:bodyPr>
          <a:lstStyle/>
          <a:p>
            <a:r>
              <a:rPr lang="en-US" dirty="0"/>
              <a:t>Today I am excited to present </a:t>
            </a:r>
            <a:r>
              <a:rPr lang="en-US" dirty="0" err="1"/>
              <a:t>Rflect</a:t>
            </a:r>
            <a:r>
              <a:rPr lang="en-US" dirty="0"/>
              <a:t>, which …</a:t>
            </a:r>
          </a:p>
        </p:txBody>
      </p:sp>
    </p:spTree>
    <p:extLst>
      <p:ext uri="{BB962C8B-B14F-4D97-AF65-F5344CB8AC3E}">
        <p14:creationId xmlns:p14="http://schemas.microsoft.com/office/powerpoint/2010/main" val="1822657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en-US" dirty="0"/>
              <a:t>When designing </a:t>
            </a:r>
            <a:r>
              <a:rPr lang="en-US" dirty="0" err="1"/>
              <a:t>Rflect</a:t>
            </a:r>
            <a:r>
              <a:rPr lang="en-US" dirty="0"/>
              <a:t>, we aimed to enable imaging on many different surface geometries. This includes planar surfaces, convex surfaces such as building columns, concave surfaces such as curved walls, and composite surfaces, where multiple different surfaces reflect signals around the corner. </a:t>
            </a:r>
          </a:p>
          <a:p>
            <a:endParaRPr lang="en-US" dirty="0"/>
          </a:p>
          <a:p>
            <a:endParaRPr lang="en-US" dirty="0"/>
          </a:p>
          <a:p>
            <a:pPr marL="216000" marR="0" lvl="0" indent="-216000" defTabSz="914400" rtl="0" eaLnBrk="1" fontAlgn="auto" latinLnBrk="0" hangingPunct="0">
              <a:lnSpc>
                <a:spcPct val="100000"/>
              </a:lnSpc>
              <a:spcBef>
                <a:spcPts val="0"/>
              </a:spcBef>
              <a:spcAft>
                <a:spcPts val="0"/>
              </a:spcAft>
              <a:buClrTx/>
              <a:buSzTx/>
              <a:buFontTx/>
              <a:buNone/>
              <a:tabLst/>
              <a:defRPr/>
            </a:pPr>
            <a:r>
              <a:rPr lang="en-US" dirty="0"/>
              <a:t>Unfortunately, we will not have time to cover all of these scenarios today, so I will be focusing on convex surfaces, and invite you to check out the paper for more details on other scenarios. </a:t>
            </a:r>
          </a:p>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7</a:t>
            </a:fld>
            <a:endParaRPr lang="en-US"/>
          </a:p>
        </p:txBody>
      </p:sp>
    </p:spTree>
    <p:extLst>
      <p:ext uri="{BB962C8B-B14F-4D97-AF65-F5344CB8AC3E}">
        <p14:creationId xmlns:p14="http://schemas.microsoft.com/office/powerpoint/2010/main" val="887405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en-US" dirty="0"/>
              <a:t>When designing </a:t>
            </a:r>
            <a:r>
              <a:rPr lang="en-US" dirty="0" err="1"/>
              <a:t>Rflect</a:t>
            </a:r>
            <a:r>
              <a:rPr lang="en-US" dirty="0"/>
              <a:t>, we aimed to enable imaging on many different surface geometries. This includes planar surfaces, convex surfaces such as building columns, concave surfaces such as curved walls, and composite surfaces, where multiple different surfaces reflect signals around the corner. </a:t>
            </a:r>
          </a:p>
          <a:p>
            <a:endParaRPr lang="en-US" dirty="0"/>
          </a:p>
          <a:p>
            <a:endParaRPr lang="en-US" dirty="0"/>
          </a:p>
          <a:p>
            <a:pPr marL="216000" marR="0" lvl="0" indent="-216000" defTabSz="914400" rtl="0" eaLnBrk="1" fontAlgn="auto" latinLnBrk="0" hangingPunct="0">
              <a:lnSpc>
                <a:spcPct val="100000"/>
              </a:lnSpc>
              <a:spcBef>
                <a:spcPts val="0"/>
              </a:spcBef>
              <a:spcAft>
                <a:spcPts val="0"/>
              </a:spcAft>
              <a:buClrTx/>
              <a:buSzTx/>
              <a:buFontTx/>
              <a:buNone/>
              <a:tabLst/>
              <a:defRPr/>
            </a:pPr>
            <a:r>
              <a:rPr lang="en-US" dirty="0"/>
              <a:t>Unfortunately, we will not have time to cover all of these scenarios today, so I will be focusing on convex surfaces, and invite you to check out the paper for more details on other scenarios. </a:t>
            </a:r>
          </a:p>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8</a:t>
            </a:fld>
            <a:endParaRPr lang="en-US"/>
          </a:p>
        </p:txBody>
      </p:sp>
    </p:spTree>
    <p:extLst>
      <p:ext uri="{BB962C8B-B14F-4D97-AF65-F5344CB8AC3E}">
        <p14:creationId xmlns:p14="http://schemas.microsoft.com/office/powerpoint/2010/main" val="2600798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en-US" dirty="0"/>
              <a:t>When designing </a:t>
            </a:r>
            <a:r>
              <a:rPr lang="en-US" dirty="0" err="1"/>
              <a:t>Rflect</a:t>
            </a:r>
            <a:r>
              <a:rPr lang="en-US" dirty="0"/>
              <a:t>, we aimed to enable imaging on many different surface geometries. This includes planar surfaces, convex surfaces such as building columns, concave surfaces such as curved walls, and composite surfaces, where multiple different surfaces reflect signals around the corner. </a:t>
            </a:r>
          </a:p>
          <a:p>
            <a:endParaRPr lang="en-US" dirty="0"/>
          </a:p>
          <a:p>
            <a:endParaRPr lang="en-US" dirty="0"/>
          </a:p>
          <a:p>
            <a:pPr marL="216000" marR="0" lvl="0" indent="-216000" defTabSz="914400" rtl="0" eaLnBrk="1" fontAlgn="auto" latinLnBrk="0" hangingPunct="0">
              <a:lnSpc>
                <a:spcPct val="100000"/>
              </a:lnSpc>
              <a:spcBef>
                <a:spcPts val="0"/>
              </a:spcBef>
              <a:spcAft>
                <a:spcPts val="0"/>
              </a:spcAft>
              <a:buClrTx/>
              <a:buSzTx/>
              <a:buFontTx/>
              <a:buNone/>
              <a:tabLst/>
              <a:defRPr/>
            </a:pPr>
            <a:r>
              <a:rPr lang="en-US" dirty="0"/>
              <a:t>Unfortunately, we will not have time to cover all of these scenarios today, so I will be focusing on convex surfaces, and invite you to check out the paper for more details on other scenarios. </a:t>
            </a:r>
          </a:p>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9</a:t>
            </a:fld>
            <a:endParaRPr lang="en-US"/>
          </a:p>
        </p:txBody>
      </p:sp>
    </p:spTree>
    <p:extLst>
      <p:ext uri="{BB962C8B-B14F-4D97-AF65-F5344CB8AC3E}">
        <p14:creationId xmlns:p14="http://schemas.microsoft.com/office/powerpoint/2010/main" val="1793775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B7DFB-A1E0-2219-7DB3-5925F901691E}"/>
              </a:ext>
            </a:extLst>
          </p:cNvPr>
          <p:cNvSpPr>
            <a:spLocks noGrp="1"/>
          </p:cNvSpPr>
          <p:nvPr>
            <p:ph type="ctrTitle"/>
          </p:nvPr>
        </p:nvSpPr>
        <p:spPr>
          <a:xfrm>
            <a:off x="1260475" y="927100"/>
            <a:ext cx="7558088" cy="197485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DDC4F6-01F9-32AB-20C5-08B8DFC5B45B}"/>
              </a:ext>
            </a:extLst>
          </p:cNvPr>
          <p:cNvSpPr>
            <a:spLocks noGrp="1"/>
          </p:cNvSpPr>
          <p:nvPr>
            <p:ph type="subTitle" idx="1"/>
          </p:nvPr>
        </p:nvSpPr>
        <p:spPr>
          <a:xfrm>
            <a:off x="1260475" y="2978150"/>
            <a:ext cx="7558088" cy="1368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7669F3-A79B-0E87-2C16-B1C9AC6B5553}"/>
              </a:ext>
            </a:extLst>
          </p:cNvPr>
          <p:cNvSpPr>
            <a:spLocks noGrp="1"/>
          </p:cNvSpPr>
          <p:nvPr>
            <p:ph type="dt" sz="half" idx="10"/>
          </p:nvPr>
        </p:nvSpPr>
        <p:spPr/>
        <p:txBody>
          <a:bodyPr/>
          <a:lstStyle/>
          <a:p>
            <a:pPr lvl="0"/>
            <a:endParaRPr lang="en-US"/>
          </a:p>
        </p:txBody>
      </p:sp>
      <p:sp>
        <p:nvSpPr>
          <p:cNvPr id="5" name="Footer Placeholder 4">
            <a:extLst>
              <a:ext uri="{FF2B5EF4-FFF2-40B4-BE49-F238E27FC236}">
                <a16:creationId xmlns:a16="http://schemas.microsoft.com/office/drawing/2014/main" id="{A99C02E7-B538-FC2A-AE88-0094D0B146D2}"/>
              </a:ext>
            </a:extLst>
          </p:cNvPr>
          <p:cNvSpPr>
            <a:spLocks noGrp="1"/>
          </p:cNvSpPr>
          <p:nvPr>
            <p:ph type="ftr" sz="quarter" idx="11"/>
          </p:nvPr>
        </p:nvSpPr>
        <p:spPr/>
        <p:txBody>
          <a:bodyPr/>
          <a:lstStyle/>
          <a:p>
            <a:pPr lvl="0"/>
            <a:endParaRPr lang="en-US"/>
          </a:p>
        </p:txBody>
      </p:sp>
      <p:sp>
        <p:nvSpPr>
          <p:cNvPr id="6" name="Slide Number Placeholder 5">
            <a:extLst>
              <a:ext uri="{FF2B5EF4-FFF2-40B4-BE49-F238E27FC236}">
                <a16:creationId xmlns:a16="http://schemas.microsoft.com/office/drawing/2014/main" id="{5219D1FA-4227-F8B4-339C-E1145851361A}"/>
              </a:ext>
            </a:extLst>
          </p:cNvPr>
          <p:cNvSpPr>
            <a:spLocks noGrp="1"/>
          </p:cNvSpPr>
          <p:nvPr>
            <p:ph type="sldNum" sz="quarter" idx="12"/>
          </p:nvPr>
        </p:nvSpPr>
        <p:spPr/>
        <p:txBody>
          <a:bodyPr/>
          <a:lstStyle/>
          <a:p>
            <a:pPr lvl="0"/>
            <a:fld id="{4C2A680C-2D41-43FB-A6EF-90EEBB989F60}" type="slidenum">
              <a:t>‹#›</a:t>
            </a:fld>
            <a:endParaRPr lang="en-US"/>
          </a:p>
        </p:txBody>
      </p:sp>
    </p:spTree>
    <p:extLst>
      <p:ext uri="{BB962C8B-B14F-4D97-AF65-F5344CB8AC3E}">
        <p14:creationId xmlns:p14="http://schemas.microsoft.com/office/powerpoint/2010/main" val="4025878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6EFC8-0D60-B748-EE29-69C53A7418F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6FE77E1-39EC-0384-94C6-37E04B38B72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AD82CD-2C64-2D71-7EA4-7E4AC1FE08AB}"/>
              </a:ext>
            </a:extLst>
          </p:cNvPr>
          <p:cNvSpPr>
            <a:spLocks noGrp="1"/>
          </p:cNvSpPr>
          <p:nvPr>
            <p:ph type="dt" sz="half" idx="10"/>
          </p:nvPr>
        </p:nvSpPr>
        <p:spPr/>
        <p:txBody>
          <a:bodyPr/>
          <a:lstStyle/>
          <a:p>
            <a:pPr lvl="0"/>
            <a:endParaRPr lang="en-US"/>
          </a:p>
        </p:txBody>
      </p:sp>
      <p:sp>
        <p:nvSpPr>
          <p:cNvPr id="5" name="Footer Placeholder 4">
            <a:extLst>
              <a:ext uri="{FF2B5EF4-FFF2-40B4-BE49-F238E27FC236}">
                <a16:creationId xmlns:a16="http://schemas.microsoft.com/office/drawing/2014/main" id="{FDD86E87-89A9-F605-FA8C-C84815EFD6DB}"/>
              </a:ext>
            </a:extLst>
          </p:cNvPr>
          <p:cNvSpPr>
            <a:spLocks noGrp="1"/>
          </p:cNvSpPr>
          <p:nvPr>
            <p:ph type="ftr" sz="quarter" idx="11"/>
          </p:nvPr>
        </p:nvSpPr>
        <p:spPr/>
        <p:txBody>
          <a:bodyPr/>
          <a:lstStyle/>
          <a:p>
            <a:pPr lvl="0"/>
            <a:endParaRPr lang="en-US"/>
          </a:p>
        </p:txBody>
      </p:sp>
      <p:sp>
        <p:nvSpPr>
          <p:cNvPr id="6" name="Slide Number Placeholder 5">
            <a:extLst>
              <a:ext uri="{FF2B5EF4-FFF2-40B4-BE49-F238E27FC236}">
                <a16:creationId xmlns:a16="http://schemas.microsoft.com/office/drawing/2014/main" id="{82673615-3F35-DABE-0EB6-292FCFDEB11D}"/>
              </a:ext>
            </a:extLst>
          </p:cNvPr>
          <p:cNvSpPr>
            <a:spLocks noGrp="1"/>
          </p:cNvSpPr>
          <p:nvPr>
            <p:ph type="sldNum" sz="quarter" idx="12"/>
          </p:nvPr>
        </p:nvSpPr>
        <p:spPr/>
        <p:txBody>
          <a:bodyPr/>
          <a:lstStyle/>
          <a:p>
            <a:pPr lvl="0"/>
            <a:fld id="{273D76A9-1EC8-4DBD-9C74-13F59AAFA959}" type="slidenum">
              <a:t>‹#›</a:t>
            </a:fld>
            <a:endParaRPr lang="en-US"/>
          </a:p>
        </p:txBody>
      </p:sp>
    </p:spTree>
    <p:extLst>
      <p:ext uri="{BB962C8B-B14F-4D97-AF65-F5344CB8AC3E}">
        <p14:creationId xmlns:p14="http://schemas.microsoft.com/office/powerpoint/2010/main" val="1728679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9CEC61-0992-87FC-C700-FBA862224143}"/>
              </a:ext>
            </a:extLst>
          </p:cNvPr>
          <p:cNvSpPr>
            <a:spLocks noGrp="1"/>
          </p:cNvSpPr>
          <p:nvPr>
            <p:ph type="title" orient="vert"/>
          </p:nvPr>
        </p:nvSpPr>
        <p:spPr>
          <a:xfrm>
            <a:off x="7305675" y="225425"/>
            <a:ext cx="2266950" cy="43894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DF6AC2-6EF5-9719-995E-39C8A4BFDB82}"/>
              </a:ext>
            </a:extLst>
          </p:cNvPr>
          <p:cNvSpPr>
            <a:spLocks noGrp="1"/>
          </p:cNvSpPr>
          <p:nvPr>
            <p:ph type="body" orient="vert" idx="1"/>
          </p:nvPr>
        </p:nvSpPr>
        <p:spPr>
          <a:xfrm>
            <a:off x="503238" y="225425"/>
            <a:ext cx="6650037" cy="438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159712-1EC1-F11E-2A2C-B96BCD7D5020}"/>
              </a:ext>
            </a:extLst>
          </p:cNvPr>
          <p:cNvSpPr>
            <a:spLocks noGrp="1"/>
          </p:cNvSpPr>
          <p:nvPr>
            <p:ph type="dt" sz="half" idx="10"/>
          </p:nvPr>
        </p:nvSpPr>
        <p:spPr/>
        <p:txBody>
          <a:bodyPr/>
          <a:lstStyle/>
          <a:p>
            <a:pPr lvl="0"/>
            <a:endParaRPr lang="en-US"/>
          </a:p>
        </p:txBody>
      </p:sp>
      <p:sp>
        <p:nvSpPr>
          <p:cNvPr id="5" name="Footer Placeholder 4">
            <a:extLst>
              <a:ext uri="{FF2B5EF4-FFF2-40B4-BE49-F238E27FC236}">
                <a16:creationId xmlns:a16="http://schemas.microsoft.com/office/drawing/2014/main" id="{6CC96AB3-8DCE-C638-6662-7BC2D6523E87}"/>
              </a:ext>
            </a:extLst>
          </p:cNvPr>
          <p:cNvSpPr>
            <a:spLocks noGrp="1"/>
          </p:cNvSpPr>
          <p:nvPr>
            <p:ph type="ftr" sz="quarter" idx="11"/>
          </p:nvPr>
        </p:nvSpPr>
        <p:spPr/>
        <p:txBody>
          <a:bodyPr/>
          <a:lstStyle/>
          <a:p>
            <a:pPr lvl="0"/>
            <a:endParaRPr lang="en-US"/>
          </a:p>
        </p:txBody>
      </p:sp>
      <p:sp>
        <p:nvSpPr>
          <p:cNvPr id="6" name="Slide Number Placeholder 5">
            <a:extLst>
              <a:ext uri="{FF2B5EF4-FFF2-40B4-BE49-F238E27FC236}">
                <a16:creationId xmlns:a16="http://schemas.microsoft.com/office/drawing/2014/main" id="{CF57EE7C-5A5E-6BF2-9863-F059679B8231}"/>
              </a:ext>
            </a:extLst>
          </p:cNvPr>
          <p:cNvSpPr>
            <a:spLocks noGrp="1"/>
          </p:cNvSpPr>
          <p:nvPr>
            <p:ph type="sldNum" sz="quarter" idx="12"/>
          </p:nvPr>
        </p:nvSpPr>
        <p:spPr/>
        <p:txBody>
          <a:bodyPr/>
          <a:lstStyle/>
          <a:p>
            <a:pPr lvl="0"/>
            <a:fld id="{05A1D0E4-9D44-48D0-BC08-6151E738973A}" type="slidenum">
              <a:t>‹#›</a:t>
            </a:fld>
            <a:endParaRPr lang="en-US"/>
          </a:p>
        </p:txBody>
      </p:sp>
    </p:spTree>
    <p:extLst>
      <p:ext uri="{BB962C8B-B14F-4D97-AF65-F5344CB8AC3E}">
        <p14:creationId xmlns:p14="http://schemas.microsoft.com/office/powerpoint/2010/main" val="1539017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B80B0-D552-0263-AA03-EE3826310B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AE907A-1888-7858-DC4E-26060C98DA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3180B0-49AB-3D76-1881-4A2973A6D35D}"/>
              </a:ext>
            </a:extLst>
          </p:cNvPr>
          <p:cNvSpPr>
            <a:spLocks noGrp="1"/>
          </p:cNvSpPr>
          <p:nvPr>
            <p:ph type="dt" sz="half" idx="10"/>
          </p:nvPr>
        </p:nvSpPr>
        <p:spPr/>
        <p:txBody>
          <a:bodyPr/>
          <a:lstStyle/>
          <a:p>
            <a:pPr lvl="0"/>
            <a:endParaRPr lang="en-US"/>
          </a:p>
        </p:txBody>
      </p:sp>
      <p:sp>
        <p:nvSpPr>
          <p:cNvPr id="5" name="Footer Placeholder 4">
            <a:extLst>
              <a:ext uri="{FF2B5EF4-FFF2-40B4-BE49-F238E27FC236}">
                <a16:creationId xmlns:a16="http://schemas.microsoft.com/office/drawing/2014/main" id="{855B3F5B-A21D-FE25-3359-CC0E55972D47}"/>
              </a:ext>
            </a:extLst>
          </p:cNvPr>
          <p:cNvSpPr>
            <a:spLocks noGrp="1"/>
          </p:cNvSpPr>
          <p:nvPr>
            <p:ph type="ftr" sz="quarter" idx="11"/>
          </p:nvPr>
        </p:nvSpPr>
        <p:spPr/>
        <p:txBody>
          <a:bodyPr/>
          <a:lstStyle/>
          <a:p>
            <a:pPr lvl="0"/>
            <a:endParaRPr lang="en-US"/>
          </a:p>
        </p:txBody>
      </p:sp>
      <p:sp>
        <p:nvSpPr>
          <p:cNvPr id="6" name="Slide Number Placeholder 5">
            <a:extLst>
              <a:ext uri="{FF2B5EF4-FFF2-40B4-BE49-F238E27FC236}">
                <a16:creationId xmlns:a16="http://schemas.microsoft.com/office/drawing/2014/main" id="{3982F434-7A13-C54E-9A3F-AB4ABFCBA67B}"/>
              </a:ext>
            </a:extLst>
          </p:cNvPr>
          <p:cNvSpPr>
            <a:spLocks noGrp="1"/>
          </p:cNvSpPr>
          <p:nvPr>
            <p:ph type="sldNum" sz="quarter" idx="12"/>
          </p:nvPr>
        </p:nvSpPr>
        <p:spPr/>
        <p:txBody>
          <a:bodyPr/>
          <a:lstStyle/>
          <a:p>
            <a:pPr lvl="0"/>
            <a:fld id="{B94AB8F4-F896-4471-AC68-CCFE760AD3F4}" type="slidenum">
              <a:t>‹#›</a:t>
            </a:fld>
            <a:endParaRPr lang="en-US"/>
          </a:p>
        </p:txBody>
      </p:sp>
    </p:spTree>
    <p:extLst>
      <p:ext uri="{BB962C8B-B14F-4D97-AF65-F5344CB8AC3E}">
        <p14:creationId xmlns:p14="http://schemas.microsoft.com/office/powerpoint/2010/main" val="1311523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7B382-6287-7ADA-F897-4EFC29FDD40B}"/>
              </a:ext>
            </a:extLst>
          </p:cNvPr>
          <p:cNvSpPr>
            <a:spLocks noGrp="1"/>
          </p:cNvSpPr>
          <p:nvPr>
            <p:ph type="title"/>
          </p:nvPr>
        </p:nvSpPr>
        <p:spPr>
          <a:xfrm>
            <a:off x="687388" y="1412875"/>
            <a:ext cx="8691562" cy="235902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F3B06E-1795-F71E-A396-AFF688CDFF9D}"/>
              </a:ext>
            </a:extLst>
          </p:cNvPr>
          <p:cNvSpPr>
            <a:spLocks noGrp="1"/>
          </p:cNvSpPr>
          <p:nvPr>
            <p:ph type="body" idx="1"/>
          </p:nvPr>
        </p:nvSpPr>
        <p:spPr>
          <a:xfrm>
            <a:off x="687388" y="3794125"/>
            <a:ext cx="8691562" cy="12398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EC510F-CEBD-8875-DF91-701F5083C748}"/>
              </a:ext>
            </a:extLst>
          </p:cNvPr>
          <p:cNvSpPr>
            <a:spLocks noGrp="1"/>
          </p:cNvSpPr>
          <p:nvPr>
            <p:ph type="dt" sz="half" idx="10"/>
          </p:nvPr>
        </p:nvSpPr>
        <p:spPr/>
        <p:txBody>
          <a:bodyPr/>
          <a:lstStyle/>
          <a:p>
            <a:pPr lvl="0"/>
            <a:endParaRPr lang="en-US"/>
          </a:p>
        </p:txBody>
      </p:sp>
      <p:sp>
        <p:nvSpPr>
          <p:cNvPr id="5" name="Footer Placeholder 4">
            <a:extLst>
              <a:ext uri="{FF2B5EF4-FFF2-40B4-BE49-F238E27FC236}">
                <a16:creationId xmlns:a16="http://schemas.microsoft.com/office/drawing/2014/main" id="{E1F35F9A-B732-ACF7-8D90-3DE2D5E8235B}"/>
              </a:ext>
            </a:extLst>
          </p:cNvPr>
          <p:cNvSpPr>
            <a:spLocks noGrp="1"/>
          </p:cNvSpPr>
          <p:nvPr>
            <p:ph type="ftr" sz="quarter" idx="11"/>
          </p:nvPr>
        </p:nvSpPr>
        <p:spPr/>
        <p:txBody>
          <a:bodyPr/>
          <a:lstStyle/>
          <a:p>
            <a:pPr lvl="0"/>
            <a:endParaRPr lang="en-US"/>
          </a:p>
        </p:txBody>
      </p:sp>
      <p:sp>
        <p:nvSpPr>
          <p:cNvPr id="6" name="Slide Number Placeholder 5">
            <a:extLst>
              <a:ext uri="{FF2B5EF4-FFF2-40B4-BE49-F238E27FC236}">
                <a16:creationId xmlns:a16="http://schemas.microsoft.com/office/drawing/2014/main" id="{CF1F972D-E9BC-FB9A-6990-B2E4A4077210}"/>
              </a:ext>
            </a:extLst>
          </p:cNvPr>
          <p:cNvSpPr>
            <a:spLocks noGrp="1"/>
          </p:cNvSpPr>
          <p:nvPr>
            <p:ph type="sldNum" sz="quarter" idx="12"/>
          </p:nvPr>
        </p:nvSpPr>
        <p:spPr/>
        <p:txBody>
          <a:bodyPr/>
          <a:lstStyle/>
          <a:p>
            <a:pPr lvl="0"/>
            <a:fld id="{A62FAB8C-FA1C-4E92-B4AF-A1DBF2DD7CDA}" type="slidenum">
              <a:t>‹#›</a:t>
            </a:fld>
            <a:endParaRPr lang="en-US"/>
          </a:p>
        </p:txBody>
      </p:sp>
    </p:spTree>
    <p:extLst>
      <p:ext uri="{BB962C8B-B14F-4D97-AF65-F5344CB8AC3E}">
        <p14:creationId xmlns:p14="http://schemas.microsoft.com/office/powerpoint/2010/main" val="1129473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4733B-0319-D8D2-3C46-797B8F80A7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6504A0-0941-04B9-8698-84541C87014C}"/>
              </a:ext>
            </a:extLst>
          </p:cNvPr>
          <p:cNvSpPr>
            <a:spLocks noGrp="1"/>
          </p:cNvSpPr>
          <p:nvPr>
            <p:ph sz="half" idx="1"/>
          </p:nvPr>
        </p:nvSpPr>
        <p:spPr>
          <a:xfrm>
            <a:off x="503238" y="1325563"/>
            <a:ext cx="4457700" cy="328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FBFEED-9BB5-452D-54F6-7D60F474975E}"/>
              </a:ext>
            </a:extLst>
          </p:cNvPr>
          <p:cNvSpPr>
            <a:spLocks noGrp="1"/>
          </p:cNvSpPr>
          <p:nvPr>
            <p:ph sz="half" idx="2"/>
          </p:nvPr>
        </p:nvSpPr>
        <p:spPr>
          <a:xfrm>
            <a:off x="5113338" y="1325563"/>
            <a:ext cx="4459287" cy="328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DE7EB51-ED27-7993-82EE-B9CF6A826724}"/>
              </a:ext>
            </a:extLst>
          </p:cNvPr>
          <p:cNvSpPr>
            <a:spLocks noGrp="1"/>
          </p:cNvSpPr>
          <p:nvPr>
            <p:ph type="dt" sz="half" idx="10"/>
          </p:nvPr>
        </p:nvSpPr>
        <p:spPr/>
        <p:txBody>
          <a:bodyPr/>
          <a:lstStyle/>
          <a:p>
            <a:pPr lvl="0"/>
            <a:endParaRPr lang="en-US"/>
          </a:p>
        </p:txBody>
      </p:sp>
      <p:sp>
        <p:nvSpPr>
          <p:cNvPr id="6" name="Footer Placeholder 5">
            <a:extLst>
              <a:ext uri="{FF2B5EF4-FFF2-40B4-BE49-F238E27FC236}">
                <a16:creationId xmlns:a16="http://schemas.microsoft.com/office/drawing/2014/main" id="{9FC4642A-9E70-C9F1-3D10-597514D1A1DB}"/>
              </a:ext>
            </a:extLst>
          </p:cNvPr>
          <p:cNvSpPr>
            <a:spLocks noGrp="1"/>
          </p:cNvSpPr>
          <p:nvPr>
            <p:ph type="ftr" sz="quarter" idx="11"/>
          </p:nvPr>
        </p:nvSpPr>
        <p:spPr/>
        <p:txBody>
          <a:bodyPr/>
          <a:lstStyle/>
          <a:p>
            <a:pPr lvl="0"/>
            <a:endParaRPr lang="en-US"/>
          </a:p>
        </p:txBody>
      </p:sp>
      <p:sp>
        <p:nvSpPr>
          <p:cNvPr id="7" name="Slide Number Placeholder 6">
            <a:extLst>
              <a:ext uri="{FF2B5EF4-FFF2-40B4-BE49-F238E27FC236}">
                <a16:creationId xmlns:a16="http://schemas.microsoft.com/office/drawing/2014/main" id="{6940FCA4-EB63-E548-A791-2381D92A1018}"/>
              </a:ext>
            </a:extLst>
          </p:cNvPr>
          <p:cNvSpPr>
            <a:spLocks noGrp="1"/>
          </p:cNvSpPr>
          <p:nvPr>
            <p:ph type="sldNum" sz="quarter" idx="12"/>
          </p:nvPr>
        </p:nvSpPr>
        <p:spPr/>
        <p:txBody>
          <a:bodyPr/>
          <a:lstStyle/>
          <a:p>
            <a:pPr lvl="0"/>
            <a:fld id="{FCF2D39F-5FF3-4E15-97E0-683C8057279F}" type="slidenum">
              <a:t>‹#›</a:t>
            </a:fld>
            <a:endParaRPr lang="en-US"/>
          </a:p>
        </p:txBody>
      </p:sp>
    </p:spTree>
    <p:extLst>
      <p:ext uri="{BB962C8B-B14F-4D97-AF65-F5344CB8AC3E}">
        <p14:creationId xmlns:p14="http://schemas.microsoft.com/office/powerpoint/2010/main" val="4003660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CEAF9-7B3D-A120-A92F-06E6EBA30189}"/>
              </a:ext>
            </a:extLst>
          </p:cNvPr>
          <p:cNvSpPr>
            <a:spLocks noGrp="1"/>
          </p:cNvSpPr>
          <p:nvPr>
            <p:ph type="title"/>
          </p:nvPr>
        </p:nvSpPr>
        <p:spPr>
          <a:xfrm>
            <a:off x="693738" y="301625"/>
            <a:ext cx="8691562" cy="10953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6A4DCD-F804-387C-1596-CCAAAB785F99}"/>
              </a:ext>
            </a:extLst>
          </p:cNvPr>
          <p:cNvSpPr>
            <a:spLocks noGrp="1"/>
          </p:cNvSpPr>
          <p:nvPr>
            <p:ph type="body" idx="1"/>
          </p:nvPr>
        </p:nvSpPr>
        <p:spPr>
          <a:xfrm>
            <a:off x="693738" y="1389063"/>
            <a:ext cx="4264025" cy="6810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F99CE05-80D1-275E-6F81-AD0F573E1106}"/>
              </a:ext>
            </a:extLst>
          </p:cNvPr>
          <p:cNvSpPr>
            <a:spLocks noGrp="1"/>
          </p:cNvSpPr>
          <p:nvPr>
            <p:ph sz="half" idx="2"/>
          </p:nvPr>
        </p:nvSpPr>
        <p:spPr>
          <a:xfrm>
            <a:off x="693738" y="2070100"/>
            <a:ext cx="4264025" cy="3046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8FD7E5-13F3-25B8-C527-4CF76291741C}"/>
              </a:ext>
            </a:extLst>
          </p:cNvPr>
          <p:cNvSpPr>
            <a:spLocks noGrp="1"/>
          </p:cNvSpPr>
          <p:nvPr>
            <p:ph type="body" sz="quarter" idx="3"/>
          </p:nvPr>
        </p:nvSpPr>
        <p:spPr>
          <a:xfrm>
            <a:off x="5102225" y="1389063"/>
            <a:ext cx="4283075" cy="6810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6E1211-225C-9EB9-D342-02FD56F7AE66}"/>
              </a:ext>
            </a:extLst>
          </p:cNvPr>
          <p:cNvSpPr>
            <a:spLocks noGrp="1"/>
          </p:cNvSpPr>
          <p:nvPr>
            <p:ph sz="quarter" idx="4"/>
          </p:nvPr>
        </p:nvSpPr>
        <p:spPr>
          <a:xfrm>
            <a:off x="5102225" y="2070100"/>
            <a:ext cx="4283075" cy="3046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35CCDF2-5F32-D5D6-B706-DDEAA7672C66}"/>
              </a:ext>
            </a:extLst>
          </p:cNvPr>
          <p:cNvSpPr>
            <a:spLocks noGrp="1"/>
          </p:cNvSpPr>
          <p:nvPr>
            <p:ph type="dt" sz="half" idx="10"/>
          </p:nvPr>
        </p:nvSpPr>
        <p:spPr/>
        <p:txBody>
          <a:bodyPr/>
          <a:lstStyle/>
          <a:p>
            <a:pPr lvl="0"/>
            <a:endParaRPr lang="en-US"/>
          </a:p>
        </p:txBody>
      </p:sp>
      <p:sp>
        <p:nvSpPr>
          <p:cNvPr id="8" name="Footer Placeholder 7">
            <a:extLst>
              <a:ext uri="{FF2B5EF4-FFF2-40B4-BE49-F238E27FC236}">
                <a16:creationId xmlns:a16="http://schemas.microsoft.com/office/drawing/2014/main" id="{06A6D58F-12DF-08F1-110E-9619BB13D258}"/>
              </a:ext>
            </a:extLst>
          </p:cNvPr>
          <p:cNvSpPr>
            <a:spLocks noGrp="1"/>
          </p:cNvSpPr>
          <p:nvPr>
            <p:ph type="ftr" sz="quarter" idx="11"/>
          </p:nvPr>
        </p:nvSpPr>
        <p:spPr/>
        <p:txBody>
          <a:bodyPr/>
          <a:lstStyle/>
          <a:p>
            <a:pPr lvl="0"/>
            <a:endParaRPr lang="en-US"/>
          </a:p>
        </p:txBody>
      </p:sp>
      <p:sp>
        <p:nvSpPr>
          <p:cNvPr id="9" name="Slide Number Placeholder 8">
            <a:extLst>
              <a:ext uri="{FF2B5EF4-FFF2-40B4-BE49-F238E27FC236}">
                <a16:creationId xmlns:a16="http://schemas.microsoft.com/office/drawing/2014/main" id="{B7041F68-44C4-6ED0-DF29-1534EA27147F}"/>
              </a:ext>
            </a:extLst>
          </p:cNvPr>
          <p:cNvSpPr>
            <a:spLocks noGrp="1"/>
          </p:cNvSpPr>
          <p:nvPr>
            <p:ph type="sldNum" sz="quarter" idx="12"/>
          </p:nvPr>
        </p:nvSpPr>
        <p:spPr/>
        <p:txBody>
          <a:bodyPr/>
          <a:lstStyle/>
          <a:p>
            <a:pPr lvl="0"/>
            <a:fld id="{42557268-5F25-4FBC-B274-F01532E19D31}" type="slidenum">
              <a:t>‹#›</a:t>
            </a:fld>
            <a:endParaRPr lang="en-US"/>
          </a:p>
        </p:txBody>
      </p:sp>
    </p:spTree>
    <p:extLst>
      <p:ext uri="{BB962C8B-B14F-4D97-AF65-F5344CB8AC3E}">
        <p14:creationId xmlns:p14="http://schemas.microsoft.com/office/powerpoint/2010/main" val="3161583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A73A9-D097-50E8-2D6B-3356FC0B35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BFAA27-FAA2-2BD2-7050-2403EA0BCD44}"/>
              </a:ext>
            </a:extLst>
          </p:cNvPr>
          <p:cNvSpPr>
            <a:spLocks noGrp="1"/>
          </p:cNvSpPr>
          <p:nvPr>
            <p:ph type="dt" sz="half" idx="10"/>
          </p:nvPr>
        </p:nvSpPr>
        <p:spPr/>
        <p:txBody>
          <a:bodyPr/>
          <a:lstStyle/>
          <a:p>
            <a:pPr lvl="0"/>
            <a:endParaRPr lang="en-US"/>
          </a:p>
        </p:txBody>
      </p:sp>
      <p:sp>
        <p:nvSpPr>
          <p:cNvPr id="4" name="Footer Placeholder 3">
            <a:extLst>
              <a:ext uri="{FF2B5EF4-FFF2-40B4-BE49-F238E27FC236}">
                <a16:creationId xmlns:a16="http://schemas.microsoft.com/office/drawing/2014/main" id="{8F0E7423-F37F-1089-8DBD-A6156C51FB98}"/>
              </a:ext>
            </a:extLst>
          </p:cNvPr>
          <p:cNvSpPr>
            <a:spLocks noGrp="1"/>
          </p:cNvSpPr>
          <p:nvPr>
            <p:ph type="ftr" sz="quarter" idx="11"/>
          </p:nvPr>
        </p:nvSpPr>
        <p:spPr/>
        <p:txBody>
          <a:bodyPr/>
          <a:lstStyle/>
          <a:p>
            <a:pPr lvl="0"/>
            <a:endParaRPr lang="en-US"/>
          </a:p>
        </p:txBody>
      </p:sp>
      <p:sp>
        <p:nvSpPr>
          <p:cNvPr id="5" name="Slide Number Placeholder 4">
            <a:extLst>
              <a:ext uri="{FF2B5EF4-FFF2-40B4-BE49-F238E27FC236}">
                <a16:creationId xmlns:a16="http://schemas.microsoft.com/office/drawing/2014/main" id="{E34DC8FB-F9A7-D0D1-5672-9C4BED8BF101}"/>
              </a:ext>
            </a:extLst>
          </p:cNvPr>
          <p:cNvSpPr>
            <a:spLocks noGrp="1"/>
          </p:cNvSpPr>
          <p:nvPr>
            <p:ph type="sldNum" sz="quarter" idx="12"/>
          </p:nvPr>
        </p:nvSpPr>
        <p:spPr/>
        <p:txBody>
          <a:bodyPr/>
          <a:lstStyle/>
          <a:p>
            <a:pPr lvl="0"/>
            <a:fld id="{F961BCE0-C02E-45B8-AE3D-BB33B5F3B2C0}" type="slidenum">
              <a:t>‹#›</a:t>
            </a:fld>
            <a:endParaRPr lang="en-US"/>
          </a:p>
        </p:txBody>
      </p:sp>
    </p:spTree>
    <p:extLst>
      <p:ext uri="{BB962C8B-B14F-4D97-AF65-F5344CB8AC3E}">
        <p14:creationId xmlns:p14="http://schemas.microsoft.com/office/powerpoint/2010/main" val="2937720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265CC1-A1D0-90B6-623D-ACB2105D2BC6}"/>
              </a:ext>
            </a:extLst>
          </p:cNvPr>
          <p:cNvSpPr>
            <a:spLocks noGrp="1"/>
          </p:cNvSpPr>
          <p:nvPr>
            <p:ph type="dt" sz="half" idx="10"/>
          </p:nvPr>
        </p:nvSpPr>
        <p:spPr/>
        <p:txBody>
          <a:bodyPr/>
          <a:lstStyle/>
          <a:p>
            <a:pPr lvl="0"/>
            <a:endParaRPr lang="en-US"/>
          </a:p>
        </p:txBody>
      </p:sp>
      <p:sp>
        <p:nvSpPr>
          <p:cNvPr id="3" name="Footer Placeholder 2">
            <a:extLst>
              <a:ext uri="{FF2B5EF4-FFF2-40B4-BE49-F238E27FC236}">
                <a16:creationId xmlns:a16="http://schemas.microsoft.com/office/drawing/2014/main" id="{5A340AA9-D7F5-FDF5-FAC6-A32B5D8FECF8}"/>
              </a:ext>
            </a:extLst>
          </p:cNvPr>
          <p:cNvSpPr>
            <a:spLocks noGrp="1"/>
          </p:cNvSpPr>
          <p:nvPr>
            <p:ph type="ftr" sz="quarter" idx="11"/>
          </p:nvPr>
        </p:nvSpPr>
        <p:spPr/>
        <p:txBody>
          <a:bodyPr/>
          <a:lstStyle/>
          <a:p>
            <a:pPr lvl="0"/>
            <a:endParaRPr lang="en-US"/>
          </a:p>
        </p:txBody>
      </p:sp>
      <p:sp>
        <p:nvSpPr>
          <p:cNvPr id="4" name="Slide Number Placeholder 3">
            <a:extLst>
              <a:ext uri="{FF2B5EF4-FFF2-40B4-BE49-F238E27FC236}">
                <a16:creationId xmlns:a16="http://schemas.microsoft.com/office/drawing/2014/main" id="{FEEF5D90-B199-916C-A9F8-134DFE79841F}"/>
              </a:ext>
            </a:extLst>
          </p:cNvPr>
          <p:cNvSpPr>
            <a:spLocks noGrp="1"/>
          </p:cNvSpPr>
          <p:nvPr>
            <p:ph type="sldNum" sz="quarter" idx="12"/>
          </p:nvPr>
        </p:nvSpPr>
        <p:spPr/>
        <p:txBody>
          <a:bodyPr/>
          <a:lstStyle>
            <a:lvl1pPr>
              <a:defRPr>
                <a:solidFill>
                  <a:schemeClr val="bg1"/>
                </a:solidFill>
              </a:defRPr>
            </a:lvl1pPr>
          </a:lstStyle>
          <a:p>
            <a:fld id="{AEE08BD8-32E0-45F7-8DAE-0626DC6A5601}" type="slidenum">
              <a:rPr lang="en-US" smtClean="0"/>
              <a:pPr/>
              <a:t>‹#›</a:t>
            </a:fld>
            <a:endParaRPr lang="en-US" dirty="0"/>
          </a:p>
        </p:txBody>
      </p:sp>
    </p:spTree>
    <p:extLst>
      <p:ext uri="{BB962C8B-B14F-4D97-AF65-F5344CB8AC3E}">
        <p14:creationId xmlns:p14="http://schemas.microsoft.com/office/powerpoint/2010/main" val="1853137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3C520-89BE-6764-A215-2490BA5BB7A1}"/>
              </a:ext>
            </a:extLst>
          </p:cNvPr>
          <p:cNvSpPr>
            <a:spLocks noGrp="1"/>
          </p:cNvSpPr>
          <p:nvPr>
            <p:ph type="title"/>
          </p:nvPr>
        </p:nvSpPr>
        <p:spPr>
          <a:xfrm>
            <a:off x="693738" y="377825"/>
            <a:ext cx="3251200" cy="1322388"/>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94B315-EA05-B0BB-0D91-9E26BF983518}"/>
              </a:ext>
            </a:extLst>
          </p:cNvPr>
          <p:cNvSpPr>
            <a:spLocks noGrp="1"/>
          </p:cNvSpPr>
          <p:nvPr>
            <p:ph idx="1"/>
          </p:nvPr>
        </p:nvSpPr>
        <p:spPr>
          <a:xfrm>
            <a:off x="4284663" y="815975"/>
            <a:ext cx="5100637" cy="40290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03F535-DFC3-03CC-E93E-65DE8D2AABF5}"/>
              </a:ext>
            </a:extLst>
          </p:cNvPr>
          <p:cNvSpPr>
            <a:spLocks noGrp="1"/>
          </p:cNvSpPr>
          <p:nvPr>
            <p:ph type="body" sz="half" idx="2"/>
          </p:nvPr>
        </p:nvSpPr>
        <p:spPr>
          <a:xfrm>
            <a:off x="693738" y="1700213"/>
            <a:ext cx="3251200" cy="31511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9D3F5C-1F9C-2AF6-9ACF-E4E2C2A86240}"/>
              </a:ext>
            </a:extLst>
          </p:cNvPr>
          <p:cNvSpPr>
            <a:spLocks noGrp="1"/>
          </p:cNvSpPr>
          <p:nvPr>
            <p:ph type="dt" sz="half" idx="10"/>
          </p:nvPr>
        </p:nvSpPr>
        <p:spPr/>
        <p:txBody>
          <a:bodyPr/>
          <a:lstStyle/>
          <a:p>
            <a:pPr lvl="0"/>
            <a:endParaRPr lang="en-US"/>
          </a:p>
        </p:txBody>
      </p:sp>
      <p:sp>
        <p:nvSpPr>
          <p:cNvPr id="6" name="Footer Placeholder 5">
            <a:extLst>
              <a:ext uri="{FF2B5EF4-FFF2-40B4-BE49-F238E27FC236}">
                <a16:creationId xmlns:a16="http://schemas.microsoft.com/office/drawing/2014/main" id="{B6848B09-89B7-AFE4-F726-1C022C492A38}"/>
              </a:ext>
            </a:extLst>
          </p:cNvPr>
          <p:cNvSpPr>
            <a:spLocks noGrp="1"/>
          </p:cNvSpPr>
          <p:nvPr>
            <p:ph type="ftr" sz="quarter" idx="11"/>
          </p:nvPr>
        </p:nvSpPr>
        <p:spPr/>
        <p:txBody>
          <a:bodyPr/>
          <a:lstStyle/>
          <a:p>
            <a:pPr lvl="0"/>
            <a:endParaRPr lang="en-US"/>
          </a:p>
        </p:txBody>
      </p:sp>
      <p:sp>
        <p:nvSpPr>
          <p:cNvPr id="7" name="Slide Number Placeholder 6">
            <a:extLst>
              <a:ext uri="{FF2B5EF4-FFF2-40B4-BE49-F238E27FC236}">
                <a16:creationId xmlns:a16="http://schemas.microsoft.com/office/drawing/2014/main" id="{00CD60EB-1947-11BF-A65F-CCC843A247CE}"/>
              </a:ext>
            </a:extLst>
          </p:cNvPr>
          <p:cNvSpPr>
            <a:spLocks noGrp="1"/>
          </p:cNvSpPr>
          <p:nvPr>
            <p:ph type="sldNum" sz="quarter" idx="12"/>
          </p:nvPr>
        </p:nvSpPr>
        <p:spPr/>
        <p:txBody>
          <a:bodyPr/>
          <a:lstStyle/>
          <a:p>
            <a:pPr lvl="0"/>
            <a:fld id="{B6B70F61-3DF2-42CE-8E97-48319E4137E3}" type="slidenum">
              <a:t>‹#›</a:t>
            </a:fld>
            <a:endParaRPr lang="en-US"/>
          </a:p>
        </p:txBody>
      </p:sp>
    </p:spTree>
    <p:extLst>
      <p:ext uri="{BB962C8B-B14F-4D97-AF65-F5344CB8AC3E}">
        <p14:creationId xmlns:p14="http://schemas.microsoft.com/office/powerpoint/2010/main" val="2342268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C468-964B-F097-F48F-412159F59AA1}"/>
              </a:ext>
            </a:extLst>
          </p:cNvPr>
          <p:cNvSpPr>
            <a:spLocks noGrp="1"/>
          </p:cNvSpPr>
          <p:nvPr>
            <p:ph type="title"/>
          </p:nvPr>
        </p:nvSpPr>
        <p:spPr>
          <a:xfrm>
            <a:off x="693738" y="377825"/>
            <a:ext cx="3251200" cy="1322388"/>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9ADEA5-B4DC-36B6-5D65-F1C5AFDE22D4}"/>
              </a:ext>
            </a:extLst>
          </p:cNvPr>
          <p:cNvSpPr>
            <a:spLocks noGrp="1"/>
          </p:cNvSpPr>
          <p:nvPr>
            <p:ph type="pic" idx="1"/>
          </p:nvPr>
        </p:nvSpPr>
        <p:spPr>
          <a:xfrm>
            <a:off x="4284663" y="815975"/>
            <a:ext cx="5100637" cy="4029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2745715-755F-EA90-50B8-23C2F82378AB}"/>
              </a:ext>
            </a:extLst>
          </p:cNvPr>
          <p:cNvSpPr>
            <a:spLocks noGrp="1"/>
          </p:cNvSpPr>
          <p:nvPr>
            <p:ph type="body" sz="half" idx="2"/>
          </p:nvPr>
        </p:nvSpPr>
        <p:spPr>
          <a:xfrm>
            <a:off x="693738" y="1700213"/>
            <a:ext cx="3251200" cy="31511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FD4CBF-D340-3BFD-9021-8B56AC9AAE04}"/>
              </a:ext>
            </a:extLst>
          </p:cNvPr>
          <p:cNvSpPr>
            <a:spLocks noGrp="1"/>
          </p:cNvSpPr>
          <p:nvPr>
            <p:ph type="dt" sz="half" idx="10"/>
          </p:nvPr>
        </p:nvSpPr>
        <p:spPr/>
        <p:txBody>
          <a:bodyPr/>
          <a:lstStyle/>
          <a:p>
            <a:pPr lvl="0"/>
            <a:endParaRPr lang="en-US"/>
          </a:p>
        </p:txBody>
      </p:sp>
      <p:sp>
        <p:nvSpPr>
          <p:cNvPr id="6" name="Footer Placeholder 5">
            <a:extLst>
              <a:ext uri="{FF2B5EF4-FFF2-40B4-BE49-F238E27FC236}">
                <a16:creationId xmlns:a16="http://schemas.microsoft.com/office/drawing/2014/main" id="{85F605B0-2641-8CBA-D766-075FA2B86B36}"/>
              </a:ext>
            </a:extLst>
          </p:cNvPr>
          <p:cNvSpPr>
            <a:spLocks noGrp="1"/>
          </p:cNvSpPr>
          <p:nvPr>
            <p:ph type="ftr" sz="quarter" idx="11"/>
          </p:nvPr>
        </p:nvSpPr>
        <p:spPr/>
        <p:txBody>
          <a:bodyPr/>
          <a:lstStyle/>
          <a:p>
            <a:pPr lvl="0"/>
            <a:endParaRPr lang="en-US"/>
          </a:p>
        </p:txBody>
      </p:sp>
      <p:sp>
        <p:nvSpPr>
          <p:cNvPr id="7" name="Slide Number Placeholder 6">
            <a:extLst>
              <a:ext uri="{FF2B5EF4-FFF2-40B4-BE49-F238E27FC236}">
                <a16:creationId xmlns:a16="http://schemas.microsoft.com/office/drawing/2014/main" id="{07448B1A-A6E9-D28B-FC33-01D1510F45E6}"/>
              </a:ext>
            </a:extLst>
          </p:cNvPr>
          <p:cNvSpPr>
            <a:spLocks noGrp="1"/>
          </p:cNvSpPr>
          <p:nvPr>
            <p:ph type="sldNum" sz="quarter" idx="12"/>
          </p:nvPr>
        </p:nvSpPr>
        <p:spPr/>
        <p:txBody>
          <a:bodyPr/>
          <a:lstStyle/>
          <a:p>
            <a:pPr lvl="0"/>
            <a:fld id="{D30845AE-040C-4584-820D-B79BD5831075}" type="slidenum">
              <a:t>‹#›</a:t>
            </a:fld>
            <a:endParaRPr lang="en-US"/>
          </a:p>
        </p:txBody>
      </p:sp>
    </p:spTree>
    <p:extLst>
      <p:ext uri="{BB962C8B-B14F-4D97-AF65-F5344CB8AC3E}">
        <p14:creationId xmlns:p14="http://schemas.microsoft.com/office/powerpoint/2010/main" val="1372042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C1C1C"/>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BEF0D0-304D-5C21-A9CD-A68ADC1AE26C}"/>
              </a:ext>
            </a:extLst>
          </p:cNvPr>
          <p:cNvSpPr txBox="1">
            <a:spLocks noGrp="1"/>
          </p:cNvSpPr>
          <p:nvPr>
            <p:ph type="title"/>
          </p:nvPr>
        </p:nvSpPr>
        <p:spPr>
          <a:xfrm>
            <a:off x="503640" y="225720"/>
            <a:ext cx="9068760" cy="946440"/>
          </a:xfrm>
          <a:prstGeom prst="rect">
            <a:avLst/>
          </a:prstGeom>
          <a:noFill/>
          <a:ln>
            <a:noFill/>
          </a:ln>
        </p:spPr>
        <p:txBody>
          <a:bodyPr lIns="0" tIns="0" rIns="0" bIns="0" anchor="ctr"/>
          <a:lstStyle/>
          <a:p>
            <a:endParaRPr lang="en-US"/>
          </a:p>
        </p:txBody>
      </p:sp>
      <p:sp>
        <p:nvSpPr>
          <p:cNvPr id="3" name="Text Placeholder 2">
            <a:extLst>
              <a:ext uri="{FF2B5EF4-FFF2-40B4-BE49-F238E27FC236}">
                <a16:creationId xmlns:a16="http://schemas.microsoft.com/office/drawing/2014/main" id="{81AB9ABB-0D2D-574C-D153-31E025962254}"/>
              </a:ext>
            </a:extLst>
          </p:cNvPr>
          <p:cNvSpPr txBox="1">
            <a:spLocks noGrp="1"/>
          </p:cNvSpPr>
          <p:nvPr>
            <p:ph type="body" idx="1"/>
          </p:nvPr>
        </p:nvSpPr>
        <p:spPr>
          <a:xfrm>
            <a:off x="503640" y="1326240"/>
            <a:ext cx="9068760" cy="3287879"/>
          </a:xfrm>
          <a:prstGeom prst="rect">
            <a:avLst/>
          </a:prstGeom>
          <a:noFill/>
          <a:ln>
            <a:noFill/>
          </a:ln>
        </p:spPr>
        <p:txBody>
          <a:bodyPr lIns="0" tIns="0" rIns="0" bIns="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A4FA40-99B9-B3D9-74CB-260088E32BF1}"/>
              </a:ext>
            </a:extLst>
          </p:cNvPr>
          <p:cNvSpPr txBox="1">
            <a:spLocks noGrp="1"/>
          </p:cNvSpPr>
          <p:nvPr>
            <p:ph type="dt" sz="half" idx="2"/>
          </p:nvPr>
        </p:nvSpPr>
        <p:spPr>
          <a:xfrm>
            <a:off x="503640" y="5164560"/>
            <a:ext cx="2347560" cy="390600"/>
          </a:xfrm>
          <a:prstGeom prst="rect">
            <a:avLst/>
          </a:prstGeom>
          <a:noFill/>
          <a:ln>
            <a:noFill/>
          </a:ln>
        </p:spPr>
        <p:txBody>
          <a:bodyPr vert="horz" lIns="0" tIns="0" rIns="0" bIns="0" anchorCtr="0">
            <a:noAutofit/>
          </a:bodyPr>
          <a:lstStyle>
            <a:lvl1pPr lvl="0" rtl="0" hangingPunct="0">
              <a:buNone/>
              <a:tabLst/>
              <a:defRPr lang="en-US" sz="1400" kern="1200">
                <a:latin typeface="Liberation Serif" pitchFamily="18"/>
                <a:ea typeface="DejaVu Sans" pitchFamily="2"/>
                <a:cs typeface="DejaVu Sans" pitchFamily="2"/>
              </a:defRPr>
            </a:lvl1pPr>
          </a:lstStyle>
          <a:p>
            <a:pPr lvl="0"/>
            <a:endParaRPr lang="en-US"/>
          </a:p>
        </p:txBody>
      </p:sp>
      <p:sp>
        <p:nvSpPr>
          <p:cNvPr id="5" name="Footer Placeholder 4">
            <a:extLst>
              <a:ext uri="{FF2B5EF4-FFF2-40B4-BE49-F238E27FC236}">
                <a16:creationId xmlns:a16="http://schemas.microsoft.com/office/drawing/2014/main" id="{FA92C921-F21A-0B3E-78CA-AB9AF67D12F7}"/>
              </a:ext>
            </a:extLst>
          </p:cNvPr>
          <p:cNvSpPr txBox="1">
            <a:spLocks noGrp="1"/>
          </p:cNvSpPr>
          <p:nvPr>
            <p:ph type="ftr" sz="quarter" idx="3"/>
          </p:nvPr>
        </p:nvSpPr>
        <p:spPr>
          <a:xfrm>
            <a:off x="3445920" y="5164560"/>
            <a:ext cx="3193920" cy="390600"/>
          </a:xfrm>
          <a:prstGeom prst="rect">
            <a:avLst/>
          </a:prstGeom>
          <a:noFill/>
          <a:ln>
            <a:noFill/>
          </a:ln>
        </p:spPr>
        <p:txBody>
          <a:bodyPr vert="horz" lIns="0" tIns="0" rIns="0" bIns="0" anchorCtr="0">
            <a:noAutofit/>
          </a:bodyPr>
          <a:lstStyle>
            <a:lvl1pPr lvl="0" algn="ctr" rtl="0" hangingPunct="0">
              <a:buNone/>
              <a:tabLst/>
              <a:defRPr lang="en-US" sz="1400" kern="1200">
                <a:latin typeface="Liberation Serif" pitchFamily="18"/>
                <a:ea typeface="DejaVu Sans" pitchFamily="2"/>
                <a:cs typeface="DejaVu Sans" pitchFamily="2"/>
              </a:defRPr>
            </a:lvl1pPr>
          </a:lstStyle>
          <a:p>
            <a:pPr lvl="0"/>
            <a:endParaRPr lang="en-US"/>
          </a:p>
        </p:txBody>
      </p:sp>
      <p:sp>
        <p:nvSpPr>
          <p:cNvPr id="6" name="Slide Number Placeholder 5">
            <a:extLst>
              <a:ext uri="{FF2B5EF4-FFF2-40B4-BE49-F238E27FC236}">
                <a16:creationId xmlns:a16="http://schemas.microsoft.com/office/drawing/2014/main" id="{B34BBFA0-9FFB-0465-1F71-7D613D7F6B24}"/>
              </a:ext>
            </a:extLst>
          </p:cNvPr>
          <p:cNvSpPr txBox="1">
            <a:spLocks noGrp="1"/>
          </p:cNvSpPr>
          <p:nvPr>
            <p:ph type="sldNum" sz="quarter" idx="4"/>
          </p:nvPr>
        </p:nvSpPr>
        <p:spPr>
          <a:xfrm>
            <a:off x="7224840" y="5164560"/>
            <a:ext cx="2347560" cy="390600"/>
          </a:xfrm>
          <a:prstGeom prst="rect">
            <a:avLst/>
          </a:prstGeom>
          <a:noFill/>
          <a:ln>
            <a:noFill/>
          </a:ln>
        </p:spPr>
        <p:txBody>
          <a:bodyPr vert="horz" lIns="0" tIns="0" rIns="0" bIns="0" anchorCtr="0">
            <a:noAutofit/>
          </a:bodyPr>
          <a:lstStyle>
            <a:lvl1pPr lvl="0" algn="r" rtl="0" hangingPunct="0">
              <a:buNone/>
              <a:tabLst/>
              <a:defRPr lang="en-US" sz="1400" kern="1200">
                <a:latin typeface="Liberation Serif" pitchFamily="18"/>
                <a:ea typeface="DejaVu Sans" pitchFamily="2"/>
                <a:cs typeface="DejaVu Sans" pitchFamily="2"/>
              </a:defRPr>
            </a:lvl1pPr>
          </a:lstStyle>
          <a:p>
            <a:pPr lvl="0"/>
            <a:fld id="{C320443A-06B1-41E8-90C2-31F4719339F9}" type="slidenum">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hangingPunct="0">
        <a:tabLst/>
        <a:defRPr lang="en-US" sz="4400" b="0" i="0" u="none" strike="noStrike" kern="1200" cap="none">
          <a:ln>
            <a:noFill/>
          </a:ln>
          <a:highlight>
            <a:scrgbClr r="0" g="0" b="0">
              <a:alpha val="0"/>
            </a:scrgbClr>
          </a:highlight>
          <a:latin typeface="Liberation Sans" pitchFamily="18"/>
        </a:defRPr>
      </a:lvl1pPr>
    </p:titleStyle>
    <p:bodyStyle>
      <a:lvl1pPr marL="0" marR="0" indent="0" rtl="0" hangingPunct="0">
        <a:spcBef>
          <a:spcPts val="1414"/>
        </a:spcBef>
        <a:spcAft>
          <a:spcPts val="0"/>
        </a:spcAft>
        <a:tabLst/>
        <a:defRPr lang="en-US" sz="3200" b="0" i="0" u="none" strike="noStrike" kern="1200" cap="none">
          <a:ln>
            <a:noFill/>
          </a:ln>
          <a:highlight>
            <a:scrgbClr r="0" g="0" b="0">
              <a:alpha val="0"/>
            </a:scrgbClr>
          </a:highlight>
          <a:latin typeface="Liberation Sans" pitchFamily="1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5.png"/><Relationship Id="rId11" Type="http://schemas.microsoft.com/office/2007/relationships/hdphoto" Target="../media/hdphoto9.wdp"/><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5.png"/><Relationship Id="rId11" Type="http://schemas.microsoft.com/office/2007/relationships/hdphoto" Target="../media/hdphoto9.wdp"/><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6.png"/><Relationship Id="rId1" Type="http://schemas.openxmlformats.org/officeDocument/2006/relationships/slideLayout" Target="../slideLayouts/slideLayout7.xml"/><Relationship Id="rId5" Type="http://schemas.microsoft.com/office/2007/relationships/hdphoto" Target="../media/hdphoto11.wdp"/><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2.png"/><Relationship Id="rId3" Type="http://schemas.openxmlformats.org/officeDocument/2006/relationships/image" Target="../media/image5.jpeg"/><Relationship Id="rId7" Type="http://schemas.openxmlformats.org/officeDocument/2006/relationships/image" Target="../media/image8.png"/><Relationship Id="rId12"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7.png"/><Relationship Id="rId15" Type="http://schemas.microsoft.com/office/2007/relationships/hdphoto" Target="../media/hdphoto6.wdp"/><Relationship Id="rId10" Type="http://schemas.openxmlformats.org/officeDocument/2006/relationships/image" Target="../media/image10.png"/><Relationship Id="rId4" Type="http://schemas.openxmlformats.org/officeDocument/2006/relationships/image" Target="../media/image6.jpeg"/><Relationship Id="rId9" Type="http://schemas.openxmlformats.org/officeDocument/2006/relationships/image" Target="../media/image9.png"/><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5.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3" Type="http://schemas.openxmlformats.org/officeDocument/2006/relationships/image" Target="../media/image48.png"/><Relationship Id="rId18" Type="http://schemas.openxmlformats.org/officeDocument/2006/relationships/image" Target="../media/image53.png"/><Relationship Id="rId26" Type="http://schemas.openxmlformats.org/officeDocument/2006/relationships/image" Target="../media/image59.png"/><Relationship Id="rId39" Type="http://schemas.microsoft.com/office/2007/relationships/hdphoto" Target="../media/hdphoto22.wdp"/><Relationship Id="rId21" Type="http://schemas.openxmlformats.org/officeDocument/2006/relationships/image" Target="../media/image56.png"/><Relationship Id="rId34" Type="http://schemas.microsoft.com/office/2007/relationships/hdphoto" Target="../media/hdphoto20.wdp"/><Relationship Id="rId7" Type="http://schemas.openxmlformats.org/officeDocument/2006/relationships/image" Target="../media/image44.png"/><Relationship Id="rId12" Type="http://schemas.openxmlformats.org/officeDocument/2006/relationships/image" Target="../media/image47.png"/><Relationship Id="rId17" Type="http://schemas.openxmlformats.org/officeDocument/2006/relationships/image" Target="../media/image51.png"/><Relationship Id="rId25" Type="http://schemas.microsoft.com/office/2007/relationships/hdphoto" Target="../media/hdphoto16.wdp"/><Relationship Id="rId33" Type="http://schemas.openxmlformats.org/officeDocument/2006/relationships/image" Target="../media/image63.png"/><Relationship Id="rId38" Type="http://schemas.openxmlformats.org/officeDocument/2006/relationships/image" Target="../media/image66.png"/><Relationship Id="rId2" Type="http://schemas.openxmlformats.org/officeDocument/2006/relationships/notesSlide" Target="../notesSlides/notesSlide27.xml"/><Relationship Id="rId16" Type="http://schemas.openxmlformats.org/officeDocument/2006/relationships/image" Target="../media/image50.png"/><Relationship Id="rId20" Type="http://schemas.openxmlformats.org/officeDocument/2006/relationships/image" Target="../media/image55.png"/><Relationship Id="rId29"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43.png"/><Relationship Id="rId11" Type="http://schemas.microsoft.com/office/2007/relationships/hdphoto" Target="../media/hdphoto13.wdp"/><Relationship Id="rId24" Type="http://schemas.openxmlformats.org/officeDocument/2006/relationships/image" Target="../media/image58.png"/><Relationship Id="rId32" Type="http://schemas.microsoft.com/office/2007/relationships/hdphoto" Target="../media/hdphoto19.wdp"/><Relationship Id="rId37" Type="http://schemas.microsoft.com/office/2007/relationships/hdphoto" Target="../media/hdphoto21.wdp"/><Relationship Id="rId5" Type="http://schemas.openxmlformats.org/officeDocument/2006/relationships/image" Target="../media/image42.png"/><Relationship Id="rId15" Type="http://schemas.openxmlformats.org/officeDocument/2006/relationships/image" Target="../media/image49.png"/><Relationship Id="rId23" Type="http://schemas.openxmlformats.org/officeDocument/2006/relationships/image" Target="../media/image57.png"/><Relationship Id="rId28" Type="http://schemas.microsoft.com/office/2007/relationships/hdphoto" Target="../media/hdphoto17.wdp"/><Relationship Id="rId36" Type="http://schemas.openxmlformats.org/officeDocument/2006/relationships/image" Target="../media/image65.png"/><Relationship Id="rId10" Type="http://schemas.openxmlformats.org/officeDocument/2006/relationships/image" Target="../media/image46.png"/><Relationship Id="rId19" Type="http://schemas.openxmlformats.org/officeDocument/2006/relationships/image" Target="../media/image54.png"/><Relationship Id="rId31" Type="http://schemas.openxmlformats.org/officeDocument/2006/relationships/image" Target="../media/image62.png"/><Relationship Id="rId4" Type="http://schemas.openxmlformats.org/officeDocument/2006/relationships/image" Target="../media/image41.png"/><Relationship Id="rId9" Type="http://schemas.openxmlformats.org/officeDocument/2006/relationships/image" Target="../media/image45.png"/><Relationship Id="rId14" Type="http://schemas.microsoft.com/office/2007/relationships/hdphoto" Target="../media/hdphoto14.wdp"/><Relationship Id="rId22" Type="http://schemas.microsoft.com/office/2007/relationships/hdphoto" Target="../media/hdphoto15.wdp"/><Relationship Id="rId27" Type="http://schemas.openxmlformats.org/officeDocument/2006/relationships/image" Target="../media/image60.png"/><Relationship Id="rId30" Type="http://schemas.microsoft.com/office/2007/relationships/hdphoto" Target="../media/hdphoto18.wdp"/><Relationship Id="rId35" Type="http://schemas.openxmlformats.org/officeDocument/2006/relationships/image" Target="../media/image64.png"/><Relationship Id="rId8" Type="http://schemas.microsoft.com/office/2007/relationships/hdphoto" Target="../media/hdphoto12.wdp"/><Relationship Id="rId3" Type="http://schemas.openxmlformats.org/officeDocument/2006/relationships/image" Target="../media/image40.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3.png"/><Relationship Id="rId3" Type="http://schemas.openxmlformats.org/officeDocument/2006/relationships/image" Target="../media/image5.jpe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jpeg"/><Relationship Id="rId11" Type="http://schemas.openxmlformats.org/officeDocument/2006/relationships/image" Target="../media/image11.png"/><Relationship Id="rId5" Type="http://schemas.microsoft.com/office/2007/relationships/hdphoto" Target="../media/hdphoto4.wdp"/><Relationship Id="rId10" Type="http://schemas.microsoft.com/office/2007/relationships/hdphoto" Target="../media/hdphoto5.wdp"/><Relationship Id="rId4" Type="http://schemas.openxmlformats.org/officeDocument/2006/relationships/image" Target="../media/image8.png"/><Relationship Id="rId9" Type="http://schemas.openxmlformats.org/officeDocument/2006/relationships/image" Target="../media/image10.png"/><Relationship Id="rId14" Type="http://schemas.microsoft.com/office/2007/relationships/hdphoto" Target="../media/hdphoto6.wdp"/></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8" Type="http://schemas.openxmlformats.org/officeDocument/2006/relationships/image" Target="../media/image73.png"/><Relationship Id="rId13" Type="http://schemas.microsoft.com/office/2007/relationships/hdphoto" Target="../media/hdphoto13.wdp"/><Relationship Id="rId18" Type="http://schemas.microsoft.com/office/2007/relationships/hdphoto" Target="../media/hdphoto12.wdp"/><Relationship Id="rId26" Type="http://schemas.openxmlformats.org/officeDocument/2006/relationships/image" Target="../media/image86.png"/><Relationship Id="rId3" Type="http://schemas.openxmlformats.org/officeDocument/2006/relationships/image" Target="../media/image69.png"/><Relationship Id="rId21" Type="http://schemas.openxmlformats.org/officeDocument/2006/relationships/image" Target="../media/image81.png"/><Relationship Id="rId7" Type="http://schemas.openxmlformats.org/officeDocument/2006/relationships/image" Target="../media/image32.png"/><Relationship Id="rId12" Type="http://schemas.openxmlformats.org/officeDocument/2006/relationships/image" Target="../media/image46.png"/><Relationship Id="rId17" Type="http://schemas.openxmlformats.org/officeDocument/2006/relationships/image" Target="../media/image44.png"/><Relationship Id="rId25" Type="http://schemas.openxmlformats.org/officeDocument/2006/relationships/image" Target="../media/image85.png"/><Relationship Id="rId2" Type="http://schemas.openxmlformats.org/officeDocument/2006/relationships/notesSlide" Target="../notesSlides/notesSlide28.xml"/><Relationship Id="rId16" Type="http://schemas.microsoft.com/office/2007/relationships/hdphoto" Target="../media/hdphoto23.wdp"/><Relationship Id="rId20"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76.png"/><Relationship Id="rId24" Type="http://schemas.openxmlformats.org/officeDocument/2006/relationships/image" Target="../media/image84.png"/><Relationship Id="rId5" Type="http://schemas.openxmlformats.org/officeDocument/2006/relationships/image" Target="../media/image71.png"/><Relationship Id="rId15" Type="http://schemas.openxmlformats.org/officeDocument/2006/relationships/image" Target="../media/image78.png"/><Relationship Id="rId23" Type="http://schemas.openxmlformats.org/officeDocument/2006/relationships/image" Target="../media/image83.png"/><Relationship Id="rId10" Type="http://schemas.openxmlformats.org/officeDocument/2006/relationships/image" Target="../media/image75.png"/><Relationship Id="rId19" Type="http://schemas.openxmlformats.org/officeDocument/2006/relationships/image" Target="../media/image79.png"/><Relationship Id="rId4" Type="http://schemas.openxmlformats.org/officeDocument/2006/relationships/image" Target="../media/image70.png"/><Relationship Id="rId9" Type="http://schemas.openxmlformats.org/officeDocument/2006/relationships/image" Target="../media/image74.png"/><Relationship Id="rId14" Type="http://schemas.openxmlformats.org/officeDocument/2006/relationships/image" Target="../media/image77.png"/><Relationship Id="rId22" Type="http://schemas.openxmlformats.org/officeDocument/2006/relationships/image" Target="../media/image82.png"/><Relationship Id="rId27" Type="http://schemas.openxmlformats.org/officeDocument/2006/relationships/image" Target="../media/image87.pn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7.png"/><Relationship Id="rId3" Type="http://schemas.openxmlformats.org/officeDocument/2006/relationships/image" Target="../media/image14.png"/><Relationship Id="rId7" Type="http://schemas.openxmlformats.org/officeDocument/2006/relationships/image" Target="../media/image6.jpeg"/><Relationship Id="rId12" Type="http://schemas.microsoft.com/office/2007/relationships/hdphoto" Target="../media/hdphoto4.wdp"/><Relationship Id="rId17" Type="http://schemas.openxmlformats.org/officeDocument/2006/relationships/image" Target="../media/image12.png"/><Relationship Id="rId2" Type="http://schemas.openxmlformats.org/officeDocument/2006/relationships/notesSlide" Target="../notesSlides/notesSlide4.xml"/><Relationship Id="rId16" Type="http://schemas.microsoft.com/office/2007/relationships/hdphoto" Target="../media/hdphoto6.wdp"/><Relationship Id="rId1" Type="http://schemas.openxmlformats.org/officeDocument/2006/relationships/slideLayout" Target="../slideLayouts/slideLayout7.xml"/><Relationship Id="rId6" Type="http://schemas.openxmlformats.org/officeDocument/2006/relationships/image" Target="../media/image17.jpeg"/><Relationship Id="rId11" Type="http://schemas.openxmlformats.org/officeDocument/2006/relationships/image" Target="../media/image8.png"/><Relationship Id="rId5" Type="http://schemas.openxmlformats.org/officeDocument/2006/relationships/image" Target="../media/image16.png"/><Relationship Id="rId15" Type="http://schemas.openxmlformats.org/officeDocument/2006/relationships/image" Target="../media/image13.png"/><Relationship Id="rId10" Type="http://schemas.openxmlformats.org/officeDocument/2006/relationships/image" Target="../media/image19.jpeg"/><Relationship Id="rId4" Type="http://schemas.openxmlformats.org/officeDocument/2006/relationships/image" Target="../media/image15.png"/><Relationship Id="rId9" Type="http://schemas.microsoft.com/office/2007/relationships/hdphoto" Target="../media/hdphoto7.wdp"/><Relationship Id="rId1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8FCB5-7816-4183-8C89-BBF623A8FF9E}"/>
              </a:ext>
            </a:extLst>
          </p:cNvPr>
          <p:cNvSpPr>
            <a:spLocks noGrp="1"/>
          </p:cNvSpPr>
          <p:nvPr>
            <p:ph type="ctrTitle"/>
          </p:nvPr>
        </p:nvSpPr>
        <p:spPr>
          <a:xfrm>
            <a:off x="173620" y="850127"/>
            <a:ext cx="9792183" cy="1974850"/>
          </a:xfrm>
        </p:spPr>
        <p:txBody>
          <a:bodyPr/>
          <a:lstStyle/>
          <a:p>
            <a:r>
              <a:rPr lang="en-US" sz="4400" dirty="0">
                <a:solidFill>
                  <a:srgbClr val="FFFFFF"/>
                </a:solidFill>
              </a:rPr>
              <a:t>Around-the-Corner </a:t>
            </a:r>
            <a:r>
              <a:rPr lang="en-US" sz="4400" dirty="0" err="1">
                <a:solidFill>
                  <a:srgbClr val="FFFFFF"/>
                </a:solidFill>
              </a:rPr>
              <a:t>mmWave</a:t>
            </a:r>
            <a:r>
              <a:rPr lang="en-US" sz="4400" dirty="0">
                <a:solidFill>
                  <a:srgbClr val="FFFFFF"/>
                </a:solidFill>
              </a:rPr>
              <a:t> Imaging</a:t>
            </a:r>
            <a:br>
              <a:rPr lang="en-US" dirty="0">
                <a:solidFill>
                  <a:srgbClr val="FFFFFF"/>
                </a:solidFill>
              </a:rPr>
            </a:br>
            <a:r>
              <a:rPr lang="en-US" sz="3000" dirty="0">
                <a:solidFill>
                  <a:schemeClr val="bg1">
                    <a:lumMod val="65000"/>
                  </a:schemeClr>
                </a:solidFill>
              </a:rPr>
              <a:t>in Practical Environments</a:t>
            </a:r>
          </a:p>
        </p:txBody>
      </p:sp>
      <p:sp>
        <p:nvSpPr>
          <p:cNvPr id="3" name="Subtitle 2">
            <a:extLst>
              <a:ext uri="{FF2B5EF4-FFF2-40B4-BE49-F238E27FC236}">
                <a16:creationId xmlns:a16="http://schemas.microsoft.com/office/drawing/2014/main" id="{E1E1F19D-3AF9-41C3-A87D-D536F1746A32}"/>
              </a:ext>
            </a:extLst>
          </p:cNvPr>
          <p:cNvSpPr>
            <a:spLocks noGrp="1"/>
          </p:cNvSpPr>
          <p:nvPr>
            <p:ph type="subTitle" idx="1"/>
          </p:nvPr>
        </p:nvSpPr>
        <p:spPr>
          <a:xfrm>
            <a:off x="474562" y="3176270"/>
            <a:ext cx="9236597" cy="1368425"/>
          </a:xfrm>
        </p:spPr>
        <p:txBody>
          <a:bodyPr>
            <a:noAutofit/>
          </a:bodyPr>
          <a:lstStyle/>
          <a:p>
            <a:r>
              <a:rPr lang="en-US" sz="3000" dirty="0">
                <a:solidFill>
                  <a:srgbClr val="FFFFFF"/>
                </a:solidFill>
              </a:rPr>
              <a:t>Laura </a:t>
            </a:r>
            <a:r>
              <a:rPr lang="en-US" sz="3000" dirty="0" err="1">
                <a:solidFill>
                  <a:srgbClr val="FFFFFF"/>
                </a:solidFill>
              </a:rPr>
              <a:t>Dodds</a:t>
            </a:r>
            <a:r>
              <a:rPr lang="en-US" sz="3000" dirty="0">
                <a:solidFill>
                  <a:srgbClr val="FFFFFF"/>
                </a:solidFill>
              </a:rPr>
              <a:t>, </a:t>
            </a:r>
            <a:r>
              <a:rPr lang="en-US" sz="3000" dirty="0" err="1">
                <a:solidFill>
                  <a:srgbClr val="FFFFFF"/>
                </a:solidFill>
              </a:rPr>
              <a:t>Hailan</a:t>
            </a:r>
            <a:r>
              <a:rPr lang="en-US" sz="3000" dirty="0">
                <a:solidFill>
                  <a:srgbClr val="FFFFFF"/>
                </a:solidFill>
              </a:rPr>
              <a:t> </a:t>
            </a:r>
            <a:r>
              <a:rPr lang="en-US" sz="3000" dirty="0" err="1">
                <a:solidFill>
                  <a:srgbClr val="FFFFFF"/>
                </a:solidFill>
              </a:rPr>
              <a:t>Shanbhag</a:t>
            </a:r>
            <a:r>
              <a:rPr lang="en-US" sz="3000" dirty="0">
                <a:solidFill>
                  <a:srgbClr val="FFFFFF"/>
                </a:solidFill>
              </a:rPr>
              <a:t>, </a:t>
            </a:r>
            <a:r>
              <a:rPr lang="en-US" sz="3000" dirty="0" err="1">
                <a:solidFill>
                  <a:srgbClr val="FFFFFF"/>
                </a:solidFill>
              </a:rPr>
              <a:t>Junfeng</a:t>
            </a:r>
            <a:r>
              <a:rPr lang="en-US" sz="3000" dirty="0">
                <a:solidFill>
                  <a:srgbClr val="FFFFFF"/>
                </a:solidFill>
              </a:rPr>
              <a:t> Guan, Saurabh Gupta, Haitham </a:t>
            </a:r>
            <a:r>
              <a:rPr lang="en-US" sz="3000" dirty="0" err="1">
                <a:solidFill>
                  <a:srgbClr val="FFFFFF"/>
                </a:solidFill>
              </a:rPr>
              <a:t>Hassanieh</a:t>
            </a:r>
            <a:endParaRPr lang="en-US" sz="3000" dirty="0">
              <a:solidFill>
                <a:srgbClr val="FFFFFF"/>
              </a:solidFill>
            </a:endParaRPr>
          </a:p>
        </p:txBody>
      </p:sp>
      <p:pic>
        <p:nvPicPr>
          <p:cNvPr id="4" name="Picture 3">
            <a:extLst>
              <a:ext uri="{FF2B5EF4-FFF2-40B4-BE49-F238E27FC236}">
                <a16:creationId xmlns:a16="http://schemas.microsoft.com/office/drawing/2014/main" id="{4A5AFA39-5C02-2BB0-5ABF-226F4B649E0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2594" b="72169" l="23130" r="34734">
                        <a14:foregroundMark x1="25938" y1="64583" x2="25859" y2="64688"/>
                        <a14:foregroundMark x1="28203" y1="65000" x2="28281" y2="66875"/>
                        <a14:foregroundMark x1="30234" y1="67396" x2="30234" y2="70625"/>
                        <a14:foregroundMark x1="30312" y1="64792" x2="30312" y2="64792"/>
                        <a14:foregroundMark x1="30312" y1="64792" x2="30312" y2="64792"/>
                        <a14:foregroundMark x1="32813" y1="64375" x2="34453" y2="64063"/>
                        <a14:foregroundMark x1="32578" y1="67917" x2="32422" y2="70104"/>
                      </a14:backgroundRemoval>
                    </a14:imgEffect>
                  </a14:imgLayer>
                </a14:imgProps>
              </a:ext>
            </a:extLst>
          </a:blip>
          <a:srcRect l="21679" t="61397" r="63815" b="26634"/>
          <a:stretch/>
        </p:blipFill>
        <p:spPr>
          <a:xfrm>
            <a:off x="1" y="4537309"/>
            <a:ext cx="1828800" cy="1131654"/>
          </a:xfrm>
          <a:prstGeom prst="rect">
            <a:avLst/>
          </a:prstGeom>
        </p:spPr>
      </p:pic>
      <p:pic>
        <p:nvPicPr>
          <p:cNvPr id="1026" name="Picture 2">
            <a:extLst>
              <a:ext uri="{FF2B5EF4-FFF2-40B4-BE49-F238E27FC236}">
                <a16:creationId xmlns:a16="http://schemas.microsoft.com/office/drawing/2014/main" id="{DD5E7145-7CC1-42E0-9FDF-509A9024A71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612" b="95868" l="1683" r="97837">
                        <a14:foregroundMark x1="13635" y1="13461" x2="3365" y2="15702"/>
                        <a14:foregroundMark x1="18510" y1="12397" x2="14120" y2="13355"/>
                        <a14:foregroundMark x1="14193" y1="13901" x2="18269" y2="13223"/>
                        <a14:foregroundMark x1="3365" y1="15702" x2="13706" y2="13982"/>
                        <a14:foregroundMark x1="3606" y1="16529" x2="3606" y2="17355"/>
                        <a14:foregroundMark x1="3606" y1="16529" x2="2404" y2="31405"/>
                        <a14:foregroundMark x1="12918" y1="89270" x2="16827" y2="95868"/>
                        <a14:foregroundMark x1="11659" y1="89245" x2="13702" y2="95041"/>
                        <a14:foregroundMark x1="4087" y1="67769" x2="4198" y2="68085"/>
                        <a14:foregroundMark x1="13702" y1="95041" x2="12740" y2="95041"/>
                        <a14:foregroundMark x1="18871" y1="48760" x2="19952" y2="47934"/>
                        <a14:foregroundMark x1="17788" y1="49587" x2="18871" y2="48760"/>
                        <a14:foregroundMark x1="16346" y1="49587" x2="11779" y2="53719"/>
                        <a14:foregroundMark x1="2163" y1="70248" x2="5048" y2="91736"/>
                        <a14:foregroundMark x1="30529" y1="10744" x2="29808" y2="65289"/>
                        <a14:foregroundMark x1="29808" y1="65289" x2="30048" y2="9091"/>
                        <a14:foregroundMark x1="30769" y1="10744" x2="30288" y2="9091"/>
                        <a14:foregroundMark x1="31010" y1="9091" x2="41587" y2="14050"/>
                        <a14:foregroundMark x1="43750" y1="15702" x2="43510" y2="16529"/>
                        <a14:foregroundMark x1="43510" y1="16529" x2="46875" y2="33884"/>
                        <a14:foregroundMark x1="46875" y1="33884" x2="31010" y2="52893"/>
                        <a14:foregroundMark x1="31010" y1="52893" x2="29567" y2="52893"/>
                        <a14:foregroundMark x1="29567" y1="52893" x2="30048" y2="94215"/>
                        <a14:foregroundMark x1="56731" y1="66942" x2="56971" y2="95041"/>
                        <a14:foregroundMark x1="62019" y1="53719" x2="71875" y2="53719"/>
                        <a14:foregroundMark x1="56490" y1="34711" x2="56490" y2="8264"/>
                        <a14:foregroundMark x1="56490" y1="8264" x2="71394" y2="7438"/>
                        <a14:foregroundMark x1="71394" y1="7438" x2="72596" y2="7438"/>
                        <a14:foregroundMark x1="82452" y1="9917" x2="82452" y2="89256"/>
                        <a14:foregroundMark x1="83413" y1="92562" x2="96394" y2="94215"/>
                        <a14:foregroundMark x1="97837" y1="93388" x2="97837" y2="93388"/>
                        <a14:backgroundMark x1="16106" y1="28099" x2="15385" y2="26446"/>
                        <a14:backgroundMark x1="19952" y1="48760" x2="19952" y2="48760"/>
                        <a14:backgroundMark x1="9615" y1="75207" x2="9135" y2="72727"/>
                        <a14:backgroundMark x1="9135" y1="72727" x2="8711" y2="77103"/>
                        <a14:backgroundMark x1="44712" y1="826" x2="42308" y2="0"/>
                      </a14:backgroundRemoval>
                    </a14:imgEffect>
                  </a14:imgLayer>
                </a14:imgProps>
              </a:ext>
              <a:ext uri="{28A0092B-C50C-407E-A947-70E740481C1C}">
                <a14:useLocalDpi xmlns:a14="http://schemas.microsoft.com/office/drawing/2010/main" val="0"/>
              </a:ext>
            </a:extLst>
          </a:blip>
          <a:srcRect/>
          <a:stretch>
            <a:fillRect/>
          </a:stretch>
        </p:blipFill>
        <p:spPr bwMode="auto">
          <a:xfrm>
            <a:off x="2029614" y="4709160"/>
            <a:ext cx="2855383" cy="8305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A5B8A45-6C98-427A-9CD1-EE59F5B90C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35327" y="4442460"/>
            <a:ext cx="1367072" cy="1375114"/>
          </a:xfrm>
          <a:prstGeom prst="rect">
            <a:avLst/>
          </a:prstGeom>
        </p:spPr>
      </p:pic>
      <p:pic>
        <p:nvPicPr>
          <p:cNvPr id="7" name="Picture 6">
            <a:extLst>
              <a:ext uri="{FF2B5EF4-FFF2-40B4-BE49-F238E27FC236}">
                <a16:creationId xmlns:a16="http://schemas.microsoft.com/office/drawing/2014/main" id="{00F2AA51-C5D3-4D40-87D0-0201739ED438}"/>
              </a:ext>
            </a:extLst>
          </p:cNvPr>
          <p:cNvPicPr>
            <a:picLocks noChangeAspect="1"/>
          </p:cNvPicPr>
          <p:nvPr/>
        </p:nvPicPr>
        <p:blipFill rotWithShape="1">
          <a:blip r:embed="rId8"/>
          <a:srcRect l="5202" t="71644" r="707" b="8597"/>
          <a:stretch/>
        </p:blipFill>
        <p:spPr>
          <a:xfrm>
            <a:off x="-1" y="0"/>
            <a:ext cx="10072915" cy="1322070"/>
          </a:xfrm>
          <a:prstGeom prst="rect">
            <a:avLst/>
          </a:prstGeom>
        </p:spPr>
      </p:pic>
    </p:spTree>
    <p:extLst>
      <p:ext uri="{BB962C8B-B14F-4D97-AF65-F5344CB8AC3E}">
        <p14:creationId xmlns:p14="http://schemas.microsoft.com/office/powerpoint/2010/main" val="1152897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75">
            <a:extLst>
              <a:ext uri="{FF2B5EF4-FFF2-40B4-BE49-F238E27FC236}">
                <a16:creationId xmlns:a16="http://schemas.microsoft.com/office/drawing/2014/main" id="{7ECE431D-51F5-436B-9480-3D47433059B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4124" y="2994659"/>
            <a:ext cx="2520380" cy="2261460"/>
          </a:xfrm>
          <a:prstGeom prst="rect">
            <a:avLst/>
          </a:prstGeom>
        </p:spPr>
      </p:pic>
      <p:sp>
        <p:nvSpPr>
          <p:cNvPr id="77" name="TextBox 76">
            <a:extLst>
              <a:ext uri="{FF2B5EF4-FFF2-40B4-BE49-F238E27FC236}">
                <a16:creationId xmlns:a16="http://schemas.microsoft.com/office/drawing/2014/main" id="{55EAA0DC-DE57-4C0C-8EE5-00FB76A63935}"/>
              </a:ext>
            </a:extLst>
          </p:cNvPr>
          <p:cNvSpPr txBox="1"/>
          <p:nvPr/>
        </p:nvSpPr>
        <p:spPr>
          <a:xfrm>
            <a:off x="358642" y="5256763"/>
            <a:ext cx="2468378" cy="477054"/>
          </a:xfrm>
          <a:prstGeom prst="rect">
            <a:avLst/>
          </a:prstGeom>
          <a:noFill/>
        </p:spPr>
        <p:txBody>
          <a:bodyPr wrap="square" rtlCol="0">
            <a:spAutoFit/>
          </a:bodyPr>
          <a:lstStyle/>
          <a:p>
            <a:pPr algn="ctr"/>
            <a:r>
              <a:rPr lang="en-US" sz="2500" dirty="0">
                <a:solidFill>
                  <a:schemeClr val="bg1"/>
                </a:solidFill>
              </a:rPr>
              <a:t>Planar Surfaces</a:t>
            </a:r>
            <a:endParaRPr lang="en-US" sz="2500" baseline="-25000" dirty="0">
              <a:solidFill>
                <a:schemeClr val="bg1"/>
              </a:solidFill>
            </a:endParaRPr>
          </a:p>
        </p:txBody>
      </p:sp>
      <p:cxnSp>
        <p:nvCxnSpPr>
          <p:cNvPr id="78" name="!!pl1">
            <a:extLst>
              <a:ext uri="{FF2B5EF4-FFF2-40B4-BE49-F238E27FC236}">
                <a16:creationId xmlns:a16="http://schemas.microsoft.com/office/drawing/2014/main" id="{61189AB7-1140-408B-BCBE-2EC6D394B4FA}"/>
              </a:ext>
            </a:extLst>
          </p:cNvPr>
          <p:cNvCxnSpPr>
            <a:cxnSpLocks/>
          </p:cNvCxnSpPr>
          <p:nvPr/>
        </p:nvCxnSpPr>
        <p:spPr>
          <a:xfrm flipV="1">
            <a:off x="941584" y="3963735"/>
            <a:ext cx="850139" cy="10094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pl2">
            <a:extLst>
              <a:ext uri="{FF2B5EF4-FFF2-40B4-BE49-F238E27FC236}">
                <a16:creationId xmlns:a16="http://schemas.microsoft.com/office/drawing/2014/main" id="{DC80BA02-5013-4D9F-954F-71170C108FCE}"/>
              </a:ext>
            </a:extLst>
          </p:cNvPr>
          <p:cNvCxnSpPr>
            <a:cxnSpLocks/>
          </p:cNvCxnSpPr>
          <p:nvPr/>
        </p:nvCxnSpPr>
        <p:spPr>
          <a:xfrm flipV="1">
            <a:off x="1484766" y="3966901"/>
            <a:ext cx="305903" cy="780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pl3">
            <a:extLst>
              <a:ext uri="{FF2B5EF4-FFF2-40B4-BE49-F238E27FC236}">
                <a16:creationId xmlns:a16="http://schemas.microsoft.com/office/drawing/2014/main" id="{1B1B1371-244C-4F32-BFCE-E2D29FD791B2}"/>
              </a:ext>
            </a:extLst>
          </p:cNvPr>
          <p:cNvCxnSpPr>
            <a:cxnSpLocks/>
          </p:cNvCxnSpPr>
          <p:nvPr/>
        </p:nvCxnSpPr>
        <p:spPr>
          <a:xfrm flipV="1">
            <a:off x="1136317" y="4049177"/>
            <a:ext cx="332626" cy="86147"/>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pic>
        <p:nvPicPr>
          <p:cNvPr id="34" name="!!r1">
            <a:extLst>
              <a:ext uri="{FF2B5EF4-FFF2-40B4-BE49-F238E27FC236}">
                <a16:creationId xmlns:a16="http://schemas.microsoft.com/office/drawing/2014/main" id="{800042AD-5B32-421A-9EFE-4825D0E206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806" y="4651448"/>
            <a:ext cx="408484" cy="551128"/>
          </a:xfrm>
          <a:prstGeom prst="rect">
            <a:avLst/>
          </a:prstGeom>
        </p:spPr>
      </p:pic>
      <p:sp>
        <p:nvSpPr>
          <p:cNvPr id="82" name="Rectangle 81">
            <a:extLst>
              <a:ext uri="{FF2B5EF4-FFF2-40B4-BE49-F238E27FC236}">
                <a16:creationId xmlns:a16="http://schemas.microsoft.com/office/drawing/2014/main" id="{D5144391-CFBF-4283-BB5A-4C19FE41B584}"/>
              </a:ext>
            </a:extLst>
          </p:cNvPr>
          <p:cNvSpPr/>
          <p:nvPr/>
        </p:nvSpPr>
        <p:spPr>
          <a:xfrm>
            <a:off x="220980" y="2836190"/>
            <a:ext cx="2770013" cy="2832773"/>
          </a:xfrm>
          <a:prstGeom prst="rect">
            <a:avLst/>
          </a:prstGeom>
          <a:solidFill>
            <a:srgbClr val="1C1C1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9" name="Picture 68">
            <a:extLst>
              <a:ext uri="{FF2B5EF4-FFF2-40B4-BE49-F238E27FC236}">
                <a16:creationId xmlns:a16="http://schemas.microsoft.com/office/drawing/2014/main" id="{AE5AA2F5-6137-42D2-B3D9-A567DE5FF41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13979" y="781334"/>
            <a:ext cx="1941226" cy="2192233"/>
          </a:xfrm>
          <a:prstGeom prst="rect">
            <a:avLst/>
          </a:prstGeom>
        </p:spPr>
      </p:pic>
      <p:cxnSp>
        <p:nvCxnSpPr>
          <p:cNvPr id="70" name="Straight Connector 69">
            <a:extLst>
              <a:ext uri="{FF2B5EF4-FFF2-40B4-BE49-F238E27FC236}">
                <a16:creationId xmlns:a16="http://schemas.microsoft.com/office/drawing/2014/main" id="{82A748D6-B73A-457C-A882-42E4FC3A3C9F}"/>
              </a:ext>
            </a:extLst>
          </p:cNvPr>
          <p:cNvCxnSpPr>
            <a:cxnSpLocks/>
          </p:cNvCxnSpPr>
          <p:nvPr/>
        </p:nvCxnSpPr>
        <p:spPr>
          <a:xfrm flipV="1">
            <a:off x="3510523" y="2107949"/>
            <a:ext cx="1124152" cy="41416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935A513-D079-4939-801E-8008DDF10654}"/>
              </a:ext>
            </a:extLst>
          </p:cNvPr>
          <p:cNvCxnSpPr>
            <a:cxnSpLocks/>
          </p:cNvCxnSpPr>
          <p:nvPr/>
        </p:nvCxnSpPr>
        <p:spPr>
          <a:xfrm>
            <a:off x="4074675" y="1957439"/>
            <a:ext cx="558184" cy="1520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3F7A12A7-BAC9-44C4-B055-2EE865B36EFE}"/>
              </a:ext>
            </a:extLst>
          </p:cNvPr>
          <p:cNvCxnSpPr>
            <a:cxnSpLocks/>
          </p:cNvCxnSpPr>
          <p:nvPr/>
        </p:nvCxnSpPr>
        <p:spPr>
          <a:xfrm>
            <a:off x="3786306" y="1876346"/>
            <a:ext cx="302641" cy="84661"/>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76BDA871-6FB4-4370-BD47-0C0B00CCF7FF}"/>
              </a:ext>
            </a:extLst>
          </p:cNvPr>
          <p:cNvSpPr txBox="1"/>
          <p:nvPr/>
        </p:nvSpPr>
        <p:spPr>
          <a:xfrm>
            <a:off x="2842368" y="2914783"/>
            <a:ext cx="2275739" cy="440480"/>
          </a:xfrm>
          <a:prstGeom prst="rect">
            <a:avLst/>
          </a:prstGeom>
          <a:noFill/>
        </p:spPr>
        <p:txBody>
          <a:bodyPr wrap="square" rtlCol="0">
            <a:spAutoFit/>
          </a:bodyPr>
          <a:lstStyle/>
          <a:p>
            <a:pPr algn="ctr"/>
            <a:r>
              <a:rPr lang="en-US" sz="2500" dirty="0">
                <a:solidFill>
                  <a:schemeClr val="bg1"/>
                </a:solidFill>
              </a:rPr>
              <a:t>Convex Surfaces</a:t>
            </a:r>
            <a:endParaRPr lang="en-US" sz="2500" baseline="-25000" dirty="0">
              <a:solidFill>
                <a:schemeClr val="bg1"/>
              </a:solidFill>
            </a:endParaRPr>
          </a:p>
        </p:txBody>
      </p:sp>
      <p:sp>
        <p:nvSpPr>
          <p:cNvPr id="28" name="Rectangle 27">
            <a:extLst>
              <a:ext uri="{FF2B5EF4-FFF2-40B4-BE49-F238E27FC236}">
                <a16:creationId xmlns:a16="http://schemas.microsoft.com/office/drawing/2014/main" id="{4612EC87-51E2-483F-9477-6253F96555AE}"/>
              </a:ext>
            </a:extLst>
          </p:cNvPr>
          <p:cNvSpPr/>
          <p:nvPr/>
        </p:nvSpPr>
        <p:spPr>
          <a:xfrm>
            <a:off x="2885440" y="701040"/>
            <a:ext cx="4399280" cy="4846320"/>
          </a:xfrm>
          <a:prstGeom prst="rect">
            <a:avLst/>
          </a:prstGeom>
          <a:solidFill>
            <a:srgbClr val="1C1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r2">
            <a:extLst>
              <a:ext uri="{FF2B5EF4-FFF2-40B4-BE49-F238E27FC236}">
                <a16:creationId xmlns:a16="http://schemas.microsoft.com/office/drawing/2014/main" id="{602AA223-F973-4BEC-8760-D78A07EF9D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8520" y="2379681"/>
            <a:ext cx="416000" cy="561270"/>
          </a:xfrm>
          <a:prstGeom prst="rect">
            <a:avLst/>
          </a:prstGeom>
        </p:spPr>
      </p:pic>
      <p:sp>
        <p:nvSpPr>
          <p:cNvPr id="75" name="Rectangle 74">
            <a:extLst>
              <a:ext uri="{FF2B5EF4-FFF2-40B4-BE49-F238E27FC236}">
                <a16:creationId xmlns:a16="http://schemas.microsoft.com/office/drawing/2014/main" id="{9B116C39-AED1-448E-BB6E-A8673FC4E56B}"/>
              </a:ext>
            </a:extLst>
          </p:cNvPr>
          <p:cNvSpPr/>
          <p:nvPr/>
        </p:nvSpPr>
        <p:spPr>
          <a:xfrm>
            <a:off x="2913716" y="680836"/>
            <a:ext cx="2240065" cy="2857760"/>
          </a:xfrm>
          <a:prstGeom prst="rect">
            <a:avLst/>
          </a:prstGeom>
          <a:solidFill>
            <a:srgbClr val="1C1C1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2">
            <a:extLst>
              <a:ext uri="{FF2B5EF4-FFF2-40B4-BE49-F238E27FC236}">
                <a16:creationId xmlns:a16="http://schemas.microsoft.com/office/drawing/2014/main" id="{62B1779E-9CF7-45DA-9768-DC0C12B59654}"/>
              </a:ext>
            </a:extLst>
          </p:cNvPr>
          <p:cNvSpPr txBox="1">
            <a:spLocks/>
          </p:cNvSpPr>
          <p:nvPr/>
        </p:nvSpPr>
        <p:spPr>
          <a:xfrm>
            <a:off x="0" y="-197923"/>
            <a:ext cx="10077450" cy="1250280"/>
          </a:xfrm>
          <a:prstGeom prst="rect">
            <a:avLst/>
          </a:prstGeom>
          <a:noFill/>
          <a:ln>
            <a:noFill/>
          </a:ln>
        </p:spPr>
        <p:txBody>
          <a:bodyPr vert="horz" lIns="0" tIns="0" rIns="0" bIns="0" anchor="ct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600" dirty="0">
                <a:solidFill>
                  <a:schemeClr val="bg1"/>
                </a:solidFill>
              </a:rPr>
              <a:t>Practical Environments Contain a Variety of Reflecting Surfaces</a:t>
            </a:r>
          </a:p>
        </p:txBody>
      </p:sp>
      <p:pic>
        <p:nvPicPr>
          <p:cNvPr id="12" name="Picture 11">
            <a:extLst>
              <a:ext uri="{FF2B5EF4-FFF2-40B4-BE49-F238E27FC236}">
                <a16:creationId xmlns:a16="http://schemas.microsoft.com/office/drawing/2014/main" id="{41DC84FA-4F20-443B-A1B4-E63DC424E0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73219" y="728229"/>
            <a:ext cx="3691705" cy="4465003"/>
          </a:xfrm>
          <a:prstGeom prst="rect">
            <a:avLst/>
          </a:prstGeom>
        </p:spPr>
      </p:pic>
      <p:pic>
        <p:nvPicPr>
          <p:cNvPr id="16" name="Picture 15">
            <a:extLst>
              <a:ext uri="{FF2B5EF4-FFF2-40B4-BE49-F238E27FC236}">
                <a16:creationId xmlns:a16="http://schemas.microsoft.com/office/drawing/2014/main" id="{692A3C15-DB24-48A6-9CF5-BA823352118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373219" y="728229"/>
            <a:ext cx="3691704" cy="4465003"/>
          </a:xfrm>
          <a:prstGeom prst="rect">
            <a:avLst/>
          </a:prstGeom>
        </p:spPr>
      </p:pic>
      <p:cxnSp>
        <p:nvCxnSpPr>
          <p:cNvPr id="26" name="Straight Connector 25">
            <a:extLst>
              <a:ext uri="{FF2B5EF4-FFF2-40B4-BE49-F238E27FC236}">
                <a16:creationId xmlns:a16="http://schemas.microsoft.com/office/drawing/2014/main" id="{ADD7D242-214E-4103-B75D-62062D55D6ED}"/>
              </a:ext>
            </a:extLst>
          </p:cNvPr>
          <p:cNvCxnSpPr>
            <a:cxnSpLocks/>
          </p:cNvCxnSpPr>
          <p:nvPr/>
        </p:nvCxnSpPr>
        <p:spPr>
          <a:xfrm flipV="1">
            <a:off x="4677420" y="3431846"/>
            <a:ext cx="2283212" cy="3842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9129428-8107-462B-B4AC-97DFCD455F08}"/>
              </a:ext>
            </a:extLst>
          </p:cNvPr>
          <p:cNvCxnSpPr>
            <a:cxnSpLocks/>
          </p:cNvCxnSpPr>
          <p:nvPr/>
        </p:nvCxnSpPr>
        <p:spPr>
          <a:xfrm>
            <a:off x="4655413" y="2600754"/>
            <a:ext cx="484136" cy="17805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AA155FB3-40E4-4485-8431-EDE5A064428C}"/>
              </a:ext>
            </a:extLst>
          </p:cNvPr>
          <p:cNvGrpSpPr/>
          <p:nvPr/>
        </p:nvGrpSpPr>
        <p:grpSpPr>
          <a:xfrm>
            <a:off x="5133548" y="2777803"/>
            <a:ext cx="1825460" cy="656555"/>
            <a:chOff x="4899610" y="2592684"/>
            <a:chExt cx="2348214" cy="843138"/>
          </a:xfrm>
        </p:grpSpPr>
        <p:cxnSp>
          <p:nvCxnSpPr>
            <p:cNvPr id="30" name="Straight Connector 29">
              <a:extLst>
                <a:ext uri="{FF2B5EF4-FFF2-40B4-BE49-F238E27FC236}">
                  <a16:creationId xmlns:a16="http://schemas.microsoft.com/office/drawing/2014/main" id="{7BFD37CA-5430-4E5C-84DC-6CA1D65D83EF}"/>
                </a:ext>
              </a:extLst>
            </p:cNvPr>
            <p:cNvCxnSpPr>
              <a:cxnSpLocks/>
            </p:cNvCxnSpPr>
            <p:nvPr/>
          </p:nvCxnSpPr>
          <p:spPr>
            <a:xfrm>
              <a:off x="4899610" y="2592684"/>
              <a:ext cx="2348214" cy="84313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F2A1F7C-2AFA-4722-9FAD-925C34F50C69}"/>
                </a:ext>
              </a:extLst>
            </p:cNvPr>
            <p:cNvCxnSpPr>
              <a:cxnSpLocks/>
            </p:cNvCxnSpPr>
            <p:nvPr/>
          </p:nvCxnSpPr>
          <p:spPr>
            <a:xfrm>
              <a:off x="4903470" y="2594610"/>
              <a:ext cx="218100" cy="770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47" name="Straight Connector 46">
            <a:extLst>
              <a:ext uri="{FF2B5EF4-FFF2-40B4-BE49-F238E27FC236}">
                <a16:creationId xmlns:a16="http://schemas.microsoft.com/office/drawing/2014/main" id="{BBC20E99-C0C1-4D21-A5F6-3B0FA08C964E}"/>
              </a:ext>
            </a:extLst>
          </p:cNvPr>
          <p:cNvCxnSpPr>
            <a:cxnSpLocks/>
          </p:cNvCxnSpPr>
          <p:nvPr/>
        </p:nvCxnSpPr>
        <p:spPr>
          <a:xfrm flipV="1">
            <a:off x="5183061" y="2800716"/>
            <a:ext cx="237067" cy="81021"/>
          </a:xfrm>
          <a:prstGeom prst="line">
            <a:avLst/>
          </a:prstGeom>
          <a:ln w="31750">
            <a:solidFill>
              <a:srgbClr val="000000"/>
            </a:solidFill>
          </a:ln>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076E5816-7146-4ECC-AF3D-347EAD150661}"/>
              </a:ext>
            </a:extLst>
          </p:cNvPr>
          <p:cNvCxnSpPr>
            <a:cxnSpLocks/>
          </p:cNvCxnSpPr>
          <p:nvPr/>
        </p:nvCxnSpPr>
        <p:spPr>
          <a:xfrm flipV="1">
            <a:off x="5139549" y="2647268"/>
            <a:ext cx="0" cy="210058"/>
          </a:xfrm>
          <a:prstGeom prst="line">
            <a:avLst/>
          </a:prstGeom>
          <a:ln w="34925">
            <a:solidFill>
              <a:srgbClr val="000000"/>
            </a:solidFill>
          </a:ln>
        </p:spPr>
        <p:style>
          <a:lnRef idx="1">
            <a:schemeClr val="dk1"/>
          </a:lnRef>
          <a:fillRef idx="0">
            <a:schemeClr val="dk1"/>
          </a:fillRef>
          <a:effectRef idx="0">
            <a:schemeClr val="dk1"/>
          </a:effectRef>
          <a:fontRef idx="minor">
            <a:schemeClr val="tx1"/>
          </a:fontRef>
        </p:style>
      </p:cxnSp>
      <p:sp>
        <p:nvSpPr>
          <p:cNvPr id="59" name="TextBox 58">
            <a:extLst>
              <a:ext uri="{FF2B5EF4-FFF2-40B4-BE49-F238E27FC236}">
                <a16:creationId xmlns:a16="http://schemas.microsoft.com/office/drawing/2014/main" id="{19DF20A4-F5FC-4EF5-8959-CBEB6FAF70EB}"/>
              </a:ext>
            </a:extLst>
          </p:cNvPr>
          <p:cNvSpPr txBox="1"/>
          <p:nvPr/>
        </p:nvSpPr>
        <p:spPr>
          <a:xfrm>
            <a:off x="3462195" y="5093915"/>
            <a:ext cx="3354628" cy="477054"/>
          </a:xfrm>
          <a:prstGeom prst="rect">
            <a:avLst/>
          </a:prstGeom>
          <a:noFill/>
        </p:spPr>
        <p:txBody>
          <a:bodyPr wrap="square" rtlCol="0">
            <a:spAutoFit/>
          </a:bodyPr>
          <a:lstStyle/>
          <a:p>
            <a:pPr algn="ctr"/>
            <a:r>
              <a:rPr lang="en-US" sz="2500" dirty="0">
                <a:solidFill>
                  <a:schemeClr val="bg1"/>
                </a:solidFill>
              </a:rPr>
              <a:t>Concave Surfaces</a:t>
            </a:r>
            <a:endParaRPr lang="en-US" sz="2500" baseline="-25000" dirty="0">
              <a:solidFill>
                <a:schemeClr val="bg1"/>
              </a:solidFill>
            </a:endParaRPr>
          </a:p>
        </p:txBody>
      </p:sp>
      <p:pic>
        <p:nvPicPr>
          <p:cNvPr id="5" name="Picture 4">
            <a:extLst>
              <a:ext uri="{FF2B5EF4-FFF2-40B4-BE49-F238E27FC236}">
                <a16:creationId xmlns:a16="http://schemas.microsoft.com/office/drawing/2014/main" id="{752734BC-ECFB-435F-8E52-1886E8E520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62268" y="717289"/>
            <a:ext cx="3707068" cy="4483584"/>
          </a:xfrm>
          <a:prstGeom prst="rect">
            <a:avLst/>
          </a:prstGeom>
        </p:spPr>
      </p:pic>
    </p:spTree>
    <p:extLst>
      <p:ext uri="{BB962C8B-B14F-4D97-AF65-F5344CB8AC3E}">
        <p14:creationId xmlns:p14="http://schemas.microsoft.com/office/powerpoint/2010/main" val="133969726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left)">
                                      <p:cBhvr>
                                        <p:cTn id="23" dur="250"/>
                                        <p:tgtEl>
                                          <p:spTgt spid="26"/>
                                        </p:tgtEl>
                                      </p:cBhvr>
                                    </p:animEffect>
                                  </p:childTnLst>
                                </p:cTn>
                              </p:par>
                            </p:childTnLst>
                          </p:cTn>
                        </p:par>
                        <p:par>
                          <p:cTn id="24" fill="hold">
                            <p:stCondLst>
                              <p:cond delay="250"/>
                            </p:stCondLst>
                            <p:childTnLst>
                              <p:par>
                                <p:cTn id="25" presetID="22" presetClass="entr" presetSubtype="2" fill="hold"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right)">
                                      <p:cBhvr>
                                        <p:cTn id="27" dur="200"/>
                                        <p:tgtEl>
                                          <p:spTgt spid="42"/>
                                        </p:tgtEl>
                                      </p:cBhvr>
                                    </p:animEffect>
                                  </p:childTnLst>
                                </p:cTn>
                              </p:par>
                              <p:par>
                                <p:cTn id="28" presetID="22" presetClass="entr" presetSubtype="2" fill="hold" nodeType="withEffect">
                                  <p:stCondLst>
                                    <p:cond delay="150"/>
                                  </p:stCondLst>
                                  <p:childTnLst>
                                    <p:set>
                                      <p:cBhvr>
                                        <p:cTn id="29" dur="1" fill="hold">
                                          <p:stCondLst>
                                            <p:cond delay="0"/>
                                          </p:stCondLst>
                                        </p:cTn>
                                        <p:tgtEl>
                                          <p:spTgt spid="31"/>
                                        </p:tgtEl>
                                        <p:attrNameLst>
                                          <p:attrName>style.visibility</p:attrName>
                                        </p:attrNameLst>
                                      </p:cBhvr>
                                      <p:to>
                                        <p:strVal val="visible"/>
                                      </p:to>
                                    </p:set>
                                    <p:animEffect transition="in" filter="wipe(right)">
                                      <p:cBhvr>
                                        <p:cTn id="30" dur="1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5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102">
            <a:extLst>
              <a:ext uri="{FF2B5EF4-FFF2-40B4-BE49-F238E27FC236}">
                <a16:creationId xmlns:a16="http://schemas.microsoft.com/office/drawing/2014/main" id="{CB860D19-5043-42FD-94D9-7CF77EC6243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4124" y="2994659"/>
            <a:ext cx="2520380" cy="2261460"/>
          </a:xfrm>
          <a:prstGeom prst="rect">
            <a:avLst/>
          </a:prstGeom>
        </p:spPr>
      </p:pic>
      <p:sp>
        <p:nvSpPr>
          <p:cNvPr id="104" name="TextBox 103">
            <a:extLst>
              <a:ext uri="{FF2B5EF4-FFF2-40B4-BE49-F238E27FC236}">
                <a16:creationId xmlns:a16="http://schemas.microsoft.com/office/drawing/2014/main" id="{DD0B5F7A-8E84-499B-BEEA-93C082C61EAB}"/>
              </a:ext>
            </a:extLst>
          </p:cNvPr>
          <p:cNvSpPr txBox="1"/>
          <p:nvPr/>
        </p:nvSpPr>
        <p:spPr>
          <a:xfrm>
            <a:off x="358642" y="5256763"/>
            <a:ext cx="2468378" cy="477054"/>
          </a:xfrm>
          <a:prstGeom prst="rect">
            <a:avLst/>
          </a:prstGeom>
          <a:noFill/>
        </p:spPr>
        <p:txBody>
          <a:bodyPr wrap="square" rtlCol="0">
            <a:spAutoFit/>
          </a:bodyPr>
          <a:lstStyle/>
          <a:p>
            <a:pPr algn="ctr"/>
            <a:r>
              <a:rPr lang="en-US" sz="2500" dirty="0">
                <a:solidFill>
                  <a:schemeClr val="bg1"/>
                </a:solidFill>
              </a:rPr>
              <a:t>Planar Surfaces</a:t>
            </a:r>
            <a:endParaRPr lang="en-US" sz="2500" baseline="-25000" dirty="0">
              <a:solidFill>
                <a:schemeClr val="bg1"/>
              </a:solidFill>
            </a:endParaRPr>
          </a:p>
        </p:txBody>
      </p:sp>
      <p:cxnSp>
        <p:nvCxnSpPr>
          <p:cNvPr id="105" name="!!pl1">
            <a:extLst>
              <a:ext uri="{FF2B5EF4-FFF2-40B4-BE49-F238E27FC236}">
                <a16:creationId xmlns:a16="http://schemas.microsoft.com/office/drawing/2014/main" id="{EFA7CA2A-F46A-4AD0-863D-9594049880EF}"/>
              </a:ext>
            </a:extLst>
          </p:cNvPr>
          <p:cNvCxnSpPr>
            <a:cxnSpLocks/>
          </p:cNvCxnSpPr>
          <p:nvPr/>
        </p:nvCxnSpPr>
        <p:spPr>
          <a:xfrm flipV="1">
            <a:off x="941584" y="3963735"/>
            <a:ext cx="850139" cy="10094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6" name="!!pl2">
            <a:extLst>
              <a:ext uri="{FF2B5EF4-FFF2-40B4-BE49-F238E27FC236}">
                <a16:creationId xmlns:a16="http://schemas.microsoft.com/office/drawing/2014/main" id="{495A7820-36B2-4CB3-B163-7C54BBEA713A}"/>
              </a:ext>
            </a:extLst>
          </p:cNvPr>
          <p:cNvCxnSpPr>
            <a:cxnSpLocks/>
          </p:cNvCxnSpPr>
          <p:nvPr/>
        </p:nvCxnSpPr>
        <p:spPr>
          <a:xfrm flipV="1">
            <a:off x="1484766" y="3966901"/>
            <a:ext cx="305903" cy="780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7" name="!!pl3">
            <a:extLst>
              <a:ext uri="{FF2B5EF4-FFF2-40B4-BE49-F238E27FC236}">
                <a16:creationId xmlns:a16="http://schemas.microsoft.com/office/drawing/2014/main" id="{34DDC9EE-6907-4D2A-B98C-9874B8CF1586}"/>
              </a:ext>
            </a:extLst>
          </p:cNvPr>
          <p:cNvCxnSpPr>
            <a:cxnSpLocks/>
          </p:cNvCxnSpPr>
          <p:nvPr/>
        </p:nvCxnSpPr>
        <p:spPr>
          <a:xfrm flipV="1">
            <a:off x="1136317" y="4049177"/>
            <a:ext cx="332626" cy="86147"/>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pic>
        <p:nvPicPr>
          <p:cNvPr id="7" name="!!r1">
            <a:extLst>
              <a:ext uri="{FF2B5EF4-FFF2-40B4-BE49-F238E27FC236}">
                <a16:creationId xmlns:a16="http://schemas.microsoft.com/office/drawing/2014/main" id="{1D8E0CBC-4097-4E86-84C5-4B3B7B3591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806" y="4651448"/>
            <a:ext cx="408484" cy="551128"/>
          </a:xfrm>
          <a:prstGeom prst="rect">
            <a:avLst/>
          </a:prstGeom>
        </p:spPr>
      </p:pic>
      <p:sp>
        <p:nvSpPr>
          <p:cNvPr id="109" name="Rectangle 108">
            <a:extLst>
              <a:ext uri="{FF2B5EF4-FFF2-40B4-BE49-F238E27FC236}">
                <a16:creationId xmlns:a16="http://schemas.microsoft.com/office/drawing/2014/main" id="{F6102F3E-CC6B-4D36-8002-AF3BAC1EF6BB}"/>
              </a:ext>
            </a:extLst>
          </p:cNvPr>
          <p:cNvSpPr/>
          <p:nvPr/>
        </p:nvSpPr>
        <p:spPr>
          <a:xfrm>
            <a:off x="82817" y="2836190"/>
            <a:ext cx="2770013" cy="2832773"/>
          </a:xfrm>
          <a:prstGeom prst="rect">
            <a:avLst/>
          </a:prstGeom>
          <a:solidFill>
            <a:srgbClr val="1C1C1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5" name="Picture 134">
            <a:extLst>
              <a:ext uri="{FF2B5EF4-FFF2-40B4-BE49-F238E27FC236}">
                <a16:creationId xmlns:a16="http://schemas.microsoft.com/office/drawing/2014/main" id="{0F704384-06E9-413C-8688-D821F809D33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13979" y="781334"/>
            <a:ext cx="1941226" cy="2192233"/>
          </a:xfrm>
          <a:prstGeom prst="rect">
            <a:avLst/>
          </a:prstGeom>
        </p:spPr>
      </p:pic>
      <p:cxnSp>
        <p:nvCxnSpPr>
          <p:cNvPr id="136" name="Straight Connector 135">
            <a:extLst>
              <a:ext uri="{FF2B5EF4-FFF2-40B4-BE49-F238E27FC236}">
                <a16:creationId xmlns:a16="http://schemas.microsoft.com/office/drawing/2014/main" id="{541D6218-E2D2-4938-9F72-644264D8EA1F}"/>
              </a:ext>
            </a:extLst>
          </p:cNvPr>
          <p:cNvCxnSpPr>
            <a:cxnSpLocks/>
          </p:cNvCxnSpPr>
          <p:nvPr/>
        </p:nvCxnSpPr>
        <p:spPr>
          <a:xfrm flipV="1">
            <a:off x="3510523" y="2107949"/>
            <a:ext cx="1124152" cy="41416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49172C42-8622-497D-AB64-12886FD99353}"/>
              </a:ext>
            </a:extLst>
          </p:cNvPr>
          <p:cNvCxnSpPr>
            <a:cxnSpLocks/>
          </p:cNvCxnSpPr>
          <p:nvPr/>
        </p:nvCxnSpPr>
        <p:spPr>
          <a:xfrm>
            <a:off x="4074675" y="1957439"/>
            <a:ext cx="558184" cy="15206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47140990-5572-44E4-8A47-6CA1DBC7DD10}"/>
              </a:ext>
            </a:extLst>
          </p:cNvPr>
          <p:cNvCxnSpPr>
            <a:cxnSpLocks/>
          </p:cNvCxnSpPr>
          <p:nvPr/>
        </p:nvCxnSpPr>
        <p:spPr>
          <a:xfrm>
            <a:off x="3786306" y="1876346"/>
            <a:ext cx="302641" cy="84661"/>
          </a:xfrm>
          <a:prstGeom prst="line">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140" name="TextBox 139">
            <a:extLst>
              <a:ext uri="{FF2B5EF4-FFF2-40B4-BE49-F238E27FC236}">
                <a16:creationId xmlns:a16="http://schemas.microsoft.com/office/drawing/2014/main" id="{98F24F5E-D3B9-4775-8E8B-AF26CD4A669D}"/>
              </a:ext>
            </a:extLst>
          </p:cNvPr>
          <p:cNvSpPr txBox="1"/>
          <p:nvPr/>
        </p:nvSpPr>
        <p:spPr>
          <a:xfrm>
            <a:off x="2842368" y="2914783"/>
            <a:ext cx="2275739" cy="440480"/>
          </a:xfrm>
          <a:prstGeom prst="rect">
            <a:avLst/>
          </a:prstGeom>
          <a:noFill/>
        </p:spPr>
        <p:txBody>
          <a:bodyPr wrap="square" rtlCol="0">
            <a:spAutoFit/>
          </a:bodyPr>
          <a:lstStyle/>
          <a:p>
            <a:pPr algn="ctr"/>
            <a:r>
              <a:rPr lang="en-US" sz="2500" dirty="0">
                <a:solidFill>
                  <a:schemeClr val="bg1"/>
                </a:solidFill>
              </a:rPr>
              <a:t>Convex Surfaces</a:t>
            </a:r>
            <a:endParaRPr lang="en-US" sz="2500" baseline="-25000" dirty="0">
              <a:solidFill>
                <a:schemeClr val="bg1"/>
              </a:solidFill>
            </a:endParaRPr>
          </a:p>
        </p:txBody>
      </p:sp>
      <p:pic>
        <p:nvPicPr>
          <p:cNvPr id="46" name="!!r2">
            <a:extLst>
              <a:ext uri="{FF2B5EF4-FFF2-40B4-BE49-F238E27FC236}">
                <a16:creationId xmlns:a16="http://schemas.microsoft.com/office/drawing/2014/main" id="{0C0E31BE-91CB-49C3-BB33-9B3D6120A8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8520" y="2379681"/>
            <a:ext cx="416000" cy="561270"/>
          </a:xfrm>
          <a:prstGeom prst="rect">
            <a:avLst/>
          </a:prstGeom>
        </p:spPr>
      </p:pic>
      <p:sp>
        <p:nvSpPr>
          <p:cNvPr id="141" name="Rectangle 140">
            <a:extLst>
              <a:ext uri="{FF2B5EF4-FFF2-40B4-BE49-F238E27FC236}">
                <a16:creationId xmlns:a16="http://schemas.microsoft.com/office/drawing/2014/main" id="{C48DDAC5-C456-485D-9EF2-84376624CC75}"/>
              </a:ext>
            </a:extLst>
          </p:cNvPr>
          <p:cNvSpPr/>
          <p:nvPr/>
        </p:nvSpPr>
        <p:spPr>
          <a:xfrm>
            <a:off x="2799549" y="726174"/>
            <a:ext cx="2240065" cy="2857760"/>
          </a:xfrm>
          <a:prstGeom prst="rect">
            <a:avLst/>
          </a:prstGeom>
          <a:solidFill>
            <a:srgbClr val="1C1C1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a:extLst>
              <a:ext uri="{FF2B5EF4-FFF2-40B4-BE49-F238E27FC236}">
                <a16:creationId xmlns:a16="http://schemas.microsoft.com/office/drawing/2014/main" id="{BA62BA20-1E7D-4E6D-ACF3-9F59E4DFE3F8}"/>
              </a:ext>
            </a:extLst>
          </p:cNvPr>
          <p:cNvSpPr txBox="1"/>
          <p:nvPr/>
        </p:nvSpPr>
        <p:spPr>
          <a:xfrm>
            <a:off x="4794336" y="5258119"/>
            <a:ext cx="2769426" cy="477054"/>
          </a:xfrm>
          <a:prstGeom prst="rect">
            <a:avLst/>
          </a:prstGeom>
          <a:noFill/>
        </p:spPr>
        <p:txBody>
          <a:bodyPr wrap="square" rtlCol="0">
            <a:spAutoFit/>
          </a:bodyPr>
          <a:lstStyle/>
          <a:p>
            <a:pPr algn="ctr"/>
            <a:r>
              <a:rPr lang="en-US" sz="2500" dirty="0">
                <a:solidFill>
                  <a:schemeClr val="bg1"/>
                </a:solidFill>
              </a:rPr>
              <a:t>Concave Surfaces</a:t>
            </a:r>
            <a:endParaRPr lang="en-US" sz="2500" baseline="-25000" dirty="0">
              <a:solidFill>
                <a:schemeClr val="bg1"/>
              </a:solidFill>
            </a:endParaRPr>
          </a:p>
        </p:txBody>
      </p:sp>
      <p:pic>
        <p:nvPicPr>
          <p:cNvPr id="87" name="Picture 86">
            <a:extLst>
              <a:ext uri="{FF2B5EF4-FFF2-40B4-BE49-F238E27FC236}">
                <a16:creationId xmlns:a16="http://schemas.microsoft.com/office/drawing/2014/main" id="{9EAC002C-3DB7-4CD6-86E0-CC6B5D271F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95073" y="2883808"/>
            <a:ext cx="2043823" cy="2471940"/>
          </a:xfrm>
          <a:prstGeom prst="rect">
            <a:avLst/>
          </a:prstGeom>
        </p:spPr>
      </p:pic>
      <p:pic>
        <p:nvPicPr>
          <p:cNvPr id="88" name="Picture 87">
            <a:extLst>
              <a:ext uri="{FF2B5EF4-FFF2-40B4-BE49-F238E27FC236}">
                <a16:creationId xmlns:a16="http://schemas.microsoft.com/office/drawing/2014/main" id="{5B645299-D3E8-4342-9CAE-7E7153C23DB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195073" y="2883808"/>
            <a:ext cx="2043822" cy="2471940"/>
          </a:xfrm>
          <a:prstGeom prst="rect">
            <a:avLst/>
          </a:prstGeom>
        </p:spPr>
      </p:pic>
      <p:cxnSp>
        <p:nvCxnSpPr>
          <p:cNvPr id="89" name="Straight Connector 88">
            <a:extLst>
              <a:ext uri="{FF2B5EF4-FFF2-40B4-BE49-F238E27FC236}">
                <a16:creationId xmlns:a16="http://schemas.microsoft.com/office/drawing/2014/main" id="{DCB4BA61-449F-49ED-B9A2-566E2681AC4A}"/>
              </a:ext>
            </a:extLst>
          </p:cNvPr>
          <p:cNvCxnSpPr>
            <a:cxnSpLocks/>
          </p:cNvCxnSpPr>
          <p:nvPr/>
        </p:nvCxnSpPr>
        <p:spPr>
          <a:xfrm flipV="1">
            <a:off x="5917112" y="4380600"/>
            <a:ext cx="1264045" cy="21273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52526F30-3B8C-41F5-9236-F8EEB65E76E0}"/>
              </a:ext>
            </a:extLst>
          </p:cNvPr>
          <p:cNvCxnSpPr>
            <a:cxnSpLocks/>
          </p:cNvCxnSpPr>
          <p:nvPr/>
        </p:nvCxnSpPr>
        <p:spPr>
          <a:xfrm>
            <a:off x="5904928" y="3920486"/>
            <a:ext cx="268030" cy="98573"/>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nvGrpSpPr>
          <p:cNvPr id="91" name="Group 90">
            <a:extLst>
              <a:ext uri="{FF2B5EF4-FFF2-40B4-BE49-F238E27FC236}">
                <a16:creationId xmlns:a16="http://schemas.microsoft.com/office/drawing/2014/main" id="{E302F725-C3A6-4DA9-AB13-5DC7253836CF}"/>
              </a:ext>
            </a:extLst>
          </p:cNvPr>
          <p:cNvGrpSpPr/>
          <p:nvPr/>
        </p:nvGrpSpPr>
        <p:grpSpPr>
          <a:xfrm>
            <a:off x="6169636" y="4018505"/>
            <a:ext cx="1010622" cy="363486"/>
            <a:chOff x="4899610" y="2592684"/>
            <a:chExt cx="2348214" cy="843138"/>
          </a:xfrm>
        </p:grpSpPr>
        <p:cxnSp>
          <p:nvCxnSpPr>
            <p:cNvPr id="92" name="Straight Connector 91">
              <a:extLst>
                <a:ext uri="{FF2B5EF4-FFF2-40B4-BE49-F238E27FC236}">
                  <a16:creationId xmlns:a16="http://schemas.microsoft.com/office/drawing/2014/main" id="{BA96BA5A-4183-4F53-A16C-BDED60B76BA1}"/>
                </a:ext>
              </a:extLst>
            </p:cNvPr>
            <p:cNvCxnSpPr>
              <a:cxnSpLocks/>
            </p:cNvCxnSpPr>
            <p:nvPr/>
          </p:nvCxnSpPr>
          <p:spPr>
            <a:xfrm>
              <a:off x="4899610" y="2592684"/>
              <a:ext cx="2348214" cy="84313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5FD6BDEC-7755-4C25-967A-0F0326FDFECE}"/>
                </a:ext>
              </a:extLst>
            </p:cNvPr>
            <p:cNvCxnSpPr>
              <a:cxnSpLocks/>
            </p:cNvCxnSpPr>
            <p:nvPr/>
          </p:nvCxnSpPr>
          <p:spPr>
            <a:xfrm>
              <a:off x="4903470" y="2594610"/>
              <a:ext cx="218100" cy="770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95" name="Straight Connector 94">
            <a:extLst>
              <a:ext uri="{FF2B5EF4-FFF2-40B4-BE49-F238E27FC236}">
                <a16:creationId xmlns:a16="http://schemas.microsoft.com/office/drawing/2014/main" id="{C2D91600-4CD9-422E-AEE5-A6664A4EA4B5}"/>
              </a:ext>
            </a:extLst>
          </p:cNvPr>
          <p:cNvCxnSpPr>
            <a:cxnSpLocks/>
          </p:cNvCxnSpPr>
          <p:nvPr/>
        </p:nvCxnSpPr>
        <p:spPr>
          <a:xfrm flipV="1">
            <a:off x="6197048" y="4031190"/>
            <a:ext cx="131246" cy="44855"/>
          </a:xfrm>
          <a:prstGeom prst="line">
            <a:avLst/>
          </a:prstGeom>
          <a:ln w="31750">
            <a:solidFill>
              <a:srgbClr val="000000"/>
            </a:solidFill>
          </a:ln>
        </p:spPr>
        <p:style>
          <a:lnRef idx="1">
            <a:schemeClr val="dk1"/>
          </a:lnRef>
          <a:fillRef idx="0">
            <a:schemeClr val="dk1"/>
          </a:fillRef>
          <a:effectRef idx="0">
            <a:schemeClr val="dk1"/>
          </a:effectRef>
          <a:fontRef idx="minor">
            <a:schemeClr val="tx1"/>
          </a:fontRef>
        </p:style>
      </p:cxnSp>
      <p:cxnSp>
        <p:nvCxnSpPr>
          <p:cNvPr id="97" name="Straight Connector 96">
            <a:extLst>
              <a:ext uri="{FF2B5EF4-FFF2-40B4-BE49-F238E27FC236}">
                <a16:creationId xmlns:a16="http://schemas.microsoft.com/office/drawing/2014/main" id="{E5BEE65E-6716-4D68-871E-5D31F5B473FB}"/>
              </a:ext>
            </a:extLst>
          </p:cNvPr>
          <p:cNvCxnSpPr>
            <a:cxnSpLocks/>
          </p:cNvCxnSpPr>
          <p:nvPr/>
        </p:nvCxnSpPr>
        <p:spPr>
          <a:xfrm flipV="1">
            <a:off x="6172958" y="3946237"/>
            <a:ext cx="0" cy="116294"/>
          </a:xfrm>
          <a:prstGeom prst="line">
            <a:avLst/>
          </a:prstGeom>
          <a:ln w="34925">
            <a:solidFill>
              <a:srgbClr val="000000"/>
            </a:solidFill>
          </a:ln>
        </p:spPr>
        <p:style>
          <a:lnRef idx="1">
            <a:schemeClr val="dk1"/>
          </a:lnRef>
          <a:fillRef idx="0">
            <a:schemeClr val="dk1"/>
          </a:fillRef>
          <a:effectRef idx="0">
            <a:schemeClr val="dk1"/>
          </a:effectRef>
          <a:fontRef idx="minor">
            <a:schemeClr val="tx1"/>
          </a:fontRef>
        </p:style>
      </p:cxnSp>
      <p:pic>
        <p:nvPicPr>
          <p:cNvPr id="99" name="Picture 98">
            <a:extLst>
              <a:ext uri="{FF2B5EF4-FFF2-40B4-BE49-F238E27FC236}">
                <a16:creationId xmlns:a16="http://schemas.microsoft.com/office/drawing/2014/main" id="{FB821411-CE0A-41E9-B131-3DE86FA63D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89010" y="2877751"/>
            <a:ext cx="2052328" cy="2482227"/>
          </a:xfrm>
          <a:prstGeom prst="rect">
            <a:avLst/>
          </a:prstGeom>
        </p:spPr>
      </p:pic>
      <p:sp>
        <p:nvSpPr>
          <p:cNvPr id="38" name="Rectangle 37">
            <a:extLst>
              <a:ext uri="{FF2B5EF4-FFF2-40B4-BE49-F238E27FC236}">
                <a16:creationId xmlns:a16="http://schemas.microsoft.com/office/drawing/2014/main" id="{AE9A88DE-1AE1-48BE-AAB5-C896C0E8625C}"/>
              </a:ext>
            </a:extLst>
          </p:cNvPr>
          <p:cNvSpPr/>
          <p:nvPr/>
        </p:nvSpPr>
        <p:spPr>
          <a:xfrm>
            <a:off x="2286000" y="701040"/>
            <a:ext cx="5303520" cy="4805680"/>
          </a:xfrm>
          <a:prstGeom prst="rect">
            <a:avLst/>
          </a:prstGeom>
          <a:solidFill>
            <a:srgbClr val="1C1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45D0E0A7-73D3-40E4-BE33-C92BE6E4C59A}"/>
              </a:ext>
            </a:extLst>
          </p:cNvPr>
          <p:cNvSpPr/>
          <p:nvPr/>
        </p:nvSpPr>
        <p:spPr>
          <a:xfrm>
            <a:off x="4997555" y="2872322"/>
            <a:ext cx="2424751" cy="2796641"/>
          </a:xfrm>
          <a:prstGeom prst="rect">
            <a:avLst/>
          </a:prstGeom>
          <a:solidFill>
            <a:srgbClr val="1C1C1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2">
            <a:extLst>
              <a:ext uri="{FF2B5EF4-FFF2-40B4-BE49-F238E27FC236}">
                <a16:creationId xmlns:a16="http://schemas.microsoft.com/office/drawing/2014/main" id="{62B1779E-9CF7-45DA-9768-DC0C12B59654}"/>
              </a:ext>
            </a:extLst>
          </p:cNvPr>
          <p:cNvSpPr txBox="1">
            <a:spLocks/>
          </p:cNvSpPr>
          <p:nvPr/>
        </p:nvSpPr>
        <p:spPr>
          <a:xfrm>
            <a:off x="0" y="-197923"/>
            <a:ext cx="10077450" cy="1250280"/>
          </a:xfrm>
          <a:prstGeom prst="rect">
            <a:avLst/>
          </a:prstGeom>
          <a:noFill/>
          <a:ln>
            <a:noFill/>
          </a:ln>
        </p:spPr>
        <p:txBody>
          <a:bodyPr vert="horz" lIns="0" tIns="0" rIns="0" bIns="0" anchor="ct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600" dirty="0">
                <a:solidFill>
                  <a:schemeClr val="bg1"/>
                </a:solidFill>
              </a:rPr>
              <a:t>Practical Environments Contain a Variety of Reflecting Surfaces</a:t>
            </a:r>
          </a:p>
        </p:txBody>
      </p:sp>
      <p:pic>
        <p:nvPicPr>
          <p:cNvPr id="3" name="Picture 2">
            <a:extLst>
              <a:ext uri="{FF2B5EF4-FFF2-40B4-BE49-F238E27FC236}">
                <a16:creationId xmlns:a16="http://schemas.microsoft.com/office/drawing/2014/main" id="{3B2AE455-80AA-4B71-8828-3291A7A7E9F7}"/>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507742" y="729651"/>
            <a:ext cx="4907393" cy="4403252"/>
          </a:xfrm>
          <a:prstGeom prst="rect">
            <a:avLst/>
          </a:prstGeom>
        </p:spPr>
      </p:pic>
      <p:cxnSp>
        <p:nvCxnSpPr>
          <p:cNvPr id="34" name="!!l1">
            <a:extLst>
              <a:ext uri="{FF2B5EF4-FFF2-40B4-BE49-F238E27FC236}">
                <a16:creationId xmlns:a16="http://schemas.microsoft.com/office/drawing/2014/main" id="{79FC0611-FE85-4FAF-9525-117DA4A92D13}"/>
              </a:ext>
            </a:extLst>
          </p:cNvPr>
          <p:cNvCxnSpPr>
            <a:cxnSpLocks/>
          </p:cNvCxnSpPr>
          <p:nvPr/>
        </p:nvCxnSpPr>
        <p:spPr>
          <a:xfrm flipV="1">
            <a:off x="3678147" y="2670087"/>
            <a:ext cx="1535321" cy="1823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09D4E0D-8856-467A-B8EB-CFC0CB778568}"/>
              </a:ext>
            </a:extLst>
          </p:cNvPr>
          <p:cNvCxnSpPr>
            <a:cxnSpLocks/>
          </p:cNvCxnSpPr>
          <p:nvPr/>
        </p:nvCxnSpPr>
        <p:spPr>
          <a:xfrm flipV="1">
            <a:off x="4659113" y="2675805"/>
            <a:ext cx="552450" cy="1409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9287555-E253-40DD-8CB3-A6FF09FE4E79}"/>
              </a:ext>
            </a:extLst>
          </p:cNvPr>
          <p:cNvCxnSpPr>
            <a:cxnSpLocks/>
          </p:cNvCxnSpPr>
          <p:nvPr/>
        </p:nvCxnSpPr>
        <p:spPr>
          <a:xfrm flipV="1">
            <a:off x="4029828" y="2824392"/>
            <a:ext cx="600710" cy="155578"/>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94" name="!!l2">
            <a:extLst>
              <a:ext uri="{FF2B5EF4-FFF2-40B4-BE49-F238E27FC236}">
                <a16:creationId xmlns:a16="http://schemas.microsoft.com/office/drawing/2014/main" id="{92B3EC5E-BFD1-4609-8366-23DB7BB59A6D}"/>
              </a:ext>
            </a:extLst>
          </p:cNvPr>
          <p:cNvCxnSpPr>
            <a:cxnSpLocks/>
          </p:cNvCxnSpPr>
          <p:nvPr/>
        </p:nvCxnSpPr>
        <p:spPr>
          <a:xfrm flipV="1">
            <a:off x="3670527" y="3439707"/>
            <a:ext cx="3341261" cy="1061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8BC639A6-7603-43A3-9EEE-4E41720DC4B7}"/>
              </a:ext>
            </a:extLst>
          </p:cNvPr>
          <p:cNvCxnSpPr>
            <a:cxnSpLocks/>
          </p:cNvCxnSpPr>
          <p:nvPr/>
        </p:nvCxnSpPr>
        <p:spPr>
          <a:xfrm>
            <a:off x="4645778" y="3079662"/>
            <a:ext cx="2356485" cy="3619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D8D4E704-31DC-4D4D-96F6-52CFC1F8F83F}"/>
              </a:ext>
            </a:extLst>
          </p:cNvPr>
          <p:cNvCxnSpPr>
            <a:cxnSpLocks/>
          </p:cNvCxnSpPr>
          <p:nvPr/>
        </p:nvCxnSpPr>
        <p:spPr>
          <a:xfrm>
            <a:off x="4029828" y="2979970"/>
            <a:ext cx="604520" cy="96517"/>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E58BB41D-F238-4BA8-BABF-6CA135202DC2}"/>
              </a:ext>
            </a:extLst>
          </p:cNvPr>
          <p:cNvSpPr txBox="1"/>
          <p:nvPr/>
        </p:nvSpPr>
        <p:spPr>
          <a:xfrm>
            <a:off x="3376808" y="5052354"/>
            <a:ext cx="3354628" cy="477054"/>
          </a:xfrm>
          <a:prstGeom prst="rect">
            <a:avLst/>
          </a:prstGeom>
          <a:noFill/>
        </p:spPr>
        <p:txBody>
          <a:bodyPr wrap="square" rtlCol="0">
            <a:spAutoFit/>
          </a:bodyPr>
          <a:lstStyle/>
          <a:p>
            <a:pPr algn="ctr"/>
            <a:r>
              <a:rPr lang="en-US" sz="2500" dirty="0">
                <a:solidFill>
                  <a:schemeClr val="bg1"/>
                </a:solidFill>
              </a:rPr>
              <a:t>Composite Surfaces</a:t>
            </a:r>
            <a:endParaRPr lang="en-US" sz="2500" baseline="-25000" dirty="0">
              <a:solidFill>
                <a:schemeClr val="bg1"/>
              </a:solidFill>
            </a:endParaRPr>
          </a:p>
        </p:txBody>
      </p:sp>
      <p:pic>
        <p:nvPicPr>
          <p:cNvPr id="42" name="Picture 41">
            <a:extLst>
              <a:ext uri="{FF2B5EF4-FFF2-40B4-BE49-F238E27FC236}">
                <a16:creationId xmlns:a16="http://schemas.microsoft.com/office/drawing/2014/main" id="{AEB54496-B9CE-4530-92ED-873CB811410E}"/>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73044" b="94974" l="15671" r="33857">
                        <a14:foregroundMark x1="32380" y1="88841" x2="32510" y2="94565"/>
                        <a14:foregroundMark x1="32510" y1="94565" x2="33160" y2="93406"/>
                        <a14:foregroundMark x1="33160" y1="91739" x2="32510" y2="87899"/>
                        <a14:foregroundMark x1="32380" y1="91739" x2="33160" y2="93551"/>
                        <a14:foregroundMark x1="32380" y1="87319" x2="32055" y2="86087"/>
                        <a14:foregroundMark x1="32185" y1="86884" x2="33550" y2="89275"/>
                      </a14:backgroundRemoval>
                    </a14:imgEffect>
                  </a14:imgLayer>
                </a14:imgProps>
              </a:ext>
              <a:ext uri="{28A0092B-C50C-407E-A947-70E740481C1C}">
                <a14:useLocalDpi xmlns:a14="http://schemas.microsoft.com/office/drawing/2010/main" val="0"/>
              </a:ext>
            </a:extLst>
          </a:blip>
          <a:srcRect l="13398" t="70303" r="63870" b="2285"/>
          <a:stretch/>
        </p:blipFill>
        <p:spPr>
          <a:xfrm>
            <a:off x="3167116" y="3825660"/>
            <a:ext cx="1115569" cy="1207008"/>
          </a:xfrm>
          <a:prstGeom prst="rect">
            <a:avLst/>
          </a:prstGeom>
        </p:spPr>
      </p:pic>
    </p:spTree>
    <p:extLst>
      <p:ext uri="{BB962C8B-B14F-4D97-AF65-F5344CB8AC3E}">
        <p14:creationId xmlns:p14="http://schemas.microsoft.com/office/powerpoint/2010/main" val="319234141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down)">
                                      <p:cBhvr>
                                        <p:cTn id="17" dur="250"/>
                                        <p:tgtEl>
                                          <p:spTgt spid="34"/>
                                        </p:tgtEl>
                                      </p:cBhvr>
                                    </p:animEffect>
                                  </p:childTnLst>
                                </p:cTn>
                              </p:par>
                              <p:par>
                                <p:cTn id="18" presetID="22" presetClass="entr" presetSubtype="8" fill="hold" nodeType="withEffect">
                                  <p:stCondLst>
                                    <p:cond delay="0"/>
                                  </p:stCondLst>
                                  <p:childTnLst>
                                    <p:set>
                                      <p:cBhvr>
                                        <p:cTn id="19" dur="1" fill="hold">
                                          <p:stCondLst>
                                            <p:cond delay="0"/>
                                          </p:stCondLst>
                                        </p:cTn>
                                        <p:tgtEl>
                                          <p:spTgt spid="94"/>
                                        </p:tgtEl>
                                        <p:attrNameLst>
                                          <p:attrName>style.visibility</p:attrName>
                                        </p:attrNameLst>
                                      </p:cBhvr>
                                      <p:to>
                                        <p:strVal val="visible"/>
                                      </p:to>
                                    </p:set>
                                    <p:animEffect transition="in" filter="wipe(left)">
                                      <p:cBhvr>
                                        <p:cTn id="20" dur="250"/>
                                        <p:tgtEl>
                                          <p:spTgt spid="94"/>
                                        </p:tgtEl>
                                      </p:cBhvr>
                                    </p:animEffect>
                                  </p:childTnLst>
                                </p:cTn>
                              </p:par>
                            </p:childTnLst>
                          </p:cTn>
                        </p:par>
                        <p:par>
                          <p:cTn id="21" fill="hold">
                            <p:stCondLst>
                              <p:cond delay="250"/>
                            </p:stCondLst>
                            <p:childTnLst>
                              <p:par>
                                <p:cTn id="22" presetID="22" presetClass="entr" presetSubtype="1" fill="hold" nodeType="after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up)">
                                      <p:cBhvr>
                                        <p:cTn id="24" dur="200"/>
                                        <p:tgtEl>
                                          <p:spTgt spid="35"/>
                                        </p:tgtEl>
                                      </p:cBhvr>
                                    </p:animEffect>
                                  </p:childTnLst>
                                </p:cTn>
                              </p:par>
                              <p:par>
                                <p:cTn id="25" presetID="22" presetClass="entr" presetSubtype="2" fill="hold" nodeType="with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wipe(right)">
                                      <p:cBhvr>
                                        <p:cTn id="27" dur="200"/>
                                        <p:tgtEl>
                                          <p:spTgt spid="96"/>
                                        </p:tgtEl>
                                      </p:cBhvr>
                                    </p:animEffect>
                                  </p:childTnLst>
                                </p:cTn>
                              </p:par>
                              <p:par>
                                <p:cTn id="28" presetID="22" presetClass="entr" presetSubtype="1" fill="hold" nodeType="withEffect">
                                  <p:stCondLst>
                                    <p:cond delay="150"/>
                                  </p:stCondLst>
                                  <p:childTnLst>
                                    <p:set>
                                      <p:cBhvr>
                                        <p:cTn id="29" dur="1" fill="hold">
                                          <p:stCondLst>
                                            <p:cond delay="0"/>
                                          </p:stCondLst>
                                        </p:cTn>
                                        <p:tgtEl>
                                          <p:spTgt spid="36"/>
                                        </p:tgtEl>
                                        <p:attrNameLst>
                                          <p:attrName>style.visibility</p:attrName>
                                        </p:attrNameLst>
                                      </p:cBhvr>
                                      <p:to>
                                        <p:strVal val="visible"/>
                                      </p:to>
                                    </p:set>
                                    <p:animEffect transition="in" filter="wipe(up)">
                                      <p:cBhvr>
                                        <p:cTn id="30" dur="100"/>
                                        <p:tgtEl>
                                          <p:spTgt spid="36"/>
                                        </p:tgtEl>
                                      </p:cBhvr>
                                    </p:animEffect>
                                  </p:childTnLst>
                                </p:cTn>
                              </p:par>
                              <p:par>
                                <p:cTn id="31" presetID="22" presetClass="entr" presetSubtype="2" fill="hold" nodeType="withEffect">
                                  <p:stCondLst>
                                    <p:cond delay="150"/>
                                  </p:stCondLst>
                                  <p:childTnLst>
                                    <p:set>
                                      <p:cBhvr>
                                        <p:cTn id="32" dur="1" fill="hold">
                                          <p:stCondLst>
                                            <p:cond delay="0"/>
                                          </p:stCondLst>
                                        </p:cTn>
                                        <p:tgtEl>
                                          <p:spTgt spid="98"/>
                                        </p:tgtEl>
                                        <p:attrNameLst>
                                          <p:attrName>style.visibility</p:attrName>
                                        </p:attrNameLst>
                                      </p:cBhvr>
                                      <p:to>
                                        <p:strVal val="visible"/>
                                      </p:to>
                                    </p:set>
                                    <p:animEffect transition="in" filter="wipe(right)">
                                      <p:cBhvr>
                                        <p:cTn id="33" dur="1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10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62B1779E-9CF7-45DA-9768-DC0C12B59654}"/>
              </a:ext>
            </a:extLst>
          </p:cNvPr>
          <p:cNvSpPr txBox="1">
            <a:spLocks/>
          </p:cNvSpPr>
          <p:nvPr/>
        </p:nvSpPr>
        <p:spPr>
          <a:xfrm>
            <a:off x="0" y="-197923"/>
            <a:ext cx="10077450" cy="1250280"/>
          </a:xfrm>
          <a:prstGeom prst="rect">
            <a:avLst/>
          </a:prstGeom>
          <a:noFill/>
          <a:ln>
            <a:noFill/>
          </a:ln>
        </p:spPr>
        <p:txBody>
          <a:bodyPr vert="horz" lIns="0" tIns="0" rIns="0" bIns="0" anchor="ct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600" dirty="0">
                <a:solidFill>
                  <a:schemeClr val="bg1"/>
                </a:solidFill>
              </a:rPr>
              <a:t>Practical Environments Contain a Variety of Reflecting Surfaces</a:t>
            </a:r>
          </a:p>
        </p:txBody>
      </p:sp>
      <p:pic>
        <p:nvPicPr>
          <p:cNvPr id="48" name="Picture 47">
            <a:extLst>
              <a:ext uri="{FF2B5EF4-FFF2-40B4-BE49-F238E27FC236}">
                <a16:creationId xmlns:a16="http://schemas.microsoft.com/office/drawing/2014/main" id="{141D63BF-E151-40CD-9F26-44EA2CDB348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4124" y="2994659"/>
            <a:ext cx="2520380" cy="2261460"/>
          </a:xfrm>
          <a:prstGeom prst="rect">
            <a:avLst/>
          </a:prstGeom>
        </p:spPr>
      </p:pic>
      <p:sp>
        <p:nvSpPr>
          <p:cNvPr id="49" name="TextBox 48">
            <a:extLst>
              <a:ext uri="{FF2B5EF4-FFF2-40B4-BE49-F238E27FC236}">
                <a16:creationId xmlns:a16="http://schemas.microsoft.com/office/drawing/2014/main" id="{D42A8B22-884B-4011-B928-2D00CB96543D}"/>
              </a:ext>
            </a:extLst>
          </p:cNvPr>
          <p:cNvSpPr txBox="1"/>
          <p:nvPr/>
        </p:nvSpPr>
        <p:spPr>
          <a:xfrm>
            <a:off x="358642" y="5256763"/>
            <a:ext cx="2468378" cy="477054"/>
          </a:xfrm>
          <a:prstGeom prst="rect">
            <a:avLst/>
          </a:prstGeom>
          <a:noFill/>
        </p:spPr>
        <p:txBody>
          <a:bodyPr wrap="square" rtlCol="0">
            <a:spAutoFit/>
          </a:bodyPr>
          <a:lstStyle/>
          <a:p>
            <a:pPr algn="ctr"/>
            <a:r>
              <a:rPr lang="en-US" sz="2500" dirty="0">
                <a:solidFill>
                  <a:schemeClr val="bg1"/>
                </a:solidFill>
              </a:rPr>
              <a:t>Planar Surfaces</a:t>
            </a:r>
            <a:endParaRPr lang="en-US" sz="2500" baseline="-25000" dirty="0">
              <a:solidFill>
                <a:schemeClr val="bg1"/>
              </a:solidFill>
            </a:endParaRPr>
          </a:p>
        </p:txBody>
      </p:sp>
      <p:cxnSp>
        <p:nvCxnSpPr>
          <p:cNvPr id="50" name="!!pl1">
            <a:extLst>
              <a:ext uri="{FF2B5EF4-FFF2-40B4-BE49-F238E27FC236}">
                <a16:creationId xmlns:a16="http://schemas.microsoft.com/office/drawing/2014/main" id="{903AEC8D-9906-4C68-BFA1-264D69FE66B4}"/>
              </a:ext>
            </a:extLst>
          </p:cNvPr>
          <p:cNvCxnSpPr>
            <a:cxnSpLocks/>
          </p:cNvCxnSpPr>
          <p:nvPr/>
        </p:nvCxnSpPr>
        <p:spPr>
          <a:xfrm flipV="1">
            <a:off x="941584" y="3963735"/>
            <a:ext cx="850139" cy="10094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pl2">
            <a:extLst>
              <a:ext uri="{FF2B5EF4-FFF2-40B4-BE49-F238E27FC236}">
                <a16:creationId xmlns:a16="http://schemas.microsoft.com/office/drawing/2014/main" id="{3C08550B-45EC-44D0-8DF6-5D2021504094}"/>
              </a:ext>
            </a:extLst>
          </p:cNvPr>
          <p:cNvCxnSpPr>
            <a:cxnSpLocks/>
          </p:cNvCxnSpPr>
          <p:nvPr/>
        </p:nvCxnSpPr>
        <p:spPr>
          <a:xfrm flipV="1">
            <a:off x="1484766" y="3966901"/>
            <a:ext cx="305903" cy="780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pl3">
            <a:extLst>
              <a:ext uri="{FF2B5EF4-FFF2-40B4-BE49-F238E27FC236}">
                <a16:creationId xmlns:a16="http://schemas.microsoft.com/office/drawing/2014/main" id="{83235C37-C622-4B50-B2AA-30485AD9789F}"/>
              </a:ext>
            </a:extLst>
          </p:cNvPr>
          <p:cNvCxnSpPr>
            <a:cxnSpLocks/>
          </p:cNvCxnSpPr>
          <p:nvPr/>
        </p:nvCxnSpPr>
        <p:spPr>
          <a:xfrm flipV="1">
            <a:off x="1136317" y="4049177"/>
            <a:ext cx="332626" cy="86147"/>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pic>
        <p:nvPicPr>
          <p:cNvPr id="54" name="!!r1">
            <a:extLst>
              <a:ext uri="{FF2B5EF4-FFF2-40B4-BE49-F238E27FC236}">
                <a16:creationId xmlns:a16="http://schemas.microsoft.com/office/drawing/2014/main" id="{8FC98CE7-CE86-4000-A284-4D02FC672C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806" y="4651448"/>
            <a:ext cx="408484" cy="551128"/>
          </a:xfrm>
          <a:prstGeom prst="rect">
            <a:avLst/>
          </a:prstGeom>
        </p:spPr>
      </p:pic>
      <p:sp>
        <p:nvSpPr>
          <p:cNvPr id="56" name="Rectangle 55">
            <a:extLst>
              <a:ext uri="{FF2B5EF4-FFF2-40B4-BE49-F238E27FC236}">
                <a16:creationId xmlns:a16="http://schemas.microsoft.com/office/drawing/2014/main" id="{917EB924-90AF-43E3-855C-6896B378EFA0}"/>
              </a:ext>
            </a:extLst>
          </p:cNvPr>
          <p:cNvSpPr/>
          <p:nvPr/>
        </p:nvSpPr>
        <p:spPr>
          <a:xfrm>
            <a:off x="82817" y="2836190"/>
            <a:ext cx="2770013" cy="2832773"/>
          </a:xfrm>
          <a:prstGeom prst="rect">
            <a:avLst/>
          </a:prstGeom>
          <a:solidFill>
            <a:srgbClr val="1C1C1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a:extLst>
              <a:ext uri="{FF2B5EF4-FFF2-40B4-BE49-F238E27FC236}">
                <a16:creationId xmlns:a16="http://schemas.microsoft.com/office/drawing/2014/main" id="{5C76E7B1-EB27-4FBA-B34F-453EA3E2694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13979" y="781334"/>
            <a:ext cx="1941226" cy="2192233"/>
          </a:xfrm>
          <a:prstGeom prst="rect">
            <a:avLst/>
          </a:prstGeom>
        </p:spPr>
      </p:pic>
      <p:cxnSp>
        <p:nvCxnSpPr>
          <p:cNvPr id="67" name="Straight Connector 66">
            <a:extLst>
              <a:ext uri="{FF2B5EF4-FFF2-40B4-BE49-F238E27FC236}">
                <a16:creationId xmlns:a16="http://schemas.microsoft.com/office/drawing/2014/main" id="{0C6B676F-F00F-4485-8016-125C1E7F7A2A}"/>
              </a:ext>
            </a:extLst>
          </p:cNvPr>
          <p:cNvCxnSpPr>
            <a:cxnSpLocks/>
          </p:cNvCxnSpPr>
          <p:nvPr/>
        </p:nvCxnSpPr>
        <p:spPr>
          <a:xfrm flipV="1">
            <a:off x="3510523" y="2107949"/>
            <a:ext cx="1124152" cy="41416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7525E23-5BA2-4DF2-A369-9D2A482BFC86}"/>
              </a:ext>
            </a:extLst>
          </p:cNvPr>
          <p:cNvCxnSpPr>
            <a:cxnSpLocks/>
          </p:cNvCxnSpPr>
          <p:nvPr/>
        </p:nvCxnSpPr>
        <p:spPr>
          <a:xfrm>
            <a:off x="4074675" y="1957439"/>
            <a:ext cx="558184" cy="15206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24FBFB4D-C5AB-4738-B199-49281ABC4B12}"/>
              </a:ext>
            </a:extLst>
          </p:cNvPr>
          <p:cNvCxnSpPr>
            <a:cxnSpLocks/>
          </p:cNvCxnSpPr>
          <p:nvPr/>
        </p:nvCxnSpPr>
        <p:spPr>
          <a:xfrm>
            <a:off x="3786306" y="1876346"/>
            <a:ext cx="302641" cy="84661"/>
          </a:xfrm>
          <a:prstGeom prst="line">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BB5C3C2C-8B5D-4538-9B15-43B6521CF20D}"/>
              </a:ext>
            </a:extLst>
          </p:cNvPr>
          <p:cNvSpPr txBox="1"/>
          <p:nvPr/>
        </p:nvSpPr>
        <p:spPr>
          <a:xfrm>
            <a:off x="2842368" y="2914783"/>
            <a:ext cx="2275739" cy="440480"/>
          </a:xfrm>
          <a:prstGeom prst="rect">
            <a:avLst/>
          </a:prstGeom>
          <a:noFill/>
        </p:spPr>
        <p:txBody>
          <a:bodyPr wrap="square" rtlCol="0">
            <a:spAutoFit/>
          </a:bodyPr>
          <a:lstStyle/>
          <a:p>
            <a:pPr algn="ctr"/>
            <a:r>
              <a:rPr lang="en-US" sz="2500" dirty="0">
                <a:solidFill>
                  <a:schemeClr val="bg1"/>
                </a:solidFill>
              </a:rPr>
              <a:t>Convex Surfaces</a:t>
            </a:r>
            <a:endParaRPr lang="en-US" sz="2500" baseline="-25000" dirty="0">
              <a:solidFill>
                <a:schemeClr val="bg1"/>
              </a:solidFill>
            </a:endParaRPr>
          </a:p>
        </p:txBody>
      </p:sp>
      <p:pic>
        <p:nvPicPr>
          <p:cNvPr id="71" name="!!r2">
            <a:extLst>
              <a:ext uri="{FF2B5EF4-FFF2-40B4-BE49-F238E27FC236}">
                <a16:creationId xmlns:a16="http://schemas.microsoft.com/office/drawing/2014/main" id="{EAD0EC43-B3D1-4D12-9D57-AEF612D226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8520" y="2379681"/>
            <a:ext cx="416000" cy="561270"/>
          </a:xfrm>
          <a:prstGeom prst="rect">
            <a:avLst/>
          </a:prstGeom>
        </p:spPr>
      </p:pic>
      <p:sp>
        <p:nvSpPr>
          <p:cNvPr id="72" name="Rectangle 71">
            <a:extLst>
              <a:ext uri="{FF2B5EF4-FFF2-40B4-BE49-F238E27FC236}">
                <a16:creationId xmlns:a16="http://schemas.microsoft.com/office/drawing/2014/main" id="{57450608-C514-47F1-98DE-2C7DD9631E8C}"/>
              </a:ext>
            </a:extLst>
          </p:cNvPr>
          <p:cNvSpPr/>
          <p:nvPr/>
        </p:nvSpPr>
        <p:spPr>
          <a:xfrm>
            <a:off x="2799549" y="726174"/>
            <a:ext cx="2240065" cy="2857760"/>
          </a:xfrm>
          <a:prstGeom prst="rect">
            <a:avLst/>
          </a:prstGeom>
          <a:solidFill>
            <a:srgbClr val="1C1C1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a:extLst>
              <a:ext uri="{FF2B5EF4-FFF2-40B4-BE49-F238E27FC236}">
                <a16:creationId xmlns:a16="http://schemas.microsoft.com/office/drawing/2014/main" id="{1E37C19D-AFAE-4998-9EA1-2DA3A3F8FC30}"/>
              </a:ext>
            </a:extLst>
          </p:cNvPr>
          <p:cNvSpPr txBox="1"/>
          <p:nvPr/>
        </p:nvSpPr>
        <p:spPr>
          <a:xfrm>
            <a:off x="4794336" y="5258119"/>
            <a:ext cx="2769426" cy="477054"/>
          </a:xfrm>
          <a:prstGeom prst="rect">
            <a:avLst/>
          </a:prstGeom>
          <a:noFill/>
        </p:spPr>
        <p:txBody>
          <a:bodyPr wrap="square" rtlCol="0">
            <a:spAutoFit/>
          </a:bodyPr>
          <a:lstStyle/>
          <a:p>
            <a:pPr algn="ctr"/>
            <a:r>
              <a:rPr lang="en-US" sz="2500" dirty="0">
                <a:solidFill>
                  <a:schemeClr val="bg1"/>
                </a:solidFill>
              </a:rPr>
              <a:t>Concave Surfaces</a:t>
            </a:r>
            <a:endParaRPr lang="en-US" sz="2500" baseline="-25000" dirty="0">
              <a:solidFill>
                <a:schemeClr val="bg1"/>
              </a:solidFill>
            </a:endParaRPr>
          </a:p>
        </p:txBody>
      </p:sp>
      <p:pic>
        <p:nvPicPr>
          <p:cNvPr id="86" name="Picture 85">
            <a:extLst>
              <a:ext uri="{FF2B5EF4-FFF2-40B4-BE49-F238E27FC236}">
                <a16:creationId xmlns:a16="http://schemas.microsoft.com/office/drawing/2014/main" id="{2ED8B64F-9E1D-4F3B-8032-A68B07F105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95073" y="2883808"/>
            <a:ext cx="2043823" cy="2471940"/>
          </a:xfrm>
          <a:prstGeom prst="rect">
            <a:avLst/>
          </a:prstGeom>
        </p:spPr>
      </p:pic>
      <p:pic>
        <p:nvPicPr>
          <p:cNvPr id="87" name="Picture 86">
            <a:extLst>
              <a:ext uri="{FF2B5EF4-FFF2-40B4-BE49-F238E27FC236}">
                <a16:creationId xmlns:a16="http://schemas.microsoft.com/office/drawing/2014/main" id="{75EA986D-256A-4C40-8A1E-798C257C328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195073" y="2883808"/>
            <a:ext cx="2043822" cy="2471940"/>
          </a:xfrm>
          <a:prstGeom prst="rect">
            <a:avLst/>
          </a:prstGeom>
        </p:spPr>
      </p:pic>
      <p:cxnSp>
        <p:nvCxnSpPr>
          <p:cNvPr id="88" name="Straight Connector 87">
            <a:extLst>
              <a:ext uri="{FF2B5EF4-FFF2-40B4-BE49-F238E27FC236}">
                <a16:creationId xmlns:a16="http://schemas.microsoft.com/office/drawing/2014/main" id="{6FBD72B9-F2E3-4E11-AFD8-AA65066C58FA}"/>
              </a:ext>
            </a:extLst>
          </p:cNvPr>
          <p:cNvCxnSpPr>
            <a:cxnSpLocks/>
          </p:cNvCxnSpPr>
          <p:nvPr/>
        </p:nvCxnSpPr>
        <p:spPr>
          <a:xfrm flipV="1">
            <a:off x="5917112" y="4380600"/>
            <a:ext cx="1264045" cy="21273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37044937-A468-49F3-91E9-1272BFADCF02}"/>
              </a:ext>
            </a:extLst>
          </p:cNvPr>
          <p:cNvCxnSpPr>
            <a:cxnSpLocks/>
          </p:cNvCxnSpPr>
          <p:nvPr/>
        </p:nvCxnSpPr>
        <p:spPr>
          <a:xfrm>
            <a:off x="5904928" y="3920486"/>
            <a:ext cx="268030" cy="98573"/>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9D875C0F-ADF2-4C5A-AB63-19F3FDDC81E0}"/>
              </a:ext>
            </a:extLst>
          </p:cNvPr>
          <p:cNvGrpSpPr/>
          <p:nvPr/>
        </p:nvGrpSpPr>
        <p:grpSpPr>
          <a:xfrm>
            <a:off x="6169636" y="4018505"/>
            <a:ext cx="1010622" cy="363486"/>
            <a:chOff x="4899610" y="2592684"/>
            <a:chExt cx="2348214" cy="843138"/>
          </a:xfrm>
        </p:grpSpPr>
        <p:cxnSp>
          <p:nvCxnSpPr>
            <p:cNvPr id="91" name="Straight Connector 90">
              <a:extLst>
                <a:ext uri="{FF2B5EF4-FFF2-40B4-BE49-F238E27FC236}">
                  <a16:creationId xmlns:a16="http://schemas.microsoft.com/office/drawing/2014/main" id="{9314029D-C4FE-4118-811B-FFEF58220A45}"/>
                </a:ext>
              </a:extLst>
            </p:cNvPr>
            <p:cNvCxnSpPr>
              <a:cxnSpLocks/>
            </p:cNvCxnSpPr>
            <p:nvPr/>
          </p:nvCxnSpPr>
          <p:spPr>
            <a:xfrm>
              <a:off x="4899610" y="2592684"/>
              <a:ext cx="2348214" cy="84313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FDF56B1-7058-4401-8900-D3029B19B174}"/>
                </a:ext>
              </a:extLst>
            </p:cNvPr>
            <p:cNvCxnSpPr>
              <a:cxnSpLocks/>
            </p:cNvCxnSpPr>
            <p:nvPr/>
          </p:nvCxnSpPr>
          <p:spPr>
            <a:xfrm>
              <a:off x="4903470" y="2594610"/>
              <a:ext cx="218100" cy="770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93" name="Straight Connector 92">
            <a:extLst>
              <a:ext uri="{FF2B5EF4-FFF2-40B4-BE49-F238E27FC236}">
                <a16:creationId xmlns:a16="http://schemas.microsoft.com/office/drawing/2014/main" id="{0D22F8C3-B058-42F7-BBB3-44072E003415}"/>
              </a:ext>
            </a:extLst>
          </p:cNvPr>
          <p:cNvCxnSpPr>
            <a:cxnSpLocks/>
          </p:cNvCxnSpPr>
          <p:nvPr/>
        </p:nvCxnSpPr>
        <p:spPr>
          <a:xfrm flipV="1">
            <a:off x="6197048" y="4031190"/>
            <a:ext cx="131246" cy="44855"/>
          </a:xfrm>
          <a:prstGeom prst="line">
            <a:avLst/>
          </a:prstGeom>
          <a:ln w="31750">
            <a:solidFill>
              <a:srgbClr val="000000"/>
            </a:solidFill>
          </a:ln>
        </p:spPr>
        <p:style>
          <a:lnRef idx="1">
            <a:schemeClr val="dk1"/>
          </a:lnRef>
          <a:fillRef idx="0">
            <a:schemeClr val="dk1"/>
          </a:fillRef>
          <a:effectRef idx="0">
            <a:schemeClr val="dk1"/>
          </a:effectRef>
          <a:fontRef idx="minor">
            <a:schemeClr val="tx1"/>
          </a:fontRef>
        </p:style>
      </p:cxnSp>
      <p:cxnSp>
        <p:nvCxnSpPr>
          <p:cNvPr id="94" name="Straight Connector 93">
            <a:extLst>
              <a:ext uri="{FF2B5EF4-FFF2-40B4-BE49-F238E27FC236}">
                <a16:creationId xmlns:a16="http://schemas.microsoft.com/office/drawing/2014/main" id="{E55A3C85-AE7F-4F8F-98E4-E03376FC093F}"/>
              </a:ext>
            </a:extLst>
          </p:cNvPr>
          <p:cNvCxnSpPr>
            <a:cxnSpLocks/>
          </p:cNvCxnSpPr>
          <p:nvPr/>
        </p:nvCxnSpPr>
        <p:spPr>
          <a:xfrm flipV="1">
            <a:off x="6172958" y="3946237"/>
            <a:ext cx="0" cy="116294"/>
          </a:xfrm>
          <a:prstGeom prst="line">
            <a:avLst/>
          </a:prstGeom>
          <a:ln w="34925">
            <a:solidFill>
              <a:srgbClr val="000000"/>
            </a:solidFill>
          </a:ln>
        </p:spPr>
        <p:style>
          <a:lnRef idx="1">
            <a:schemeClr val="dk1"/>
          </a:lnRef>
          <a:fillRef idx="0">
            <a:schemeClr val="dk1"/>
          </a:fillRef>
          <a:effectRef idx="0">
            <a:schemeClr val="dk1"/>
          </a:effectRef>
          <a:fontRef idx="minor">
            <a:schemeClr val="tx1"/>
          </a:fontRef>
        </p:style>
      </p:cxnSp>
      <p:pic>
        <p:nvPicPr>
          <p:cNvPr id="95" name="Picture 94">
            <a:extLst>
              <a:ext uri="{FF2B5EF4-FFF2-40B4-BE49-F238E27FC236}">
                <a16:creationId xmlns:a16="http://schemas.microsoft.com/office/drawing/2014/main" id="{E0FEC83E-3AA9-42D1-BDF1-E0A2BC555A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89010" y="2877751"/>
            <a:ext cx="2052328" cy="2482227"/>
          </a:xfrm>
          <a:prstGeom prst="rect">
            <a:avLst/>
          </a:prstGeom>
        </p:spPr>
      </p:pic>
      <p:sp>
        <p:nvSpPr>
          <p:cNvPr id="96" name="Rectangle 95">
            <a:extLst>
              <a:ext uri="{FF2B5EF4-FFF2-40B4-BE49-F238E27FC236}">
                <a16:creationId xmlns:a16="http://schemas.microsoft.com/office/drawing/2014/main" id="{E2D30D45-6F3E-4547-A001-7557540F202B}"/>
              </a:ext>
            </a:extLst>
          </p:cNvPr>
          <p:cNvSpPr/>
          <p:nvPr/>
        </p:nvSpPr>
        <p:spPr>
          <a:xfrm>
            <a:off x="4997555" y="2872322"/>
            <a:ext cx="2424751" cy="2796641"/>
          </a:xfrm>
          <a:prstGeom prst="rect">
            <a:avLst/>
          </a:prstGeom>
          <a:solidFill>
            <a:srgbClr val="1C1C1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7" name="Picture 96">
            <a:extLst>
              <a:ext uri="{FF2B5EF4-FFF2-40B4-BE49-F238E27FC236}">
                <a16:creationId xmlns:a16="http://schemas.microsoft.com/office/drawing/2014/main" id="{8C1EA4C1-8C98-4901-AA8F-FD7F18E9111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140442" y="671332"/>
            <a:ext cx="2647507" cy="2375526"/>
          </a:xfrm>
          <a:prstGeom prst="rect">
            <a:avLst/>
          </a:prstGeom>
        </p:spPr>
      </p:pic>
      <p:cxnSp>
        <p:nvCxnSpPr>
          <p:cNvPr id="98" name="!!l1">
            <a:extLst>
              <a:ext uri="{FF2B5EF4-FFF2-40B4-BE49-F238E27FC236}">
                <a16:creationId xmlns:a16="http://schemas.microsoft.com/office/drawing/2014/main" id="{E97CD147-DD57-414C-AC09-A19DA551B885}"/>
              </a:ext>
            </a:extLst>
          </p:cNvPr>
          <p:cNvCxnSpPr>
            <a:cxnSpLocks/>
          </p:cNvCxnSpPr>
          <p:nvPr/>
        </p:nvCxnSpPr>
        <p:spPr>
          <a:xfrm flipV="1">
            <a:off x="7771868" y="1718185"/>
            <a:ext cx="828296" cy="9835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72119D18-F510-4169-A4B8-B0624360A730}"/>
              </a:ext>
            </a:extLst>
          </p:cNvPr>
          <p:cNvCxnSpPr>
            <a:cxnSpLocks/>
          </p:cNvCxnSpPr>
          <p:nvPr/>
        </p:nvCxnSpPr>
        <p:spPr>
          <a:xfrm flipV="1">
            <a:off x="8301093" y="1721269"/>
            <a:ext cx="298043" cy="760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D8415868-FC5A-4A2F-92E4-6D758BE0D1D9}"/>
              </a:ext>
            </a:extLst>
          </p:cNvPr>
          <p:cNvCxnSpPr>
            <a:cxnSpLocks/>
          </p:cNvCxnSpPr>
          <p:nvPr/>
        </p:nvCxnSpPr>
        <p:spPr>
          <a:xfrm flipV="1">
            <a:off x="7961598" y="1801431"/>
            <a:ext cx="324079" cy="83933"/>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01" name="!!l2">
            <a:extLst>
              <a:ext uri="{FF2B5EF4-FFF2-40B4-BE49-F238E27FC236}">
                <a16:creationId xmlns:a16="http://schemas.microsoft.com/office/drawing/2014/main" id="{10DF6B2B-1752-4FFB-87C7-ED7C7B8EC12B}"/>
              </a:ext>
            </a:extLst>
          </p:cNvPr>
          <p:cNvCxnSpPr>
            <a:cxnSpLocks/>
          </p:cNvCxnSpPr>
          <p:nvPr/>
        </p:nvCxnSpPr>
        <p:spPr>
          <a:xfrm flipV="1">
            <a:off x="7767757" y="2133389"/>
            <a:ext cx="1802589" cy="5724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8D637E44-4592-42DF-9A05-58B07AA523F8}"/>
              </a:ext>
            </a:extLst>
          </p:cNvPr>
          <p:cNvCxnSpPr>
            <a:cxnSpLocks/>
          </p:cNvCxnSpPr>
          <p:nvPr/>
        </p:nvCxnSpPr>
        <p:spPr>
          <a:xfrm>
            <a:off x="8293899" y="1939148"/>
            <a:ext cx="1271309" cy="19527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BE66B420-2FC1-43BE-A960-0B50525A7481}"/>
              </a:ext>
            </a:extLst>
          </p:cNvPr>
          <p:cNvCxnSpPr>
            <a:cxnSpLocks/>
          </p:cNvCxnSpPr>
          <p:nvPr/>
        </p:nvCxnSpPr>
        <p:spPr>
          <a:xfrm>
            <a:off x="7961598" y="1885364"/>
            <a:ext cx="326135" cy="5207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04" name="TextBox 103">
            <a:extLst>
              <a:ext uri="{FF2B5EF4-FFF2-40B4-BE49-F238E27FC236}">
                <a16:creationId xmlns:a16="http://schemas.microsoft.com/office/drawing/2014/main" id="{6180DC6D-AD29-49FE-ACE3-09FE01984F2C}"/>
              </a:ext>
            </a:extLst>
          </p:cNvPr>
          <p:cNvSpPr txBox="1"/>
          <p:nvPr/>
        </p:nvSpPr>
        <p:spPr>
          <a:xfrm>
            <a:off x="7042139" y="2945529"/>
            <a:ext cx="2923668" cy="477054"/>
          </a:xfrm>
          <a:prstGeom prst="rect">
            <a:avLst/>
          </a:prstGeom>
          <a:noFill/>
        </p:spPr>
        <p:txBody>
          <a:bodyPr wrap="square" rtlCol="0">
            <a:spAutoFit/>
          </a:bodyPr>
          <a:lstStyle/>
          <a:p>
            <a:pPr algn="ctr"/>
            <a:r>
              <a:rPr lang="en-US" sz="2500" dirty="0">
                <a:solidFill>
                  <a:schemeClr val="bg1"/>
                </a:solidFill>
              </a:rPr>
              <a:t>Composite Surfaces</a:t>
            </a:r>
            <a:endParaRPr lang="en-US" sz="2500" baseline="-25000" dirty="0">
              <a:solidFill>
                <a:schemeClr val="bg1"/>
              </a:solidFill>
            </a:endParaRPr>
          </a:p>
        </p:txBody>
      </p:sp>
      <p:pic>
        <p:nvPicPr>
          <p:cNvPr id="105" name="Picture 104">
            <a:extLst>
              <a:ext uri="{FF2B5EF4-FFF2-40B4-BE49-F238E27FC236}">
                <a16:creationId xmlns:a16="http://schemas.microsoft.com/office/drawing/2014/main" id="{AE8F34C6-387E-4499-9440-48591908759F}"/>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73044" b="94974" l="15671" r="33857">
                        <a14:foregroundMark x1="32380" y1="88841" x2="32510" y2="94565"/>
                        <a14:foregroundMark x1="32510" y1="94565" x2="33160" y2="93406"/>
                        <a14:foregroundMark x1="33160" y1="91739" x2="32510" y2="87899"/>
                        <a14:foregroundMark x1="32380" y1="91739" x2="33160" y2="93551"/>
                        <a14:foregroundMark x1="32380" y1="87319" x2="32055" y2="86087"/>
                        <a14:foregroundMark x1="32185" y1="86884" x2="33550" y2="89275"/>
                      </a14:backgroundRemoval>
                    </a14:imgEffect>
                  </a14:imgLayer>
                </a14:imgProps>
              </a:ext>
              <a:ext uri="{28A0092B-C50C-407E-A947-70E740481C1C}">
                <a14:useLocalDpi xmlns:a14="http://schemas.microsoft.com/office/drawing/2010/main" val="0"/>
              </a:ext>
            </a:extLst>
          </a:blip>
          <a:srcRect l="13398" t="70303" r="63870" b="2285"/>
          <a:stretch/>
        </p:blipFill>
        <p:spPr>
          <a:xfrm>
            <a:off x="7496170" y="2341609"/>
            <a:ext cx="601842" cy="651173"/>
          </a:xfrm>
          <a:prstGeom prst="rect">
            <a:avLst/>
          </a:prstGeom>
        </p:spPr>
      </p:pic>
      <p:sp>
        <p:nvSpPr>
          <p:cNvPr id="60" name="Rectangle 59">
            <a:extLst>
              <a:ext uri="{FF2B5EF4-FFF2-40B4-BE49-F238E27FC236}">
                <a16:creationId xmlns:a16="http://schemas.microsoft.com/office/drawing/2014/main" id="{9255092E-9632-4A3C-9BE4-B5FCB458E13E}"/>
              </a:ext>
            </a:extLst>
          </p:cNvPr>
          <p:cNvSpPr/>
          <p:nvPr/>
        </p:nvSpPr>
        <p:spPr>
          <a:xfrm>
            <a:off x="7095281" y="613458"/>
            <a:ext cx="2681207" cy="2757421"/>
          </a:xfrm>
          <a:prstGeom prst="rect">
            <a:avLst/>
          </a:prstGeom>
          <a:solidFill>
            <a:srgbClr val="1C1C1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596686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62B1779E-9CF7-45DA-9768-DC0C12B59654}"/>
              </a:ext>
            </a:extLst>
          </p:cNvPr>
          <p:cNvSpPr txBox="1">
            <a:spLocks/>
          </p:cNvSpPr>
          <p:nvPr/>
        </p:nvSpPr>
        <p:spPr>
          <a:xfrm>
            <a:off x="0" y="-197923"/>
            <a:ext cx="10077450" cy="1250280"/>
          </a:xfrm>
          <a:prstGeom prst="rect">
            <a:avLst/>
          </a:prstGeom>
          <a:noFill/>
          <a:ln>
            <a:noFill/>
          </a:ln>
        </p:spPr>
        <p:txBody>
          <a:bodyPr vert="horz" lIns="0" tIns="0" rIns="0" bIns="0" anchor="ct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How Can We Image off Planar Surfaces?</a:t>
            </a:r>
          </a:p>
        </p:txBody>
      </p:sp>
      <p:pic>
        <p:nvPicPr>
          <p:cNvPr id="61" name="Picture 60">
            <a:extLst>
              <a:ext uri="{FF2B5EF4-FFF2-40B4-BE49-F238E27FC236}">
                <a16:creationId xmlns:a16="http://schemas.microsoft.com/office/drawing/2014/main" id="{432D6F2A-A497-48E0-9F0C-6FC883A40F1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54863" y="923314"/>
            <a:ext cx="4517435" cy="4053356"/>
          </a:xfrm>
          <a:prstGeom prst="rect">
            <a:avLst/>
          </a:prstGeom>
        </p:spPr>
      </p:pic>
      <p:pic>
        <p:nvPicPr>
          <p:cNvPr id="3" name="Picture 2">
            <a:extLst>
              <a:ext uri="{FF2B5EF4-FFF2-40B4-BE49-F238E27FC236}">
                <a16:creationId xmlns:a16="http://schemas.microsoft.com/office/drawing/2014/main" id="{7E8E2A43-C96E-4379-82D2-4511F94DC00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5149306" y="1353311"/>
            <a:ext cx="625891" cy="1487265"/>
          </a:xfrm>
          <a:prstGeom prst="rect">
            <a:avLst/>
          </a:prstGeom>
        </p:spPr>
      </p:pic>
      <p:cxnSp>
        <p:nvCxnSpPr>
          <p:cNvPr id="20" name="!!pl1">
            <a:extLst>
              <a:ext uri="{FF2B5EF4-FFF2-40B4-BE49-F238E27FC236}">
                <a16:creationId xmlns:a16="http://schemas.microsoft.com/office/drawing/2014/main" id="{690928A7-6A78-4F52-9A86-41E15657B369}"/>
              </a:ext>
            </a:extLst>
          </p:cNvPr>
          <p:cNvCxnSpPr>
            <a:cxnSpLocks/>
          </p:cNvCxnSpPr>
          <p:nvPr/>
        </p:nvCxnSpPr>
        <p:spPr>
          <a:xfrm flipV="1">
            <a:off x="5050155" y="2202180"/>
            <a:ext cx="382905" cy="461010"/>
          </a:xfrm>
          <a:prstGeom prst="line">
            <a:avLst/>
          </a:prstGeom>
          <a:ln w="2540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63" name="!!pl1">
            <a:extLst>
              <a:ext uri="{FF2B5EF4-FFF2-40B4-BE49-F238E27FC236}">
                <a16:creationId xmlns:a16="http://schemas.microsoft.com/office/drawing/2014/main" id="{230067C9-E6CF-4726-8540-A8417A06F572}"/>
              </a:ext>
            </a:extLst>
          </p:cNvPr>
          <p:cNvCxnSpPr>
            <a:cxnSpLocks/>
          </p:cNvCxnSpPr>
          <p:nvPr/>
        </p:nvCxnSpPr>
        <p:spPr>
          <a:xfrm flipV="1">
            <a:off x="3525729" y="2660249"/>
            <a:ext cx="1523757" cy="180935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pl2">
            <a:extLst>
              <a:ext uri="{FF2B5EF4-FFF2-40B4-BE49-F238E27FC236}">
                <a16:creationId xmlns:a16="http://schemas.microsoft.com/office/drawing/2014/main" id="{7C79E289-F97B-4B5A-983F-B365143A17A4}"/>
              </a:ext>
            </a:extLst>
          </p:cNvPr>
          <p:cNvCxnSpPr>
            <a:cxnSpLocks/>
          </p:cNvCxnSpPr>
          <p:nvPr/>
        </p:nvCxnSpPr>
        <p:spPr>
          <a:xfrm flipV="1">
            <a:off x="4499308" y="2665924"/>
            <a:ext cx="548289" cy="13990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pl3">
            <a:extLst>
              <a:ext uri="{FF2B5EF4-FFF2-40B4-BE49-F238E27FC236}">
                <a16:creationId xmlns:a16="http://schemas.microsoft.com/office/drawing/2014/main" id="{9723F2F3-DEF1-44DB-96C0-FCD6BBB1F31B}"/>
              </a:ext>
            </a:extLst>
          </p:cNvPr>
          <p:cNvCxnSpPr>
            <a:cxnSpLocks/>
          </p:cNvCxnSpPr>
          <p:nvPr/>
        </p:nvCxnSpPr>
        <p:spPr>
          <a:xfrm flipV="1">
            <a:off x="3874761" y="2813392"/>
            <a:ext cx="596186" cy="154407"/>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C13148A-894C-4BC5-BA7A-623884D39A0B}"/>
              </a:ext>
            </a:extLst>
          </p:cNvPr>
          <p:cNvSpPr txBox="1"/>
          <p:nvPr/>
        </p:nvSpPr>
        <p:spPr>
          <a:xfrm>
            <a:off x="6084818" y="851458"/>
            <a:ext cx="3354628" cy="1246495"/>
          </a:xfrm>
          <a:prstGeom prst="rect">
            <a:avLst/>
          </a:prstGeom>
          <a:noFill/>
        </p:spPr>
        <p:txBody>
          <a:bodyPr wrap="square" rtlCol="0">
            <a:spAutoFit/>
          </a:bodyPr>
          <a:lstStyle/>
          <a:p>
            <a:pPr algn="ctr"/>
            <a:r>
              <a:rPr lang="en-US" sz="2500" dirty="0">
                <a:solidFill>
                  <a:schemeClr val="bg1"/>
                </a:solidFill>
              </a:rPr>
              <a:t>Standard Imaging Algorithms Produce Mirrored Images</a:t>
            </a:r>
            <a:endParaRPr lang="en-US" sz="2500" baseline="-25000" dirty="0">
              <a:solidFill>
                <a:schemeClr val="bg1"/>
              </a:solidFill>
            </a:endParaRPr>
          </a:p>
        </p:txBody>
      </p:sp>
      <p:pic>
        <p:nvPicPr>
          <p:cNvPr id="11" name="!!r1">
            <a:extLst>
              <a:ext uri="{FF2B5EF4-FFF2-40B4-BE49-F238E27FC236}">
                <a16:creationId xmlns:a16="http://schemas.microsoft.com/office/drawing/2014/main" id="{3F0DCB98-2307-4A31-B346-706065F3BC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9789" y="3888326"/>
            <a:ext cx="743932" cy="1003714"/>
          </a:xfrm>
          <a:prstGeom prst="rect">
            <a:avLst/>
          </a:prstGeom>
        </p:spPr>
      </p:pic>
    </p:spTree>
    <p:extLst>
      <p:ext uri="{BB962C8B-B14F-4D97-AF65-F5344CB8AC3E}">
        <p14:creationId xmlns:p14="http://schemas.microsoft.com/office/powerpoint/2010/main" val="37888179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500"/>
                                        <p:tgtEl>
                                          <p:spTgt spid="20"/>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62B1779E-9CF7-45DA-9768-DC0C12B59654}"/>
              </a:ext>
            </a:extLst>
          </p:cNvPr>
          <p:cNvSpPr txBox="1">
            <a:spLocks/>
          </p:cNvSpPr>
          <p:nvPr/>
        </p:nvSpPr>
        <p:spPr>
          <a:xfrm>
            <a:off x="0" y="-197923"/>
            <a:ext cx="10077450" cy="1250280"/>
          </a:xfrm>
          <a:prstGeom prst="rect">
            <a:avLst/>
          </a:prstGeom>
          <a:noFill/>
          <a:ln>
            <a:noFill/>
          </a:ln>
        </p:spPr>
        <p:txBody>
          <a:bodyPr vert="horz" lIns="0" tIns="0" rIns="0" bIns="0" anchor="ct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How Can We Image off Planar Surfaces?</a:t>
            </a:r>
          </a:p>
        </p:txBody>
      </p:sp>
      <p:pic>
        <p:nvPicPr>
          <p:cNvPr id="61" name="Picture 60">
            <a:extLst>
              <a:ext uri="{FF2B5EF4-FFF2-40B4-BE49-F238E27FC236}">
                <a16:creationId xmlns:a16="http://schemas.microsoft.com/office/drawing/2014/main" id="{432D6F2A-A497-48E0-9F0C-6FC883A40F1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04143" y="1060474"/>
            <a:ext cx="4517435" cy="4053356"/>
          </a:xfrm>
          <a:prstGeom prst="rect">
            <a:avLst/>
          </a:prstGeom>
        </p:spPr>
      </p:pic>
      <p:pic>
        <p:nvPicPr>
          <p:cNvPr id="3" name="Picture 2">
            <a:extLst>
              <a:ext uri="{FF2B5EF4-FFF2-40B4-BE49-F238E27FC236}">
                <a16:creationId xmlns:a16="http://schemas.microsoft.com/office/drawing/2014/main" id="{7E8E2A43-C96E-4379-82D2-4511F94DC00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3198586" y="1490471"/>
            <a:ext cx="625891" cy="1487265"/>
          </a:xfrm>
          <a:prstGeom prst="rect">
            <a:avLst/>
          </a:prstGeom>
        </p:spPr>
      </p:pic>
      <p:cxnSp>
        <p:nvCxnSpPr>
          <p:cNvPr id="20" name="!!pl1">
            <a:extLst>
              <a:ext uri="{FF2B5EF4-FFF2-40B4-BE49-F238E27FC236}">
                <a16:creationId xmlns:a16="http://schemas.microsoft.com/office/drawing/2014/main" id="{690928A7-6A78-4F52-9A86-41E15657B369}"/>
              </a:ext>
            </a:extLst>
          </p:cNvPr>
          <p:cNvCxnSpPr>
            <a:cxnSpLocks/>
          </p:cNvCxnSpPr>
          <p:nvPr/>
        </p:nvCxnSpPr>
        <p:spPr>
          <a:xfrm flipV="1">
            <a:off x="3099435" y="2339340"/>
            <a:ext cx="382905" cy="461010"/>
          </a:xfrm>
          <a:prstGeom prst="line">
            <a:avLst/>
          </a:prstGeom>
          <a:ln w="25400">
            <a:solidFill>
              <a:srgbClr val="C00000">
                <a:alpha val="50196"/>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63" name="!!pl1">
            <a:extLst>
              <a:ext uri="{FF2B5EF4-FFF2-40B4-BE49-F238E27FC236}">
                <a16:creationId xmlns:a16="http://schemas.microsoft.com/office/drawing/2014/main" id="{230067C9-E6CF-4726-8540-A8417A06F572}"/>
              </a:ext>
            </a:extLst>
          </p:cNvPr>
          <p:cNvCxnSpPr>
            <a:cxnSpLocks/>
          </p:cNvCxnSpPr>
          <p:nvPr/>
        </p:nvCxnSpPr>
        <p:spPr>
          <a:xfrm flipV="1">
            <a:off x="1575009" y="2797409"/>
            <a:ext cx="1523757" cy="180935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pl2">
            <a:extLst>
              <a:ext uri="{FF2B5EF4-FFF2-40B4-BE49-F238E27FC236}">
                <a16:creationId xmlns:a16="http://schemas.microsoft.com/office/drawing/2014/main" id="{7C79E289-F97B-4B5A-983F-B365143A17A4}"/>
              </a:ext>
            </a:extLst>
          </p:cNvPr>
          <p:cNvCxnSpPr>
            <a:cxnSpLocks/>
          </p:cNvCxnSpPr>
          <p:nvPr/>
        </p:nvCxnSpPr>
        <p:spPr>
          <a:xfrm flipV="1">
            <a:off x="2548588" y="2803084"/>
            <a:ext cx="548289" cy="13990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pl3">
            <a:extLst>
              <a:ext uri="{FF2B5EF4-FFF2-40B4-BE49-F238E27FC236}">
                <a16:creationId xmlns:a16="http://schemas.microsoft.com/office/drawing/2014/main" id="{9723F2F3-DEF1-44DB-96C0-FCD6BBB1F31B}"/>
              </a:ext>
            </a:extLst>
          </p:cNvPr>
          <p:cNvCxnSpPr>
            <a:cxnSpLocks/>
          </p:cNvCxnSpPr>
          <p:nvPr/>
        </p:nvCxnSpPr>
        <p:spPr>
          <a:xfrm flipV="1">
            <a:off x="1924041" y="2950552"/>
            <a:ext cx="596186" cy="154407"/>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94A3F8AD-8D91-4666-87C5-A8841B63CA02}"/>
              </a:ext>
            </a:extLst>
          </p:cNvPr>
          <p:cNvGrpSpPr/>
          <p:nvPr/>
        </p:nvGrpSpPr>
        <p:grpSpPr>
          <a:xfrm>
            <a:off x="5814941" y="992287"/>
            <a:ext cx="1495165" cy="4536945"/>
            <a:chOff x="107238" y="655176"/>
            <a:chExt cx="1620113" cy="4916090"/>
          </a:xfrm>
        </p:grpSpPr>
        <p:pic>
          <p:nvPicPr>
            <p:cNvPr id="12" name="Picture 11" descr="A mannequin wearing a red skirt&#10;&#10;Description automatically generated">
              <a:extLst>
                <a:ext uri="{FF2B5EF4-FFF2-40B4-BE49-F238E27FC236}">
                  <a16:creationId xmlns:a16="http://schemas.microsoft.com/office/drawing/2014/main" id="{53C7142C-4151-4F4D-ACA8-6728898EDEF5}"/>
                </a:ext>
              </a:extLst>
            </p:cNvPr>
            <p:cNvPicPr>
              <a:picLocks noChangeAspect="1"/>
            </p:cNvPicPr>
            <p:nvPr/>
          </p:nvPicPr>
          <p:blipFill rotWithShape="1">
            <a:blip r:embed="rId5"/>
            <a:srcRect t="1563" b="2036"/>
            <a:stretch/>
          </p:blipFill>
          <p:spPr>
            <a:xfrm>
              <a:off x="186219" y="655176"/>
              <a:ext cx="1462151" cy="4454724"/>
            </a:xfrm>
            <a:prstGeom prst="rect">
              <a:avLst/>
            </a:prstGeom>
          </p:spPr>
        </p:pic>
        <p:sp>
          <p:nvSpPr>
            <p:cNvPr id="13" name="TextBox 9">
              <a:extLst>
                <a:ext uri="{FF2B5EF4-FFF2-40B4-BE49-F238E27FC236}">
                  <a16:creationId xmlns:a16="http://schemas.microsoft.com/office/drawing/2014/main" id="{70EFEE67-7A48-469D-ABB0-FCC5A918DA55}"/>
                </a:ext>
              </a:extLst>
            </p:cNvPr>
            <p:cNvSpPr txBox="1"/>
            <p:nvPr/>
          </p:nvSpPr>
          <p:spPr>
            <a:xfrm>
              <a:off x="107238" y="5109601"/>
              <a:ext cx="1620113"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Arial" panose="020B0604020202020204" pitchFamily="34" charset="0"/>
                  <a:cs typeface="Arial" panose="020B0604020202020204" pitchFamily="34" charset="0"/>
                </a:rPr>
                <a:t>Target</a:t>
              </a:r>
              <a:endParaRPr lang="en-CH" sz="2400" dirty="0">
                <a:solidFill>
                  <a:srgbClr val="FFFFFF"/>
                </a:solidFill>
                <a:latin typeface="Arial" panose="020B0604020202020204" pitchFamily="34" charset="0"/>
                <a:cs typeface="Arial" panose="020B0604020202020204" pitchFamily="34" charset="0"/>
              </a:endParaRPr>
            </a:p>
          </p:txBody>
        </p:sp>
      </p:grpSp>
      <p:grpSp>
        <p:nvGrpSpPr>
          <p:cNvPr id="2" name="Group 1">
            <a:extLst>
              <a:ext uri="{FF2B5EF4-FFF2-40B4-BE49-F238E27FC236}">
                <a16:creationId xmlns:a16="http://schemas.microsoft.com/office/drawing/2014/main" id="{491094C3-84AE-43BF-BB81-AD684CA22DA4}"/>
              </a:ext>
            </a:extLst>
          </p:cNvPr>
          <p:cNvGrpSpPr/>
          <p:nvPr/>
        </p:nvGrpSpPr>
        <p:grpSpPr>
          <a:xfrm>
            <a:off x="7567309" y="979010"/>
            <a:ext cx="1972837" cy="4585827"/>
            <a:chOff x="7567309" y="979010"/>
            <a:chExt cx="1972837" cy="4585827"/>
          </a:xfrm>
        </p:grpSpPr>
        <p:pic>
          <p:nvPicPr>
            <p:cNvPr id="15" name="Picture 14">
              <a:extLst>
                <a:ext uri="{FF2B5EF4-FFF2-40B4-BE49-F238E27FC236}">
                  <a16:creationId xmlns:a16="http://schemas.microsoft.com/office/drawing/2014/main" id="{FD0C643C-4A03-469E-A114-326A336AFBAB}"/>
                </a:ext>
              </a:extLst>
            </p:cNvPr>
            <p:cNvPicPr>
              <a:picLocks noChangeAspect="1"/>
            </p:cNvPicPr>
            <p:nvPr/>
          </p:nvPicPr>
          <p:blipFill>
            <a:blip r:embed="rId6"/>
            <a:stretch>
              <a:fillRect/>
            </a:stretch>
          </p:blipFill>
          <p:spPr>
            <a:xfrm flipH="1">
              <a:off x="7567309" y="979010"/>
              <a:ext cx="1972837" cy="4111150"/>
            </a:xfrm>
            <a:prstGeom prst="rect">
              <a:avLst/>
            </a:prstGeom>
          </p:spPr>
        </p:pic>
        <p:sp>
          <p:nvSpPr>
            <p:cNvPr id="14" name="TextBox 9">
              <a:extLst>
                <a:ext uri="{FF2B5EF4-FFF2-40B4-BE49-F238E27FC236}">
                  <a16:creationId xmlns:a16="http://schemas.microsoft.com/office/drawing/2014/main" id="{39AC0D7A-ED69-40DE-9431-0A6BACD56AAC}"/>
                </a:ext>
              </a:extLst>
            </p:cNvPr>
            <p:cNvSpPr txBox="1"/>
            <p:nvPr/>
          </p:nvSpPr>
          <p:spPr>
            <a:xfrm>
              <a:off x="7806145" y="5103172"/>
              <a:ext cx="1495165"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Arial" panose="020B0604020202020204" pitchFamily="34" charset="0"/>
                  <a:cs typeface="Arial" panose="020B0604020202020204" pitchFamily="34" charset="0"/>
                </a:rPr>
                <a:t>RFlect</a:t>
              </a:r>
              <a:endParaRPr lang="en-CH" sz="2400" dirty="0">
                <a:solidFill>
                  <a:srgbClr val="FFFFFF"/>
                </a:solidFill>
                <a:latin typeface="Arial" panose="020B0604020202020204" pitchFamily="34" charset="0"/>
                <a:cs typeface="Arial" panose="020B0604020202020204" pitchFamily="34" charset="0"/>
              </a:endParaRPr>
            </a:p>
          </p:txBody>
        </p:sp>
      </p:grpSp>
      <p:pic>
        <p:nvPicPr>
          <p:cNvPr id="17" name="!!r1">
            <a:extLst>
              <a:ext uri="{FF2B5EF4-FFF2-40B4-BE49-F238E27FC236}">
                <a16:creationId xmlns:a16="http://schemas.microsoft.com/office/drawing/2014/main" id="{A09A1013-40C0-4476-9019-0D698FDC5E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1449" y="4017866"/>
            <a:ext cx="743932" cy="1003714"/>
          </a:xfrm>
          <a:prstGeom prst="rect">
            <a:avLst/>
          </a:prstGeom>
        </p:spPr>
      </p:pic>
    </p:spTree>
    <p:extLst>
      <p:ext uri="{BB962C8B-B14F-4D97-AF65-F5344CB8AC3E}">
        <p14:creationId xmlns:p14="http://schemas.microsoft.com/office/powerpoint/2010/main" val="40886514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62B1779E-9CF7-45DA-9768-DC0C12B59654}"/>
              </a:ext>
            </a:extLst>
          </p:cNvPr>
          <p:cNvSpPr txBox="1">
            <a:spLocks/>
          </p:cNvSpPr>
          <p:nvPr/>
        </p:nvSpPr>
        <p:spPr>
          <a:xfrm>
            <a:off x="0" y="-197923"/>
            <a:ext cx="10077450" cy="1250280"/>
          </a:xfrm>
          <a:prstGeom prst="rect">
            <a:avLst/>
          </a:prstGeom>
          <a:noFill/>
          <a:ln>
            <a:noFill/>
          </a:ln>
        </p:spPr>
        <p:txBody>
          <a:bodyPr vert="horz" lIns="0" tIns="0" rIns="0" bIns="0" anchor="ct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Can We Use the Same Approach for More Complex Surfaces?</a:t>
            </a:r>
          </a:p>
        </p:txBody>
      </p:sp>
      <p:grpSp>
        <p:nvGrpSpPr>
          <p:cNvPr id="26" name="Group 25">
            <a:extLst>
              <a:ext uri="{FF2B5EF4-FFF2-40B4-BE49-F238E27FC236}">
                <a16:creationId xmlns:a16="http://schemas.microsoft.com/office/drawing/2014/main" id="{E65139B5-AEC6-4314-B065-436B3B60F60D}"/>
              </a:ext>
            </a:extLst>
          </p:cNvPr>
          <p:cNvGrpSpPr/>
          <p:nvPr/>
        </p:nvGrpSpPr>
        <p:grpSpPr>
          <a:xfrm>
            <a:off x="5791200" y="754379"/>
            <a:ext cx="4437367" cy="4958810"/>
            <a:chOff x="5791200" y="754379"/>
            <a:chExt cx="4437367" cy="4958810"/>
          </a:xfrm>
        </p:grpSpPr>
        <p:pic>
          <p:nvPicPr>
            <p:cNvPr id="37" name="Picture 36" descr="A colorful pixelated image&#10;&#10;Description automatically generated">
              <a:extLst>
                <a:ext uri="{FF2B5EF4-FFF2-40B4-BE49-F238E27FC236}">
                  <a16:creationId xmlns:a16="http://schemas.microsoft.com/office/drawing/2014/main" id="{273DD1A4-8243-7E87-E8AC-81FFC5A782D3}"/>
                </a:ext>
              </a:extLst>
            </p:cNvPr>
            <p:cNvPicPr>
              <a:picLocks noChangeAspect="1"/>
            </p:cNvPicPr>
            <p:nvPr/>
          </p:nvPicPr>
          <p:blipFill rotWithShape="1">
            <a:blip r:embed="rId3"/>
            <a:srcRect t="2533" b="2785"/>
            <a:stretch/>
          </p:blipFill>
          <p:spPr>
            <a:xfrm>
              <a:off x="7346314" y="754379"/>
              <a:ext cx="1337282" cy="4122421"/>
            </a:xfrm>
            <a:prstGeom prst="rect">
              <a:avLst/>
            </a:prstGeom>
          </p:spPr>
        </p:pic>
        <p:sp>
          <p:nvSpPr>
            <p:cNvPr id="38" name="TextBox 9">
              <a:extLst>
                <a:ext uri="{FF2B5EF4-FFF2-40B4-BE49-F238E27FC236}">
                  <a16:creationId xmlns:a16="http://schemas.microsoft.com/office/drawing/2014/main" id="{D69BDDAD-3E30-4BB6-81F4-7A14090252EF}"/>
                </a:ext>
              </a:extLst>
            </p:cNvPr>
            <p:cNvSpPr txBox="1"/>
            <p:nvPr/>
          </p:nvSpPr>
          <p:spPr>
            <a:xfrm>
              <a:off x="5791200" y="4882192"/>
              <a:ext cx="4437367" cy="83099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Arial" panose="020B0604020202020204" pitchFamily="34" charset="0"/>
                  <a:cs typeface="Arial" panose="020B0604020202020204" pitchFamily="34" charset="0"/>
                </a:rPr>
                <a:t>Image When Using Standard Imaging Algorithms</a:t>
              </a:r>
              <a:endParaRPr lang="en-CH" sz="2400" dirty="0">
                <a:solidFill>
                  <a:srgbClr val="FFFFFF"/>
                </a:solidFill>
                <a:latin typeface="Arial" panose="020B0604020202020204" pitchFamily="34" charset="0"/>
                <a:cs typeface="Arial" panose="020B0604020202020204" pitchFamily="34" charset="0"/>
              </a:endParaRPr>
            </a:p>
          </p:txBody>
        </p:sp>
      </p:grpSp>
      <p:sp>
        <p:nvSpPr>
          <p:cNvPr id="44" name="Freeform: Shape 29">
            <a:extLst>
              <a:ext uri="{FF2B5EF4-FFF2-40B4-BE49-F238E27FC236}">
                <a16:creationId xmlns:a16="http://schemas.microsoft.com/office/drawing/2014/main" id="{747B4FC8-5DD9-44D9-B0A2-378881A7B069}"/>
              </a:ext>
            </a:extLst>
          </p:cNvPr>
          <p:cNvSpPr/>
          <p:nvPr/>
        </p:nvSpPr>
        <p:spPr>
          <a:xfrm>
            <a:off x="690" y="6531649"/>
            <a:ext cx="10076760" cy="126062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90000"/>
          </a:solidFill>
          <a:ln w="0" cap="rnd">
            <a:noFill/>
            <a:prstDash val="solid"/>
          </a:ln>
        </p:spPr>
        <p:txBody>
          <a:bodyPr vert="horz" wrap="square" lIns="90000" tIns="45000" rIns="90000" bIns="45000" anchor="ctr" anchorCtr="0" compatLnSpc="0">
            <a:noAutofit/>
          </a:bodyPr>
          <a:lstStyle/>
          <a:p>
            <a:pPr algn="ctr"/>
            <a:r>
              <a:rPr lang="en-US" sz="3200" dirty="0">
                <a:solidFill>
                  <a:srgbClr val="FFFFFF"/>
                </a:solidFill>
                <a:latin typeface="Liberation Sans"/>
              </a:rPr>
              <a:t>Complex environments require more sophisticated modeling techniques</a:t>
            </a:r>
            <a:endParaRPr lang="en-US" sz="3200" dirty="0">
              <a:solidFill>
                <a:schemeClr val="bg1">
                  <a:lumMod val="50000"/>
                </a:schemeClr>
              </a:solidFill>
              <a:latin typeface="Liberation Sans"/>
            </a:endParaRPr>
          </a:p>
        </p:txBody>
      </p:sp>
      <p:grpSp>
        <p:nvGrpSpPr>
          <p:cNvPr id="20" name="Group 19">
            <a:extLst>
              <a:ext uri="{FF2B5EF4-FFF2-40B4-BE49-F238E27FC236}">
                <a16:creationId xmlns:a16="http://schemas.microsoft.com/office/drawing/2014/main" id="{8D0E3AA4-CA1D-4F2A-9480-E36C1C6019C1}"/>
              </a:ext>
            </a:extLst>
          </p:cNvPr>
          <p:cNvGrpSpPr/>
          <p:nvPr/>
        </p:nvGrpSpPr>
        <p:grpSpPr>
          <a:xfrm>
            <a:off x="522279" y="781707"/>
            <a:ext cx="4176584" cy="4599170"/>
            <a:chOff x="2899719" y="659787"/>
            <a:chExt cx="4176584" cy="4599170"/>
          </a:xfrm>
        </p:grpSpPr>
        <p:pic>
          <p:nvPicPr>
            <p:cNvPr id="22" name="Picture 21" descr="A mannequin wearing a red skirt and a black shirt&#10;&#10;Description automatically generated">
              <a:extLst>
                <a:ext uri="{FF2B5EF4-FFF2-40B4-BE49-F238E27FC236}">
                  <a16:creationId xmlns:a16="http://schemas.microsoft.com/office/drawing/2014/main" id="{D506CC35-74EA-4E8C-BE29-1AB22877D697}"/>
                </a:ext>
              </a:extLst>
            </p:cNvPr>
            <p:cNvPicPr>
              <a:picLocks noChangeAspect="1"/>
            </p:cNvPicPr>
            <p:nvPr/>
          </p:nvPicPr>
          <p:blipFill rotWithShape="1">
            <a:blip r:embed="rId4"/>
            <a:srcRect l="26435" t="20225" r="16587" b="3265"/>
            <a:stretch/>
          </p:blipFill>
          <p:spPr>
            <a:xfrm>
              <a:off x="2899719" y="659787"/>
              <a:ext cx="4176584" cy="4217584"/>
            </a:xfrm>
            <a:prstGeom prst="rect">
              <a:avLst/>
            </a:prstGeom>
          </p:spPr>
        </p:pic>
        <p:sp>
          <p:nvSpPr>
            <p:cNvPr id="23" name="TextBox 22">
              <a:extLst>
                <a:ext uri="{FF2B5EF4-FFF2-40B4-BE49-F238E27FC236}">
                  <a16:creationId xmlns:a16="http://schemas.microsoft.com/office/drawing/2014/main" id="{6C08B539-D1AB-4972-AAD2-6A082B6E70E6}"/>
                </a:ext>
              </a:extLst>
            </p:cNvPr>
            <p:cNvSpPr txBox="1"/>
            <p:nvPr/>
          </p:nvSpPr>
          <p:spPr>
            <a:xfrm>
              <a:off x="3560624" y="4828070"/>
              <a:ext cx="2944524" cy="430887"/>
            </a:xfrm>
            <a:prstGeom prst="rect">
              <a:avLst/>
            </a:prstGeom>
            <a:noFill/>
          </p:spPr>
          <p:txBody>
            <a:bodyPr wrap="none" rtlCol="0">
              <a:spAutoFit/>
            </a:bodyPr>
            <a:lstStyle/>
            <a:p>
              <a:r>
                <a:rPr lang="en-US" sz="2200" dirty="0">
                  <a:solidFill>
                    <a:srgbClr val="FFFFFF"/>
                  </a:solidFill>
                </a:rPr>
                <a:t>Convex Building Column</a:t>
              </a:r>
            </a:p>
          </p:txBody>
        </p:sp>
      </p:grpSp>
      <p:grpSp>
        <p:nvGrpSpPr>
          <p:cNvPr id="24" name="Group 23">
            <a:extLst>
              <a:ext uri="{FF2B5EF4-FFF2-40B4-BE49-F238E27FC236}">
                <a16:creationId xmlns:a16="http://schemas.microsoft.com/office/drawing/2014/main" id="{D85736C1-C82B-45BF-8461-DBDA5BA4D97F}"/>
              </a:ext>
            </a:extLst>
          </p:cNvPr>
          <p:cNvGrpSpPr/>
          <p:nvPr/>
        </p:nvGrpSpPr>
        <p:grpSpPr>
          <a:xfrm>
            <a:off x="1051825" y="1120707"/>
            <a:ext cx="2057400" cy="1003007"/>
            <a:chOff x="-1267394" y="2270074"/>
            <a:chExt cx="2057400" cy="1003007"/>
          </a:xfrm>
        </p:grpSpPr>
        <p:sp>
          <p:nvSpPr>
            <p:cNvPr id="25" name="TextBox 15">
              <a:extLst>
                <a:ext uri="{FF2B5EF4-FFF2-40B4-BE49-F238E27FC236}">
                  <a16:creationId xmlns:a16="http://schemas.microsoft.com/office/drawing/2014/main" id="{19C2F364-3E4C-4CF9-A41A-87B8A2B6B0F7}"/>
                </a:ext>
              </a:extLst>
            </p:cNvPr>
            <p:cNvSpPr txBox="1"/>
            <p:nvPr/>
          </p:nvSpPr>
          <p:spPr>
            <a:xfrm>
              <a:off x="-1267394" y="2270074"/>
              <a:ext cx="2057400" cy="621793"/>
            </a:xfrm>
            <a:prstGeom prst="rect">
              <a:avLst/>
            </a:prstGeom>
            <a:noFill/>
            <a:ln cap="rnd">
              <a:noFill/>
            </a:ln>
          </p:spPr>
          <p:txBody>
            <a:bodyPr vert="horz" wrap="square" lIns="90000" tIns="45000" rIns="90000" bIns="45000" anchorCtr="0" compatLnSpc="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hangingPunct="0">
                <a:lnSpc>
                  <a:spcPct val="100000"/>
                </a:lnSpc>
                <a:spcBef>
                  <a:spcPts val="0"/>
                </a:spcBef>
                <a:spcAft>
                  <a:spcPts val="0"/>
                </a:spcAft>
                <a:buNone/>
                <a:tabLst/>
              </a:pPr>
              <a:r>
                <a:rPr lang="en-US" sz="1800" b="1" i="0" u="none" strike="noStrike" kern="1200" cap="none" dirty="0">
                  <a:ln>
                    <a:noFill/>
                  </a:ln>
                  <a:solidFill>
                    <a:schemeClr val="accent6">
                      <a:lumMod val="75000"/>
                    </a:schemeClr>
                  </a:solidFill>
                  <a:latin typeface="Liberation Sans" pitchFamily="18"/>
                  <a:ea typeface="Noto Sans CJK SC" pitchFamily="2"/>
                  <a:cs typeface="Lohit Devanagari" pitchFamily="2"/>
                </a:rPr>
                <a:t>Reflection Surface</a:t>
              </a:r>
            </a:p>
          </p:txBody>
        </p:sp>
        <p:sp>
          <p:nvSpPr>
            <p:cNvPr id="27" name="Straight Connector 26">
              <a:extLst>
                <a:ext uri="{FF2B5EF4-FFF2-40B4-BE49-F238E27FC236}">
                  <a16:creationId xmlns:a16="http://schemas.microsoft.com/office/drawing/2014/main" id="{797C6E76-EE00-457A-B32E-E570FBFBED86}"/>
                </a:ext>
              </a:extLst>
            </p:cNvPr>
            <p:cNvSpPr/>
            <p:nvPr/>
          </p:nvSpPr>
          <p:spPr>
            <a:xfrm>
              <a:off x="-29867" y="2941374"/>
              <a:ext cx="621900" cy="331707"/>
            </a:xfrm>
            <a:prstGeom prst="line">
              <a:avLst/>
            </a:prstGeom>
            <a:noFill/>
            <a:ln w="73080" cap="rnd">
              <a:solidFill>
                <a:schemeClr val="accent6">
                  <a:lumMod val="75000"/>
                </a:schemeClr>
              </a:solidFill>
              <a:prstDash val="solid"/>
              <a:tailEnd type="triangle"/>
            </a:ln>
          </p:spPr>
          <p:txBody>
            <a:bodyPr vert="horz" wrap="square" lIns="99000" tIns="54000" rIns="99000" bIns="54000" anchor="ctr" anchorCtr="0"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rtl="0" hangingPunct="0">
                <a:lnSpc>
                  <a:spcPct val="100000"/>
                </a:lnSpc>
                <a:spcBef>
                  <a:spcPts val="0"/>
                </a:spcBef>
                <a:spcAft>
                  <a:spcPts val="0"/>
                </a:spcAft>
                <a:buNone/>
                <a:tabLst/>
              </a:pPr>
              <a:endParaRPr lang="en-US" sz="1800" b="0" i="0" u="none" strike="noStrike" kern="1200" cap="none" dirty="0">
                <a:ln>
                  <a:noFill/>
                </a:ln>
                <a:latin typeface="Liberation Sans" pitchFamily="18"/>
                <a:ea typeface="Noto Sans CJK SC" pitchFamily="2"/>
                <a:cs typeface="Lohit Devanagari" pitchFamily="2"/>
              </a:endParaRPr>
            </a:p>
          </p:txBody>
        </p:sp>
      </p:grpSp>
      <p:grpSp>
        <p:nvGrpSpPr>
          <p:cNvPr id="28" name="Group 27">
            <a:extLst>
              <a:ext uri="{FF2B5EF4-FFF2-40B4-BE49-F238E27FC236}">
                <a16:creationId xmlns:a16="http://schemas.microsoft.com/office/drawing/2014/main" id="{F0567A07-8579-4EDF-94EC-92C311AD46BA}"/>
              </a:ext>
            </a:extLst>
          </p:cNvPr>
          <p:cNvGrpSpPr/>
          <p:nvPr/>
        </p:nvGrpSpPr>
        <p:grpSpPr>
          <a:xfrm>
            <a:off x="4649352" y="856182"/>
            <a:ext cx="2057400" cy="814452"/>
            <a:chOff x="1100983" y="1898564"/>
            <a:chExt cx="2057400" cy="814452"/>
          </a:xfrm>
        </p:grpSpPr>
        <p:sp>
          <p:nvSpPr>
            <p:cNvPr id="29" name="TextBox 15">
              <a:extLst>
                <a:ext uri="{FF2B5EF4-FFF2-40B4-BE49-F238E27FC236}">
                  <a16:creationId xmlns:a16="http://schemas.microsoft.com/office/drawing/2014/main" id="{845AA485-8326-4058-833A-2A79C0FFDCBE}"/>
                </a:ext>
              </a:extLst>
            </p:cNvPr>
            <p:cNvSpPr txBox="1"/>
            <p:nvPr/>
          </p:nvSpPr>
          <p:spPr>
            <a:xfrm>
              <a:off x="1100983" y="1898564"/>
              <a:ext cx="2057400" cy="621793"/>
            </a:xfrm>
            <a:prstGeom prst="rect">
              <a:avLst/>
            </a:prstGeom>
            <a:noFill/>
            <a:ln cap="rnd">
              <a:noFill/>
            </a:ln>
          </p:spPr>
          <p:txBody>
            <a:bodyPr vert="horz" wrap="square" lIns="90000" tIns="45000" rIns="90000" bIns="45000" anchorCtr="0" compatLnSpc="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hangingPunct="0">
                <a:lnSpc>
                  <a:spcPct val="100000"/>
                </a:lnSpc>
                <a:spcBef>
                  <a:spcPts val="0"/>
                </a:spcBef>
                <a:spcAft>
                  <a:spcPts val="0"/>
                </a:spcAft>
                <a:buNone/>
                <a:tabLst/>
              </a:pPr>
              <a:r>
                <a:rPr lang="en-US" sz="1800" b="1" i="0" u="none" strike="noStrike" kern="1200" cap="none" dirty="0">
                  <a:ln>
                    <a:noFill/>
                  </a:ln>
                  <a:solidFill>
                    <a:srgbClr val="D86AF6"/>
                  </a:solidFill>
                  <a:latin typeface="Liberation Sans" pitchFamily="18"/>
                  <a:ea typeface="Noto Sans CJK SC" pitchFamily="2"/>
                  <a:cs typeface="Lohit Devanagari" pitchFamily="2"/>
                </a:rPr>
                <a:t>Hidden Target Object</a:t>
              </a:r>
            </a:p>
          </p:txBody>
        </p:sp>
        <p:sp>
          <p:nvSpPr>
            <p:cNvPr id="39" name="Straight Connector 38">
              <a:extLst>
                <a:ext uri="{FF2B5EF4-FFF2-40B4-BE49-F238E27FC236}">
                  <a16:creationId xmlns:a16="http://schemas.microsoft.com/office/drawing/2014/main" id="{4567E8DF-6207-40E7-B48D-8161F2C60F7B}"/>
                </a:ext>
              </a:extLst>
            </p:cNvPr>
            <p:cNvSpPr/>
            <p:nvPr/>
          </p:nvSpPr>
          <p:spPr>
            <a:xfrm flipH="1">
              <a:off x="1125779" y="2309361"/>
              <a:ext cx="370703" cy="403655"/>
            </a:xfrm>
            <a:prstGeom prst="line">
              <a:avLst/>
            </a:prstGeom>
            <a:noFill/>
            <a:ln w="73080" cap="rnd">
              <a:solidFill>
                <a:srgbClr val="D86AF6"/>
              </a:solidFill>
              <a:prstDash val="solid"/>
              <a:tailEnd type="triangle"/>
            </a:ln>
          </p:spPr>
          <p:txBody>
            <a:bodyPr vert="horz" wrap="square" lIns="99000" tIns="54000" rIns="99000" bIns="54000" anchor="ctr" anchorCtr="0"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rtl="0" hangingPunct="0">
                <a:lnSpc>
                  <a:spcPct val="100000"/>
                </a:lnSpc>
                <a:spcBef>
                  <a:spcPts val="0"/>
                </a:spcBef>
                <a:spcAft>
                  <a:spcPts val="0"/>
                </a:spcAft>
                <a:buNone/>
                <a:tabLst/>
              </a:pPr>
              <a:endParaRPr lang="en-US" sz="1800" b="0" i="0" u="none" strike="noStrike" kern="1200" cap="none" dirty="0">
                <a:ln>
                  <a:noFill/>
                </a:ln>
                <a:latin typeface="Liberation Sans" pitchFamily="18"/>
                <a:ea typeface="Noto Sans CJK SC" pitchFamily="2"/>
                <a:cs typeface="Lohit Devanagari" pitchFamily="2"/>
              </a:endParaRPr>
            </a:p>
          </p:txBody>
        </p:sp>
      </p:grpSp>
      <p:grpSp>
        <p:nvGrpSpPr>
          <p:cNvPr id="40" name="Group 39">
            <a:extLst>
              <a:ext uri="{FF2B5EF4-FFF2-40B4-BE49-F238E27FC236}">
                <a16:creationId xmlns:a16="http://schemas.microsoft.com/office/drawing/2014/main" id="{B9533D6E-ABAC-423D-99F4-98B7A556A475}"/>
              </a:ext>
            </a:extLst>
          </p:cNvPr>
          <p:cNvGrpSpPr/>
          <p:nvPr/>
        </p:nvGrpSpPr>
        <p:grpSpPr>
          <a:xfrm>
            <a:off x="947592" y="2107239"/>
            <a:ext cx="2057400" cy="1000453"/>
            <a:chOff x="4527756" y="4028303"/>
            <a:chExt cx="2057400" cy="1000453"/>
          </a:xfrm>
        </p:grpSpPr>
        <p:sp>
          <p:nvSpPr>
            <p:cNvPr id="42" name="TextBox 15">
              <a:extLst>
                <a:ext uri="{FF2B5EF4-FFF2-40B4-BE49-F238E27FC236}">
                  <a16:creationId xmlns:a16="http://schemas.microsoft.com/office/drawing/2014/main" id="{648F4B0E-95E0-4BC0-9BAB-971234F29850}"/>
                </a:ext>
              </a:extLst>
            </p:cNvPr>
            <p:cNvSpPr txBox="1"/>
            <p:nvPr/>
          </p:nvSpPr>
          <p:spPr>
            <a:xfrm>
              <a:off x="4527756" y="4406963"/>
              <a:ext cx="2057400" cy="621793"/>
            </a:xfrm>
            <a:prstGeom prst="rect">
              <a:avLst/>
            </a:prstGeom>
            <a:noFill/>
            <a:ln cap="rnd">
              <a:noFill/>
            </a:ln>
          </p:spPr>
          <p:txBody>
            <a:bodyPr vert="horz" wrap="square" lIns="90000" tIns="45000" rIns="90000" bIns="45000" anchorCtr="0" compatLnSpc="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hangingPunct="0">
                <a:lnSpc>
                  <a:spcPct val="100000"/>
                </a:lnSpc>
                <a:spcBef>
                  <a:spcPts val="0"/>
                </a:spcBef>
                <a:spcAft>
                  <a:spcPts val="0"/>
                </a:spcAft>
                <a:buNone/>
                <a:tabLst/>
              </a:pPr>
              <a:r>
                <a:rPr lang="en-US" sz="1800" b="1" i="0" u="none" strike="noStrike" kern="1200" cap="none" dirty="0" err="1">
                  <a:ln>
                    <a:noFill/>
                  </a:ln>
                  <a:solidFill>
                    <a:srgbClr val="FFC000"/>
                  </a:solidFill>
                  <a:latin typeface="Liberation Sans" pitchFamily="18"/>
                  <a:ea typeface="Noto Sans CJK SC" pitchFamily="2"/>
                  <a:cs typeface="Lohit Devanagari" pitchFamily="2"/>
                </a:rPr>
                <a:t>mmWave</a:t>
              </a:r>
              <a:r>
                <a:rPr lang="en-US" sz="1800" b="1" i="0" u="none" strike="noStrike" kern="1200" cap="none" dirty="0">
                  <a:ln>
                    <a:noFill/>
                  </a:ln>
                  <a:solidFill>
                    <a:srgbClr val="FFC000"/>
                  </a:solidFill>
                  <a:latin typeface="Liberation Sans" pitchFamily="18"/>
                  <a:ea typeface="Noto Sans CJK SC" pitchFamily="2"/>
                  <a:cs typeface="Lohit Devanagari" pitchFamily="2"/>
                </a:rPr>
                <a:t> </a:t>
              </a:r>
            </a:p>
            <a:p>
              <a:pPr marL="0" marR="0" lvl="0" indent="0" algn="ctr" rtl="0" hangingPunct="0">
                <a:lnSpc>
                  <a:spcPct val="100000"/>
                </a:lnSpc>
                <a:spcBef>
                  <a:spcPts val="0"/>
                </a:spcBef>
                <a:spcAft>
                  <a:spcPts val="0"/>
                </a:spcAft>
                <a:buNone/>
                <a:tabLst/>
              </a:pPr>
              <a:r>
                <a:rPr lang="en-US" sz="1800" b="1" i="0" u="none" strike="noStrike" kern="1200" cap="none" dirty="0">
                  <a:ln>
                    <a:noFill/>
                  </a:ln>
                  <a:solidFill>
                    <a:srgbClr val="FFC000"/>
                  </a:solidFill>
                  <a:latin typeface="Liberation Sans" pitchFamily="18"/>
                  <a:ea typeface="Noto Sans CJK SC" pitchFamily="2"/>
                  <a:cs typeface="Lohit Devanagari" pitchFamily="2"/>
                </a:rPr>
                <a:t>Radar</a:t>
              </a:r>
            </a:p>
          </p:txBody>
        </p:sp>
        <p:sp>
          <p:nvSpPr>
            <p:cNvPr id="43" name="Straight Connector 42">
              <a:extLst>
                <a:ext uri="{FF2B5EF4-FFF2-40B4-BE49-F238E27FC236}">
                  <a16:creationId xmlns:a16="http://schemas.microsoft.com/office/drawing/2014/main" id="{51413773-B98C-454E-8593-F48EDDB500B0}"/>
                </a:ext>
              </a:extLst>
            </p:cNvPr>
            <p:cNvSpPr/>
            <p:nvPr/>
          </p:nvSpPr>
          <p:spPr>
            <a:xfrm flipH="1" flipV="1">
              <a:off x="4720280" y="4028303"/>
              <a:ext cx="288747" cy="415950"/>
            </a:xfrm>
            <a:prstGeom prst="line">
              <a:avLst/>
            </a:prstGeom>
            <a:noFill/>
            <a:ln w="73080" cap="rnd">
              <a:solidFill>
                <a:srgbClr val="FFC000"/>
              </a:solidFill>
              <a:prstDash val="solid"/>
              <a:tailEnd type="triangle"/>
            </a:ln>
          </p:spPr>
          <p:txBody>
            <a:bodyPr vert="horz" wrap="square" lIns="99000" tIns="54000" rIns="99000" bIns="54000" anchor="ctr" anchorCtr="0"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rtl="0" hangingPunct="0">
                <a:lnSpc>
                  <a:spcPct val="100000"/>
                </a:lnSpc>
                <a:spcBef>
                  <a:spcPts val="0"/>
                </a:spcBef>
                <a:spcAft>
                  <a:spcPts val="0"/>
                </a:spcAft>
                <a:buNone/>
                <a:tabLst/>
              </a:pPr>
              <a:endParaRPr lang="en-US" sz="1800" b="0" i="0" u="none" strike="noStrike" kern="1200" cap="none" dirty="0">
                <a:ln>
                  <a:noFill/>
                </a:ln>
                <a:latin typeface="Liberation Sans" pitchFamily="18"/>
                <a:ea typeface="Noto Sans CJK SC" pitchFamily="2"/>
                <a:cs typeface="Lohit Devanagari" pitchFamily="2"/>
              </a:endParaRPr>
            </a:p>
          </p:txBody>
        </p:sp>
      </p:grpSp>
      <p:sp>
        <p:nvSpPr>
          <p:cNvPr id="19" name="Freeform: Shape 29">
            <a:extLst>
              <a:ext uri="{FF2B5EF4-FFF2-40B4-BE49-F238E27FC236}">
                <a16:creationId xmlns:a16="http://schemas.microsoft.com/office/drawing/2014/main" id="{8A6343DA-0E3D-4CFD-94CF-B22A7B61AE23}"/>
              </a:ext>
            </a:extLst>
          </p:cNvPr>
          <p:cNvSpPr/>
          <p:nvPr/>
        </p:nvSpPr>
        <p:spPr>
          <a:xfrm>
            <a:off x="690" y="3211772"/>
            <a:ext cx="10076760" cy="126062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90000"/>
          </a:solidFill>
          <a:ln w="0" cap="rnd">
            <a:noFill/>
            <a:prstDash val="solid"/>
          </a:ln>
        </p:spPr>
        <p:txBody>
          <a:bodyPr vert="horz" wrap="square" lIns="90000" tIns="45000" rIns="90000" bIns="45000" anchor="ctr" anchorCtr="0" compatLnSpc="0">
            <a:noAutofit/>
          </a:bodyPr>
          <a:lstStyle/>
          <a:p>
            <a:pPr algn="ctr"/>
            <a:r>
              <a:rPr lang="en-US" sz="3200" dirty="0">
                <a:solidFill>
                  <a:srgbClr val="FFFFFF"/>
                </a:solidFill>
                <a:latin typeface="Liberation Sans"/>
              </a:rPr>
              <a:t>Complex environments require more sophisticated modeling techniques</a:t>
            </a:r>
            <a:endParaRPr lang="en-US" sz="3200" dirty="0">
              <a:solidFill>
                <a:schemeClr val="bg1">
                  <a:lumMod val="50000"/>
                </a:schemeClr>
              </a:solidFill>
              <a:latin typeface="Liberation Sans"/>
            </a:endParaRPr>
          </a:p>
        </p:txBody>
      </p:sp>
    </p:spTree>
    <p:extLst>
      <p:ext uri="{BB962C8B-B14F-4D97-AF65-F5344CB8AC3E}">
        <p14:creationId xmlns:p14="http://schemas.microsoft.com/office/powerpoint/2010/main" val="221587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797D8963-5C0B-4DF8-8B52-EA126FCAD47E}"/>
              </a:ext>
            </a:extLst>
          </p:cNvPr>
          <p:cNvSpPr txBox="1">
            <a:spLocks/>
          </p:cNvSpPr>
          <p:nvPr/>
        </p:nvSpPr>
        <p:spPr>
          <a:xfrm>
            <a:off x="-1" y="723067"/>
            <a:ext cx="10077450" cy="1250280"/>
          </a:xfrm>
          <a:prstGeom prst="rect">
            <a:avLst/>
          </a:prstGeom>
          <a:noFill/>
          <a:ln>
            <a:noFill/>
          </a:ln>
        </p:spPr>
        <p:txBody>
          <a:bodyPr vert="horz" lIns="0" tIns="0" rIns="0" bIns="0" anchor="ct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500" dirty="0">
                <a:solidFill>
                  <a:schemeClr val="bg1"/>
                </a:solidFill>
              </a:rPr>
              <a:t>How can we know the </a:t>
            </a:r>
            <a:r>
              <a:rPr lang="en-US" sz="2500" dirty="0">
                <a:solidFill>
                  <a:srgbClr val="FFFF00"/>
                </a:solidFill>
              </a:rPr>
              <a:t>geometry and location</a:t>
            </a:r>
            <a:r>
              <a:rPr lang="en-US" sz="2500" dirty="0">
                <a:solidFill>
                  <a:schemeClr val="bg1"/>
                </a:solidFill>
              </a:rPr>
              <a:t> of the reflecting surface?</a:t>
            </a:r>
          </a:p>
        </p:txBody>
      </p:sp>
      <p:sp>
        <p:nvSpPr>
          <p:cNvPr id="5" name="Title 2">
            <a:extLst>
              <a:ext uri="{FF2B5EF4-FFF2-40B4-BE49-F238E27FC236}">
                <a16:creationId xmlns:a16="http://schemas.microsoft.com/office/drawing/2014/main" id="{73A722A1-5929-46BD-BC10-AA0E9B21C1A4}"/>
              </a:ext>
            </a:extLst>
          </p:cNvPr>
          <p:cNvSpPr txBox="1">
            <a:spLocks/>
          </p:cNvSpPr>
          <p:nvPr/>
        </p:nvSpPr>
        <p:spPr>
          <a:xfrm>
            <a:off x="-1" y="2224207"/>
            <a:ext cx="10077450" cy="1250280"/>
          </a:xfrm>
          <a:prstGeom prst="rect">
            <a:avLst/>
          </a:prstGeom>
          <a:noFill/>
          <a:ln>
            <a:noFill/>
          </a:ln>
        </p:spPr>
        <p:txBody>
          <a:bodyPr vert="horz" lIns="0" tIns="0" rIns="0" bIns="0" anchor="ct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500" dirty="0">
                <a:solidFill>
                  <a:schemeClr val="bg1"/>
                </a:solidFill>
              </a:rPr>
              <a:t>How can we accurately model reflections to enable </a:t>
            </a:r>
            <a:r>
              <a:rPr lang="en-US" sz="2500" dirty="0">
                <a:solidFill>
                  <a:srgbClr val="FFFF00"/>
                </a:solidFill>
              </a:rPr>
              <a:t>coherent imaging</a:t>
            </a:r>
            <a:r>
              <a:rPr lang="en-US" sz="2500" dirty="0">
                <a:solidFill>
                  <a:schemeClr val="bg1"/>
                </a:solidFill>
              </a:rPr>
              <a:t>?</a:t>
            </a:r>
          </a:p>
        </p:txBody>
      </p:sp>
      <p:sp>
        <p:nvSpPr>
          <p:cNvPr id="6" name="Title 2">
            <a:extLst>
              <a:ext uri="{FF2B5EF4-FFF2-40B4-BE49-F238E27FC236}">
                <a16:creationId xmlns:a16="http://schemas.microsoft.com/office/drawing/2014/main" id="{B9D6E151-4E98-41AE-844E-27678ED754BF}"/>
              </a:ext>
            </a:extLst>
          </p:cNvPr>
          <p:cNvSpPr txBox="1">
            <a:spLocks/>
          </p:cNvSpPr>
          <p:nvPr/>
        </p:nvSpPr>
        <p:spPr>
          <a:xfrm>
            <a:off x="-1" y="3725347"/>
            <a:ext cx="10077450" cy="1250280"/>
          </a:xfrm>
          <a:prstGeom prst="rect">
            <a:avLst/>
          </a:prstGeom>
          <a:noFill/>
          <a:ln>
            <a:noFill/>
          </a:ln>
        </p:spPr>
        <p:txBody>
          <a:bodyPr vert="horz" lIns="0" tIns="0" rIns="0" bIns="0" anchor="ct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500" dirty="0">
                <a:solidFill>
                  <a:schemeClr val="bg1"/>
                </a:solidFill>
              </a:rPr>
              <a:t>What is the theoretical </a:t>
            </a:r>
            <a:r>
              <a:rPr lang="en-US" sz="2500" dirty="0">
                <a:solidFill>
                  <a:srgbClr val="FFFF00"/>
                </a:solidFill>
              </a:rPr>
              <a:t>resolution &amp; coverage </a:t>
            </a:r>
            <a:r>
              <a:rPr lang="en-US" sz="2500" dirty="0">
                <a:solidFill>
                  <a:schemeClr val="bg1"/>
                </a:solidFill>
              </a:rPr>
              <a:t>for different reflectors?</a:t>
            </a:r>
          </a:p>
        </p:txBody>
      </p:sp>
      <p:sp>
        <p:nvSpPr>
          <p:cNvPr id="7" name="Rectangle 6">
            <a:extLst>
              <a:ext uri="{FF2B5EF4-FFF2-40B4-BE49-F238E27FC236}">
                <a16:creationId xmlns:a16="http://schemas.microsoft.com/office/drawing/2014/main" id="{03D2900E-16CD-4656-B210-2B920CC42F61}"/>
              </a:ext>
            </a:extLst>
          </p:cNvPr>
          <p:cNvSpPr/>
          <p:nvPr/>
        </p:nvSpPr>
        <p:spPr>
          <a:xfrm>
            <a:off x="0" y="2302790"/>
            <a:ext cx="10012680" cy="2832773"/>
          </a:xfrm>
          <a:prstGeom prst="rect">
            <a:avLst/>
          </a:prstGeom>
          <a:solidFill>
            <a:srgbClr val="1C1C1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96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62B1779E-9CF7-45DA-9768-DC0C12B59654}"/>
              </a:ext>
            </a:extLst>
          </p:cNvPr>
          <p:cNvSpPr txBox="1">
            <a:spLocks/>
          </p:cNvSpPr>
          <p:nvPr/>
        </p:nvSpPr>
        <p:spPr>
          <a:xfrm>
            <a:off x="0" y="-197923"/>
            <a:ext cx="10077450" cy="1250280"/>
          </a:xfrm>
          <a:prstGeom prst="rect">
            <a:avLst/>
          </a:prstGeom>
          <a:noFill/>
          <a:ln>
            <a:noFill/>
          </a:ln>
        </p:spPr>
        <p:txBody>
          <a:bodyPr vert="horz" lIns="0" tIns="0" rIns="0" bIns="0" anchor="ct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400" dirty="0">
                <a:solidFill>
                  <a:schemeClr val="bg1"/>
                </a:solidFill>
              </a:rPr>
              <a:t>What Happens When There Are Errors In The Reflector Mapping?</a:t>
            </a:r>
          </a:p>
        </p:txBody>
      </p:sp>
      <p:pic>
        <p:nvPicPr>
          <p:cNvPr id="16" name="Picture 15">
            <a:extLst>
              <a:ext uri="{FF2B5EF4-FFF2-40B4-BE49-F238E27FC236}">
                <a16:creationId xmlns:a16="http://schemas.microsoft.com/office/drawing/2014/main" id="{ED9D73E6-D401-402A-953C-7F9DAFE88B9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40182" y="956279"/>
            <a:ext cx="3808866" cy="4301365"/>
          </a:xfrm>
          <a:prstGeom prst="rect">
            <a:avLst/>
          </a:prstGeom>
        </p:spPr>
      </p:pic>
      <p:cxnSp>
        <p:nvCxnSpPr>
          <p:cNvPr id="39" name="Straight Connector 38">
            <a:extLst>
              <a:ext uri="{FF2B5EF4-FFF2-40B4-BE49-F238E27FC236}">
                <a16:creationId xmlns:a16="http://schemas.microsoft.com/office/drawing/2014/main" id="{5A3AF484-558E-4E56-B28E-5013B7F08829}"/>
              </a:ext>
            </a:extLst>
          </p:cNvPr>
          <p:cNvCxnSpPr>
            <a:cxnSpLocks/>
          </p:cNvCxnSpPr>
          <p:nvPr/>
        </p:nvCxnSpPr>
        <p:spPr>
          <a:xfrm flipV="1">
            <a:off x="4018730" y="3551916"/>
            <a:ext cx="2205691" cy="8126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FA66216-E8B2-4F57-8CA3-54249879E3CF}"/>
              </a:ext>
            </a:extLst>
          </p:cNvPr>
          <p:cNvCxnSpPr>
            <a:cxnSpLocks/>
          </p:cNvCxnSpPr>
          <p:nvPr/>
        </p:nvCxnSpPr>
        <p:spPr>
          <a:xfrm>
            <a:off x="4581525" y="3093720"/>
            <a:ext cx="1639332" cy="4612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3F5D2E5-D6E9-4D16-B9CB-A2FFABD4F910}"/>
              </a:ext>
            </a:extLst>
          </p:cNvPr>
          <p:cNvCxnSpPr>
            <a:cxnSpLocks/>
          </p:cNvCxnSpPr>
          <p:nvPr/>
        </p:nvCxnSpPr>
        <p:spPr>
          <a:xfrm flipV="1">
            <a:off x="4013650" y="3647440"/>
            <a:ext cx="1960430" cy="712018"/>
          </a:xfrm>
          <a:prstGeom prst="line">
            <a:avLst/>
          </a:prstGeom>
          <a:ln w="28575">
            <a:solidFill>
              <a:srgbClr val="4D4DFF"/>
            </a:solidFill>
            <a:prstDash val="sysDash"/>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2F51C297-06A5-4B5C-9139-ED49F354B519}"/>
              </a:ext>
            </a:extLst>
          </p:cNvPr>
          <p:cNvGrpSpPr/>
          <p:nvPr/>
        </p:nvGrpSpPr>
        <p:grpSpPr>
          <a:xfrm>
            <a:off x="4427306" y="2614862"/>
            <a:ext cx="740844" cy="600214"/>
            <a:chOff x="3603722" y="1674063"/>
            <a:chExt cx="740844" cy="600214"/>
          </a:xfrm>
        </p:grpSpPr>
        <p:sp>
          <p:nvSpPr>
            <p:cNvPr id="22" name="Rectangle 21">
              <a:extLst>
                <a:ext uri="{FF2B5EF4-FFF2-40B4-BE49-F238E27FC236}">
                  <a16:creationId xmlns:a16="http://schemas.microsoft.com/office/drawing/2014/main" id="{B6A739EC-B4A9-4706-9058-23A7EF5645E5}"/>
                </a:ext>
              </a:extLst>
            </p:cNvPr>
            <p:cNvSpPr/>
            <p:nvPr/>
          </p:nvSpPr>
          <p:spPr>
            <a:xfrm>
              <a:off x="3665415" y="2071077"/>
              <a:ext cx="171939" cy="2032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FFDA746-0D26-464A-BA8F-699EBB2BF925}"/>
                </a:ext>
              </a:extLst>
            </p:cNvPr>
            <p:cNvSpPr txBox="1"/>
            <p:nvPr/>
          </p:nvSpPr>
          <p:spPr>
            <a:xfrm>
              <a:off x="3603722" y="1674063"/>
              <a:ext cx="740844" cy="400110"/>
            </a:xfrm>
            <a:prstGeom prst="rect">
              <a:avLst/>
            </a:prstGeom>
            <a:noFill/>
          </p:spPr>
          <p:txBody>
            <a:bodyPr wrap="none" rtlCol="0">
              <a:spAutoFit/>
            </a:bodyPr>
            <a:lstStyle/>
            <a:p>
              <a:r>
                <a:rPr lang="en-US" sz="2000" dirty="0">
                  <a:solidFill>
                    <a:srgbClr val="C00000"/>
                  </a:solidFill>
                </a:rPr>
                <a:t>Voxel</a:t>
              </a:r>
              <a:endParaRPr lang="en-US" sz="2000" baseline="-25000" dirty="0">
                <a:solidFill>
                  <a:srgbClr val="C00000"/>
                </a:solidFill>
              </a:endParaRPr>
            </a:p>
          </p:txBody>
        </p:sp>
      </p:grpSp>
      <p:cxnSp>
        <p:nvCxnSpPr>
          <p:cNvPr id="46" name="Straight Connector 45">
            <a:extLst>
              <a:ext uri="{FF2B5EF4-FFF2-40B4-BE49-F238E27FC236}">
                <a16:creationId xmlns:a16="http://schemas.microsoft.com/office/drawing/2014/main" id="{9BE39DA9-31FB-4605-955A-DDB2BB7D0A9E}"/>
              </a:ext>
            </a:extLst>
          </p:cNvPr>
          <p:cNvCxnSpPr>
            <a:cxnSpLocks/>
          </p:cNvCxnSpPr>
          <p:nvPr/>
        </p:nvCxnSpPr>
        <p:spPr>
          <a:xfrm>
            <a:off x="4577080" y="3093720"/>
            <a:ext cx="1412240" cy="543560"/>
          </a:xfrm>
          <a:prstGeom prst="line">
            <a:avLst/>
          </a:prstGeom>
          <a:ln w="28575">
            <a:solidFill>
              <a:srgbClr val="4D4DFF"/>
            </a:solidFill>
            <a:prstDash val="sysDash"/>
          </a:ln>
        </p:spPr>
        <p:style>
          <a:lnRef idx="1">
            <a:schemeClr val="accent1"/>
          </a:lnRef>
          <a:fillRef idx="0">
            <a:schemeClr val="accent1"/>
          </a:fillRef>
          <a:effectRef idx="0">
            <a:schemeClr val="accent1"/>
          </a:effectRef>
          <a:fontRef idx="minor">
            <a:schemeClr val="tx1"/>
          </a:fontRef>
        </p:style>
      </p:cxnSp>
      <p:pic>
        <p:nvPicPr>
          <p:cNvPr id="17" name="!!r1">
            <a:extLst>
              <a:ext uri="{FF2B5EF4-FFF2-40B4-BE49-F238E27FC236}">
                <a16:creationId xmlns:a16="http://schemas.microsoft.com/office/drawing/2014/main" id="{E521D127-D516-4DE2-9F7C-B853FA0C2F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4920" y="4107081"/>
            <a:ext cx="788881" cy="1064359"/>
          </a:xfrm>
          <a:prstGeom prst="rect">
            <a:avLst/>
          </a:prstGeom>
        </p:spPr>
      </p:pic>
      <p:grpSp>
        <p:nvGrpSpPr>
          <p:cNvPr id="11" name="Group 10">
            <a:extLst>
              <a:ext uri="{FF2B5EF4-FFF2-40B4-BE49-F238E27FC236}">
                <a16:creationId xmlns:a16="http://schemas.microsoft.com/office/drawing/2014/main" id="{CF6BBB5F-4CB7-45F3-871C-886042A68D6E}"/>
              </a:ext>
            </a:extLst>
          </p:cNvPr>
          <p:cNvGrpSpPr/>
          <p:nvPr/>
        </p:nvGrpSpPr>
        <p:grpSpPr>
          <a:xfrm>
            <a:off x="5986780" y="1910080"/>
            <a:ext cx="647700" cy="2948940"/>
            <a:chOff x="6210300" y="1859280"/>
            <a:chExt cx="647700" cy="2948940"/>
          </a:xfrm>
        </p:grpSpPr>
        <p:sp>
          <p:nvSpPr>
            <p:cNvPr id="2" name="Oval 1">
              <a:extLst>
                <a:ext uri="{FF2B5EF4-FFF2-40B4-BE49-F238E27FC236}">
                  <a16:creationId xmlns:a16="http://schemas.microsoft.com/office/drawing/2014/main" id="{08163412-0FC8-414C-8DA6-A15191812562}"/>
                </a:ext>
              </a:extLst>
            </p:cNvPr>
            <p:cNvSpPr/>
            <p:nvPr/>
          </p:nvSpPr>
          <p:spPr>
            <a:xfrm>
              <a:off x="6210300" y="1859280"/>
              <a:ext cx="647700" cy="198120"/>
            </a:xfrm>
            <a:prstGeom prst="ellipse">
              <a:avLst/>
            </a:prstGeom>
            <a:noFill/>
            <a:ln w="28575">
              <a:solidFill>
                <a:srgbClr val="4D4D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57BFED9-281C-4696-AC3A-A3947FE83DEC}"/>
                </a:ext>
              </a:extLst>
            </p:cNvPr>
            <p:cNvSpPr/>
            <p:nvPr/>
          </p:nvSpPr>
          <p:spPr>
            <a:xfrm>
              <a:off x="6210300" y="4610100"/>
              <a:ext cx="647700" cy="198120"/>
            </a:xfrm>
            <a:prstGeom prst="ellipse">
              <a:avLst/>
            </a:prstGeom>
            <a:noFill/>
            <a:ln w="28575">
              <a:solidFill>
                <a:srgbClr val="4D4D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16CF4D2A-A4EE-454D-8DC4-4BE2DE43FA5B}"/>
                </a:ext>
              </a:extLst>
            </p:cNvPr>
            <p:cNvCxnSpPr>
              <a:cxnSpLocks/>
              <a:stCxn id="2" idx="6"/>
              <a:endCxn id="24" idx="6"/>
            </p:cNvCxnSpPr>
            <p:nvPr/>
          </p:nvCxnSpPr>
          <p:spPr>
            <a:xfrm>
              <a:off x="6858000" y="1958340"/>
              <a:ext cx="0" cy="2750820"/>
            </a:xfrm>
            <a:prstGeom prst="line">
              <a:avLst/>
            </a:prstGeom>
            <a:ln w="28575">
              <a:solidFill>
                <a:srgbClr val="4D4DFF"/>
              </a:solidFill>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A34A07-C143-4F77-AB76-85BF8CF111E9}"/>
                </a:ext>
              </a:extLst>
            </p:cNvPr>
            <p:cNvCxnSpPr>
              <a:cxnSpLocks/>
              <a:stCxn id="2" idx="2"/>
              <a:endCxn id="24" idx="2"/>
            </p:cNvCxnSpPr>
            <p:nvPr/>
          </p:nvCxnSpPr>
          <p:spPr>
            <a:xfrm>
              <a:off x="6210300" y="1958340"/>
              <a:ext cx="0" cy="2750820"/>
            </a:xfrm>
            <a:prstGeom prst="line">
              <a:avLst/>
            </a:prstGeom>
            <a:ln w="28575">
              <a:solidFill>
                <a:srgbClr val="4D4DFF"/>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58186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wipe(down)">
                                      <p:cBhvr>
                                        <p:cTn id="17" dur="500"/>
                                        <p:tgtEl>
                                          <p:spTgt spid="39"/>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wipe(down)">
                                      <p:cBhvr>
                                        <p:cTn id="21" dur="500"/>
                                        <p:tgtEl>
                                          <p:spTgt spid="4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wipe(down)">
                                      <p:cBhvr>
                                        <p:cTn id="30" dur="500"/>
                                        <p:tgtEl>
                                          <p:spTgt spid="45"/>
                                        </p:tgtEl>
                                      </p:cBhvr>
                                    </p:animEffect>
                                  </p:childTnLst>
                                </p:cTn>
                              </p:par>
                            </p:childTnLst>
                          </p:cTn>
                        </p:par>
                        <p:par>
                          <p:cTn id="31" fill="hold">
                            <p:stCondLst>
                              <p:cond delay="500"/>
                            </p:stCondLst>
                            <p:childTnLst>
                              <p:par>
                                <p:cTn id="32" presetID="22" presetClass="entr" presetSubtype="4" fill="hold" nodeType="after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wipe(down)">
                                      <p:cBhvr>
                                        <p:cTn id="34"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311006D3-F0BD-41A4-978D-CBA2C3F78E31}"/>
              </a:ext>
            </a:extLst>
          </p:cNvPr>
          <p:cNvSpPr txBox="1">
            <a:spLocks/>
          </p:cNvSpPr>
          <p:nvPr/>
        </p:nvSpPr>
        <p:spPr>
          <a:xfrm>
            <a:off x="2856" y="-367255"/>
            <a:ext cx="10077450" cy="1250280"/>
          </a:xfrm>
          <a:prstGeom prst="rect">
            <a:avLst/>
          </a:prstGeom>
          <a:noFill/>
          <a:ln>
            <a:noFill/>
          </a:ln>
        </p:spPr>
        <p:txBody>
          <a:bodyPr vert="horz" lIns="0" tIns="0" rIns="0" bIns="0" anchor="ct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Impact of Reflector Mapping Accuracy</a:t>
            </a:r>
          </a:p>
        </p:txBody>
      </p:sp>
      <p:sp>
        <p:nvSpPr>
          <p:cNvPr id="4" name="TextBox 8">
            <a:extLst>
              <a:ext uri="{FF2B5EF4-FFF2-40B4-BE49-F238E27FC236}">
                <a16:creationId xmlns:a16="http://schemas.microsoft.com/office/drawing/2014/main" id="{AA5729AF-5D73-8E79-2188-EC162C2703F5}"/>
              </a:ext>
            </a:extLst>
          </p:cNvPr>
          <p:cNvSpPr txBox="1"/>
          <p:nvPr/>
        </p:nvSpPr>
        <p:spPr>
          <a:xfrm>
            <a:off x="8600746" y="5868780"/>
            <a:ext cx="2170120" cy="95410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CH" sz="2800" dirty="0">
                <a:latin typeface="Arial" panose="020B0604020202020204" pitchFamily="34" charset="0"/>
                <a:cs typeface="Arial" panose="020B0604020202020204" pitchFamily="34" charset="0"/>
              </a:rPr>
              <a:t>Radius Error</a:t>
            </a:r>
          </a:p>
        </p:txBody>
      </p:sp>
      <p:pic>
        <p:nvPicPr>
          <p:cNvPr id="16" name="Picture 15" descr="A blue and red image&#10;&#10;Description automatically generated with medium confidence">
            <a:extLst>
              <a:ext uri="{FF2B5EF4-FFF2-40B4-BE49-F238E27FC236}">
                <a16:creationId xmlns:a16="http://schemas.microsoft.com/office/drawing/2014/main" id="{EB55BE2B-663E-630A-BBAA-29228D2131EB}"/>
              </a:ext>
            </a:extLst>
          </p:cNvPr>
          <p:cNvPicPr>
            <a:picLocks noChangeAspect="1"/>
          </p:cNvPicPr>
          <p:nvPr/>
        </p:nvPicPr>
        <p:blipFill rotWithShape="1">
          <a:blip r:embed="rId3"/>
          <a:srcRect l="20629" t="65507" r="63503" b="1933"/>
          <a:stretch/>
        </p:blipFill>
        <p:spPr>
          <a:xfrm>
            <a:off x="7808306" y="7109892"/>
            <a:ext cx="1501388" cy="4709722"/>
          </a:xfrm>
          <a:prstGeom prst="rect">
            <a:avLst/>
          </a:prstGeom>
        </p:spPr>
      </p:pic>
      <p:pic>
        <p:nvPicPr>
          <p:cNvPr id="17" name="Picture 16" descr="A blue and red image&#10;&#10;Description automatically generated with medium confidence">
            <a:extLst>
              <a:ext uri="{FF2B5EF4-FFF2-40B4-BE49-F238E27FC236}">
                <a16:creationId xmlns:a16="http://schemas.microsoft.com/office/drawing/2014/main" id="{9C124491-0E35-E4F7-34BE-D08B761A5DE5}"/>
              </a:ext>
            </a:extLst>
          </p:cNvPr>
          <p:cNvPicPr>
            <a:picLocks noChangeAspect="1"/>
          </p:cNvPicPr>
          <p:nvPr/>
        </p:nvPicPr>
        <p:blipFill rotWithShape="1">
          <a:blip r:embed="rId3"/>
          <a:srcRect l="52179" t="65507" r="31989" b="1933"/>
          <a:stretch/>
        </p:blipFill>
        <p:spPr>
          <a:xfrm>
            <a:off x="9271056" y="7109894"/>
            <a:ext cx="1497894" cy="4709722"/>
          </a:xfrm>
          <a:prstGeom prst="rect">
            <a:avLst/>
          </a:prstGeom>
        </p:spPr>
      </p:pic>
      <p:pic>
        <p:nvPicPr>
          <p:cNvPr id="18" name="Picture 17" descr="A blue and red image&#10;&#10;Description automatically generated with medium confidence">
            <a:extLst>
              <a:ext uri="{FF2B5EF4-FFF2-40B4-BE49-F238E27FC236}">
                <a16:creationId xmlns:a16="http://schemas.microsoft.com/office/drawing/2014/main" id="{AD4A595F-7EA0-E14C-B4E1-C414169250B1}"/>
              </a:ext>
            </a:extLst>
          </p:cNvPr>
          <p:cNvPicPr>
            <a:picLocks noChangeAspect="1"/>
          </p:cNvPicPr>
          <p:nvPr/>
        </p:nvPicPr>
        <p:blipFill rotWithShape="1">
          <a:blip r:embed="rId3"/>
          <a:srcRect l="84168" t="65507" b="1933"/>
          <a:stretch/>
        </p:blipFill>
        <p:spPr>
          <a:xfrm>
            <a:off x="10768954" y="7109892"/>
            <a:ext cx="1497894" cy="4709722"/>
          </a:xfrm>
          <a:prstGeom prst="rect">
            <a:avLst/>
          </a:prstGeom>
        </p:spPr>
      </p:pic>
      <p:cxnSp>
        <p:nvCxnSpPr>
          <p:cNvPr id="25" name="Straight Connector 24">
            <a:extLst>
              <a:ext uri="{FF2B5EF4-FFF2-40B4-BE49-F238E27FC236}">
                <a16:creationId xmlns:a16="http://schemas.microsoft.com/office/drawing/2014/main" id="{85C8F88C-7940-B678-7C84-8A467895E719}"/>
              </a:ext>
            </a:extLst>
          </p:cNvPr>
          <p:cNvCxnSpPr/>
          <p:nvPr/>
        </p:nvCxnSpPr>
        <p:spPr>
          <a:xfrm flipH="1">
            <a:off x="7777923" y="7109892"/>
            <a:ext cx="0" cy="4707632"/>
          </a:xfrm>
          <a:prstGeom prst="line">
            <a:avLst/>
          </a:prstGeom>
          <a:ln w="254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985A78B4-2B19-DF35-9A48-7F952E25A306}"/>
              </a:ext>
            </a:extLst>
          </p:cNvPr>
          <p:cNvCxnSpPr/>
          <p:nvPr/>
        </p:nvCxnSpPr>
        <p:spPr>
          <a:xfrm flipH="1">
            <a:off x="9309698" y="7014079"/>
            <a:ext cx="0" cy="4707632"/>
          </a:xfrm>
          <a:prstGeom prst="line">
            <a:avLst/>
          </a:prstGeom>
          <a:ln w="254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8D9AA4E5-E10B-36B9-C6D8-7EFEF9DF7D69}"/>
              </a:ext>
            </a:extLst>
          </p:cNvPr>
          <p:cNvCxnSpPr/>
          <p:nvPr/>
        </p:nvCxnSpPr>
        <p:spPr>
          <a:xfrm flipH="1">
            <a:off x="10801514" y="7119163"/>
            <a:ext cx="0" cy="4707632"/>
          </a:xfrm>
          <a:prstGeom prst="line">
            <a:avLst/>
          </a:prstGeom>
          <a:ln w="25400">
            <a:solidFill>
              <a:schemeClr val="bg1"/>
            </a:solidFill>
          </a:ln>
        </p:spPr>
        <p:style>
          <a:lnRef idx="2">
            <a:schemeClr val="accent1"/>
          </a:lnRef>
          <a:fillRef idx="0">
            <a:schemeClr val="accent1"/>
          </a:fillRef>
          <a:effectRef idx="1">
            <a:schemeClr val="accent1"/>
          </a:effectRef>
          <a:fontRef idx="minor">
            <a:schemeClr val="tx1"/>
          </a:fontRef>
        </p:style>
      </p:cxnSp>
      <p:grpSp>
        <p:nvGrpSpPr>
          <p:cNvPr id="33" name="Group 32">
            <a:extLst>
              <a:ext uri="{FF2B5EF4-FFF2-40B4-BE49-F238E27FC236}">
                <a16:creationId xmlns:a16="http://schemas.microsoft.com/office/drawing/2014/main" id="{34BAEB0C-650C-453A-BC4F-BAC96302FF03}"/>
              </a:ext>
            </a:extLst>
          </p:cNvPr>
          <p:cNvGrpSpPr/>
          <p:nvPr/>
        </p:nvGrpSpPr>
        <p:grpSpPr>
          <a:xfrm>
            <a:off x="5325918" y="1465790"/>
            <a:ext cx="1236782" cy="4044515"/>
            <a:chOff x="6083550" y="646153"/>
            <a:chExt cx="1506062" cy="4925113"/>
          </a:xfrm>
        </p:grpSpPr>
        <p:pic>
          <p:nvPicPr>
            <p:cNvPr id="21" name="Picture 20" descr="A blue and red image&#10;&#10;Description automatically generated with medium confidence">
              <a:extLst>
                <a:ext uri="{FF2B5EF4-FFF2-40B4-BE49-F238E27FC236}">
                  <a16:creationId xmlns:a16="http://schemas.microsoft.com/office/drawing/2014/main" id="{DF5F8C70-6446-0D54-3621-83D58F70C3D5}"/>
                </a:ext>
              </a:extLst>
            </p:cNvPr>
            <p:cNvPicPr>
              <a:picLocks noChangeAspect="1"/>
            </p:cNvPicPr>
            <p:nvPr/>
          </p:nvPicPr>
          <p:blipFill rotWithShape="1">
            <a:blip r:embed="rId3"/>
            <a:srcRect l="52305" r="31863" b="67440"/>
            <a:stretch/>
          </p:blipFill>
          <p:spPr>
            <a:xfrm>
              <a:off x="6125315" y="646153"/>
              <a:ext cx="1422533" cy="4472770"/>
            </a:xfrm>
            <a:prstGeom prst="rect">
              <a:avLst/>
            </a:prstGeom>
          </p:spPr>
        </p:pic>
        <p:sp>
          <p:nvSpPr>
            <p:cNvPr id="8" name="TextBox 24">
              <a:extLst>
                <a:ext uri="{FF2B5EF4-FFF2-40B4-BE49-F238E27FC236}">
                  <a16:creationId xmlns:a16="http://schemas.microsoft.com/office/drawing/2014/main" id="{F17F8E8F-6D0F-834E-5375-AD51ABAF4059}"/>
                </a:ext>
              </a:extLst>
            </p:cNvPr>
            <p:cNvSpPr txBox="1"/>
            <p:nvPr/>
          </p:nvSpPr>
          <p:spPr>
            <a:xfrm>
              <a:off x="6083550" y="5109601"/>
              <a:ext cx="1506062"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Arial" panose="020B0604020202020204" pitchFamily="34" charset="0"/>
                  <a:cs typeface="Arial" panose="020B0604020202020204" pitchFamily="34" charset="0"/>
                </a:rPr>
                <a:t>3 cm</a:t>
              </a:r>
              <a:endParaRPr lang="en-CH" sz="2400" dirty="0">
                <a:solidFill>
                  <a:srgbClr val="FFFFFF"/>
                </a:solidFill>
                <a:latin typeface="Arial" panose="020B0604020202020204" pitchFamily="34" charset="0"/>
                <a:cs typeface="Arial" panose="020B0604020202020204" pitchFamily="34" charset="0"/>
              </a:endParaRPr>
            </a:p>
          </p:txBody>
        </p:sp>
      </p:grpSp>
      <p:grpSp>
        <p:nvGrpSpPr>
          <p:cNvPr id="32" name="Group 31">
            <a:extLst>
              <a:ext uri="{FF2B5EF4-FFF2-40B4-BE49-F238E27FC236}">
                <a16:creationId xmlns:a16="http://schemas.microsoft.com/office/drawing/2014/main" id="{8FF4F045-BBEA-40F9-9A57-1883D0DBD3E3}"/>
              </a:ext>
            </a:extLst>
          </p:cNvPr>
          <p:cNvGrpSpPr/>
          <p:nvPr/>
        </p:nvGrpSpPr>
        <p:grpSpPr>
          <a:xfrm>
            <a:off x="7250202" y="1465791"/>
            <a:ext cx="1236781" cy="4044514"/>
            <a:chOff x="8032482" y="646154"/>
            <a:chExt cx="1506062" cy="4925112"/>
          </a:xfrm>
        </p:grpSpPr>
        <p:pic>
          <p:nvPicPr>
            <p:cNvPr id="19" name="Picture 18" descr="A blue and red image&#10;&#10;Description automatically generated with medium confidence">
              <a:extLst>
                <a:ext uri="{FF2B5EF4-FFF2-40B4-BE49-F238E27FC236}">
                  <a16:creationId xmlns:a16="http://schemas.microsoft.com/office/drawing/2014/main" id="{D23BB088-E382-E4AD-F46E-DF391EC8437C}"/>
                </a:ext>
              </a:extLst>
            </p:cNvPr>
            <p:cNvPicPr>
              <a:picLocks noChangeAspect="1"/>
            </p:cNvPicPr>
            <p:nvPr/>
          </p:nvPicPr>
          <p:blipFill rotWithShape="1">
            <a:blip r:embed="rId3"/>
            <a:srcRect l="84131" b="67440"/>
            <a:stretch/>
          </p:blipFill>
          <p:spPr>
            <a:xfrm>
              <a:off x="8072588" y="646154"/>
              <a:ext cx="1425851" cy="4472769"/>
            </a:xfrm>
            <a:prstGeom prst="rect">
              <a:avLst/>
            </a:prstGeom>
          </p:spPr>
        </p:pic>
        <p:sp>
          <p:nvSpPr>
            <p:cNvPr id="9" name="TextBox 25">
              <a:extLst>
                <a:ext uri="{FF2B5EF4-FFF2-40B4-BE49-F238E27FC236}">
                  <a16:creationId xmlns:a16="http://schemas.microsoft.com/office/drawing/2014/main" id="{1144AAEE-32B8-4868-7704-E78152B7D27B}"/>
                </a:ext>
              </a:extLst>
            </p:cNvPr>
            <p:cNvSpPr txBox="1"/>
            <p:nvPr/>
          </p:nvSpPr>
          <p:spPr>
            <a:xfrm>
              <a:off x="8032482" y="5109601"/>
              <a:ext cx="1506062"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CH" sz="2400" dirty="0">
                  <a:solidFill>
                    <a:srgbClr val="FFFFFF"/>
                  </a:solidFill>
                  <a:latin typeface="Arial" panose="020B0604020202020204" pitchFamily="34" charset="0"/>
                  <a:cs typeface="Arial" panose="020B0604020202020204" pitchFamily="34" charset="0"/>
                </a:rPr>
                <a:t> </a:t>
              </a:r>
              <a:r>
                <a:rPr lang="en-US" sz="2400" dirty="0">
                  <a:solidFill>
                    <a:srgbClr val="FFFFFF"/>
                  </a:solidFill>
                  <a:latin typeface="Arial" panose="020B0604020202020204" pitchFamily="34" charset="0"/>
                  <a:cs typeface="Arial" panose="020B0604020202020204" pitchFamily="34" charset="0"/>
                </a:rPr>
                <a:t>5 cm</a:t>
              </a:r>
              <a:endParaRPr lang="en-CH" sz="2400" dirty="0">
                <a:solidFill>
                  <a:srgbClr val="FFFFFF"/>
                </a:solidFill>
                <a:latin typeface="Arial" panose="020B0604020202020204" pitchFamily="34" charset="0"/>
                <a:cs typeface="Arial" panose="020B0604020202020204" pitchFamily="34" charset="0"/>
              </a:endParaRPr>
            </a:p>
          </p:txBody>
        </p:sp>
      </p:grpSp>
      <p:sp>
        <p:nvSpPr>
          <p:cNvPr id="10" name="TextBox 26">
            <a:extLst>
              <a:ext uri="{FF2B5EF4-FFF2-40B4-BE49-F238E27FC236}">
                <a16:creationId xmlns:a16="http://schemas.microsoft.com/office/drawing/2014/main" id="{DF85E964-67EF-77C9-616F-C42195270680}"/>
              </a:ext>
            </a:extLst>
          </p:cNvPr>
          <p:cNvSpPr txBox="1"/>
          <p:nvPr/>
        </p:nvSpPr>
        <p:spPr>
          <a:xfrm>
            <a:off x="8372125" y="11766574"/>
            <a:ext cx="1506062"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CH" sz="2400" dirty="0">
                <a:latin typeface="Arial" panose="020B0604020202020204" pitchFamily="34" charset="0"/>
                <a:cs typeface="Arial" panose="020B0604020202020204" pitchFamily="34" charset="0"/>
              </a:rPr>
              <a:t>e) </a:t>
            </a:r>
            <a:r>
              <a:rPr lang="en-US" sz="2400" dirty="0">
                <a:latin typeface="Arial" panose="020B0604020202020204" pitchFamily="34" charset="0"/>
                <a:cs typeface="Arial" panose="020B0604020202020204" pitchFamily="34" charset="0"/>
              </a:rPr>
              <a:t>1 cm</a:t>
            </a:r>
            <a:endParaRPr lang="en-CH" sz="2400" dirty="0">
              <a:latin typeface="Arial" panose="020B0604020202020204" pitchFamily="34" charset="0"/>
              <a:cs typeface="Arial" panose="020B0604020202020204" pitchFamily="34" charset="0"/>
            </a:endParaRPr>
          </a:p>
        </p:txBody>
      </p:sp>
      <p:sp>
        <p:nvSpPr>
          <p:cNvPr id="11" name="TextBox 27">
            <a:extLst>
              <a:ext uri="{FF2B5EF4-FFF2-40B4-BE49-F238E27FC236}">
                <a16:creationId xmlns:a16="http://schemas.microsoft.com/office/drawing/2014/main" id="{38B17758-5AD0-1709-9BAB-7423453238E4}"/>
              </a:ext>
            </a:extLst>
          </p:cNvPr>
          <p:cNvSpPr txBox="1"/>
          <p:nvPr/>
        </p:nvSpPr>
        <p:spPr>
          <a:xfrm>
            <a:off x="10091831" y="11777414"/>
            <a:ext cx="1506062"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CH" sz="2400" dirty="0">
                <a:latin typeface="Arial" panose="020B0604020202020204" pitchFamily="34" charset="0"/>
                <a:cs typeface="Arial" panose="020B0604020202020204" pitchFamily="34" charset="0"/>
              </a:rPr>
              <a:t>f) </a:t>
            </a:r>
            <a:r>
              <a:rPr lang="en-US" sz="2400" dirty="0">
                <a:latin typeface="Arial" panose="020B0604020202020204" pitchFamily="34" charset="0"/>
                <a:cs typeface="Arial" panose="020B0604020202020204" pitchFamily="34" charset="0"/>
              </a:rPr>
              <a:t>3 cm</a:t>
            </a:r>
            <a:endParaRPr lang="en-CH" sz="2400" dirty="0">
              <a:latin typeface="Arial" panose="020B0604020202020204" pitchFamily="34" charset="0"/>
              <a:cs typeface="Arial" panose="020B0604020202020204" pitchFamily="34" charset="0"/>
            </a:endParaRPr>
          </a:p>
        </p:txBody>
      </p:sp>
      <p:sp>
        <p:nvSpPr>
          <p:cNvPr id="12" name="TextBox 28">
            <a:extLst>
              <a:ext uri="{FF2B5EF4-FFF2-40B4-BE49-F238E27FC236}">
                <a16:creationId xmlns:a16="http://schemas.microsoft.com/office/drawing/2014/main" id="{9A92FE14-098C-9360-528B-C9ED54AD1C2E}"/>
              </a:ext>
            </a:extLst>
          </p:cNvPr>
          <p:cNvSpPr txBox="1"/>
          <p:nvPr/>
        </p:nvSpPr>
        <p:spPr>
          <a:xfrm>
            <a:off x="11880378" y="11771253"/>
            <a:ext cx="1506062"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CH" sz="2400" dirty="0">
                <a:latin typeface="Arial" panose="020B0604020202020204" pitchFamily="34" charset="0"/>
                <a:cs typeface="Arial" panose="020B0604020202020204" pitchFamily="34" charset="0"/>
              </a:rPr>
              <a:t>g) </a:t>
            </a:r>
            <a:r>
              <a:rPr lang="en-US" sz="2400" dirty="0">
                <a:latin typeface="Arial" panose="020B0604020202020204" pitchFamily="34" charset="0"/>
                <a:cs typeface="Arial" panose="020B0604020202020204" pitchFamily="34" charset="0"/>
              </a:rPr>
              <a:t>5 cm</a:t>
            </a:r>
            <a:endParaRPr lang="en-CH" sz="2400" dirty="0">
              <a:latin typeface="Arial" panose="020B0604020202020204" pitchFamily="34" charset="0"/>
              <a:cs typeface="Arial" panose="020B0604020202020204" pitchFamily="34" charset="0"/>
            </a:endParaRPr>
          </a:p>
        </p:txBody>
      </p:sp>
      <p:sp>
        <p:nvSpPr>
          <p:cNvPr id="14" name="Left Bracket 13">
            <a:extLst>
              <a:ext uri="{FF2B5EF4-FFF2-40B4-BE49-F238E27FC236}">
                <a16:creationId xmlns:a16="http://schemas.microsoft.com/office/drawing/2014/main" id="{4927A785-0A4D-6689-0F9A-D4792647C27A}"/>
              </a:ext>
            </a:extLst>
          </p:cNvPr>
          <p:cNvSpPr/>
          <p:nvPr/>
        </p:nvSpPr>
        <p:spPr>
          <a:xfrm rot="5400000">
            <a:off x="9567344" y="4151814"/>
            <a:ext cx="178570" cy="4367015"/>
          </a:xfrm>
          <a:prstGeom prst="leftBracket">
            <a:avLst/>
          </a:prstGeom>
          <a:ln w="28575"/>
        </p:spPr>
        <p:style>
          <a:lnRef idx="2">
            <a:schemeClr val="dk1"/>
          </a:lnRef>
          <a:fillRef idx="0">
            <a:schemeClr val="dk1"/>
          </a:fillRef>
          <a:effectRef idx="1">
            <a:schemeClr val="dk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CH"/>
          </a:p>
        </p:txBody>
      </p:sp>
      <p:grpSp>
        <p:nvGrpSpPr>
          <p:cNvPr id="36" name="Group 35">
            <a:extLst>
              <a:ext uri="{FF2B5EF4-FFF2-40B4-BE49-F238E27FC236}">
                <a16:creationId xmlns:a16="http://schemas.microsoft.com/office/drawing/2014/main" id="{7D6217E2-B1D8-47B2-B83C-385BE51C08FB}"/>
              </a:ext>
            </a:extLst>
          </p:cNvPr>
          <p:cNvGrpSpPr/>
          <p:nvPr/>
        </p:nvGrpSpPr>
        <p:grpSpPr>
          <a:xfrm>
            <a:off x="1397670" y="1463040"/>
            <a:ext cx="1330441" cy="4037105"/>
            <a:chOff x="107238" y="655176"/>
            <a:chExt cx="1620113" cy="4916090"/>
          </a:xfrm>
        </p:grpSpPr>
        <p:pic>
          <p:nvPicPr>
            <p:cNvPr id="28" name="Picture 27" descr="A mannequin wearing a red skirt&#10;&#10;Description automatically generated">
              <a:extLst>
                <a:ext uri="{FF2B5EF4-FFF2-40B4-BE49-F238E27FC236}">
                  <a16:creationId xmlns:a16="http://schemas.microsoft.com/office/drawing/2014/main" id="{B423F33B-6C4D-8605-F234-472325C5776C}"/>
                </a:ext>
              </a:extLst>
            </p:cNvPr>
            <p:cNvPicPr>
              <a:picLocks noChangeAspect="1"/>
            </p:cNvPicPr>
            <p:nvPr/>
          </p:nvPicPr>
          <p:blipFill rotWithShape="1">
            <a:blip r:embed="rId4"/>
            <a:srcRect t="1563" b="2036"/>
            <a:stretch/>
          </p:blipFill>
          <p:spPr>
            <a:xfrm>
              <a:off x="186219" y="655176"/>
              <a:ext cx="1462151" cy="4454724"/>
            </a:xfrm>
            <a:prstGeom prst="rect">
              <a:avLst/>
            </a:prstGeom>
          </p:spPr>
        </p:pic>
        <p:sp>
          <p:nvSpPr>
            <p:cNvPr id="29" name="TextBox 9">
              <a:extLst>
                <a:ext uri="{FF2B5EF4-FFF2-40B4-BE49-F238E27FC236}">
                  <a16:creationId xmlns:a16="http://schemas.microsoft.com/office/drawing/2014/main" id="{55CE263F-4282-41A3-A6FF-7D5517628FE3}"/>
                </a:ext>
              </a:extLst>
            </p:cNvPr>
            <p:cNvSpPr txBox="1"/>
            <p:nvPr/>
          </p:nvSpPr>
          <p:spPr>
            <a:xfrm>
              <a:off x="107238" y="5109601"/>
              <a:ext cx="1620113"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Arial" panose="020B0604020202020204" pitchFamily="34" charset="0"/>
                  <a:cs typeface="Arial" panose="020B0604020202020204" pitchFamily="34" charset="0"/>
                </a:rPr>
                <a:t>Target</a:t>
              </a:r>
              <a:endParaRPr lang="en-CH" sz="2400" dirty="0">
                <a:solidFill>
                  <a:srgbClr val="FFFFFF"/>
                </a:solidFill>
                <a:latin typeface="Arial" panose="020B0604020202020204" pitchFamily="34" charset="0"/>
                <a:cs typeface="Arial" panose="020B0604020202020204" pitchFamily="34" charset="0"/>
              </a:endParaRPr>
            </a:p>
          </p:txBody>
        </p:sp>
      </p:grpSp>
      <p:sp>
        <p:nvSpPr>
          <p:cNvPr id="37" name="TextBox 9">
            <a:extLst>
              <a:ext uri="{FF2B5EF4-FFF2-40B4-BE49-F238E27FC236}">
                <a16:creationId xmlns:a16="http://schemas.microsoft.com/office/drawing/2014/main" id="{B923AAE7-2A8B-461F-A0EF-83D80CCA54C2}"/>
              </a:ext>
            </a:extLst>
          </p:cNvPr>
          <p:cNvSpPr txBox="1"/>
          <p:nvPr/>
        </p:nvSpPr>
        <p:spPr>
          <a:xfrm>
            <a:off x="842579" y="446953"/>
            <a:ext cx="8394494" cy="76944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200" dirty="0">
                <a:solidFill>
                  <a:srgbClr val="FFFFFF"/>
                </a:solidFill>
                <a:latin typeface="Arial" panose="020B0604020202020204" pitchFamily="34" charset="0"/>
                <a:cs typeface="Arial" panose="020B0604020202020204" pitchFamily="34" charset="0"/>
              </a:rPr>
              <a:t>Produce images with </a:t>
            </a:r>
            <a:r>
              <a:rPr lang="en-US" sz="2200" dirty="0" err="1">
                <a:solidFill>
                  <a:srgbClr val="FFFFFF"/>
                </a:solidFill>
                <a:latin typeface="Arial" panose="020B0604020202020204" pitchFamily="34" charset="0"/>
                <a:cs typeface="Arial" panose="020B0604020202020204" pitchFamily="34" charset="0"/>
              </a:rPr>
              <a:t>RFlect’s</a:t>
            </a:r>
            <a:r>
              <a:rPr lang="en-US" sz="2200" dirty="0">
                <a:solidFill>
                  <a:srgbClr val="FFFFFF"/>
                </a:solidFill>
                <a:latin typeface="Arial" panose="020B0604020202020204" pitchFamily="34" charset="0"/>
                <a:cs typeface="Arial" panose="020B0604020202020204" pitchFamily="34" charset="0"/>
              </a:rPr>
              <a:t> Non-Linear Imaging Algorithm</a:t>
            </a:r>
          </a:p>
          <a:p>
            <a:pPr algn="ctr"/>
            <a:r>
              <a:rPr lang="en-US" sz="2200" dirty="0">
                <a:solidFill>
                  <a:srgbClr val="FFFFFF"/>
                </a:solidFill>
                <a:latin typeface="Arial" panose="020B0604020202020204" pitchFamily="34" charset="0"/>
                <a:cs typeface="Arial" panose="020B0604020202020204" pitchFamily="34" charset="0"/>
              </a:rPr>
              <a:t>With Small Error in Convex Reflector Location</a:t>
            </a:r>
            <a:endParaRPr lang="en-CH" sz="2200" dirty="0">
              <a:solidFill>
                <a:srgbClr val="FFFFFF"/>
              </a:solidFill>
              <a:latin typeface="Arial" panose="020B0604020202020204" pitchFamily="34" charset="0"/>
              <a:cs typeface="Arial" panose="020B0604020202020204" pitchFamily="34" charset="0"/>
            </a:endParaRPr>
          </a:p>
        </p:txBody>
      </p:sp>
      <p:sp>
        <p:nvSpPr>
          <p:cNvPr id="39" name="Freeform: Shape 29">
            <a:extLst>
              <a:ext uri="{FF2B5EF4-FFF2-40B4-BE49-F238E27FC236}">
                <a16:creationId xmlns:a16="http://schemas.microsoft.com/office/drawing/2014/main" id="{4882FAFE-ACC5-4C23-AF6B-6A07A8261C9D}"/>
              </a:ext>
            </a:extLst>
          </p:cNvPr>
          <p:cNvSpPr/>
          <p:nvPr/>
        </p:nvSpPr>
        <p:spPr>
          <a:xfrm>
            <a:off x="11575" y="3469276"/>
            <a:ext cx="10076760" cy="126062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90000"/>
          </a:solidFill>
          <a:ln w="0" cap="rnd">
            <a:noFill/>
            <a:prstDash val="solid"/>
          </a:ln>
        </p:spPr>
        <p:txBody>
          <a:bodyPr vert="horz" wrap="square" lIns="90000" tIns="45000" rIns="90000" bIns="45000" anchor="ctr" anchorCtr="0" compatLnSpc="0">
            <a:noAutofit/>
          </a:bodyPr>
          <a:lstStyle/>
          <a:p>
            <a:pPr algn="ctr"/>
            <a:r>
              <a:rPr lang="en-US" sz="3200" dirty="0">
                <a:solidFill>
                  <a:srgbClr val="FFFFFF"/>
                </a:solidFill>
                <a:latin typeface="Liberation Sans"/>
              </a:rPr>
              <a:t>High-accuracy reflector mapping is key to producing accurate around-the-corner images</a:t>
            </a:r>
            <a:endParaRPr lang="en-US" sz="3200" dirty="0">
              <a:solidFill>
                <a:schemeClr val="bg1">
                  <a:lumMod val="50000"/>
                </a:schemeClr>
              </a:solidFill>
              <a:latin typeface="Liberation Sans"/>
            </a:endParaRPr>
          </a:p>
        </p:txBody>
      </p:sp>
      <p:grpSp>
        <p:nvGrpSpPr>
          <p:cNvPr id="23" name="Group 22">
            <a:extLst>
              <a:ext uri="{FF2B5EF4-FFF2-40B4-BE49-F238E27FC236}">
                <a16:creationId xmlns:a16="http://schemas.microsoft.com/office/drawing/2014/main" id="{62AEE110-E6CA-4E45-857D-E3234D35B822}"/>
              </a:ext>
            </a:extLst>
          </p:cNvPr>
          <p:cNvGrpSpPr/>
          <p:nvPr/>
        </p:nvGrpSpPr>
        <p:grpSpPr>
          <a:xfrm>
            <a:off x="2893673" y="1639747"/>
            <a:ext cx="3461408" cy="446156"/>
            <a:chOff x="5436912" y="1762318"/>
            <a:chExt cx="3889968" cy="501395"/>
          </a:xfrm>
        </p:grpSpPr>
        <p:sp>
          <p:nvSpPr>
            <p:cNvPr id="42" name="TextBox 41">
              <a:extLst>
                <a:ext uri="{FF2B5EF4-FFF2-40B4-BE49-F238E27FC236}">
                  <a16:creationId xmlns:a16="http://schemas.microsoft.com/office/drawing/2014/main" id="{ABED1B3A-AD8D-4A9C-8387-919BD9CE7B46}"/>
                </a:ext>
              </a:extLst>
            </p:cNvPr>
            <p:cNvSpPr txBox="1"/>
            <p:nvPr/>
          </p:nvSpPr>
          <p:spPr>
            <a:xfrm>
              <a:off x="5436912" y="1762318"/>
              <a:ext cx="2642571" cy="484236"/>
            </a:xfrm>
            <a:prstGeom prst="rect">
              <a:avLst/>
            </a:prstGeom>
            <a:noFill/>
          </p:spPr>
          <p:txBody>
            <a:bodyPr wrap="square" rtlCol="0">
              <a:spAutoFit/>
            </a:bodyPr>
            <a:lstStyle/>
            <a:p>
              <a:pPr algn="r"/>
              <a:r>
                <a:rPr lang="en-US" sz="2200" dirty="0">
                  <a:solidFill>
                    <a:schemeClr val="accent6">
                      <a:lumMod val="60000"/>
                      <a:lumOff val="40000"/>
                    </a:schemeClr>
                  </a:solidFill>
                </a:rPr>
                <a:t>Image Distortions</a:t>
              </a:r>
              <a:endParaRPr lang="en-US" sz="2200" baseline="-25000" dirty="0">
                <a:solidFill>
                  <a:schemeClr val="accent6">
                    <a:lumMod val="60000"/>
                    <a:lumOff val="40000"/>
                  </a:schemeClr>
                </a:solidFill>
              </a:endParaRPr>
            </a:p>
          </p:txBody>
        </p:sp>
        <p:cxnSp>
          <p:nvCxnSpPr>
            <p:cNvPr id="43" name="Straight Connector 42">
              <a:extLst>
                <a:ext uri="{FF2B5EF4-FFF2-40B4-BE49-F238E27FC236}">
                  <a16:creationId xmlns:a16="http://schemas.microsoft.com/office/drawing/2014/main" id="{C09FBB7E-9D93-411A-92C4-EC26375A5606}"/>
                </a:ext>
              </a:extLst>
            </p:cNvPr>
            <p:cNvCxnSpPr>
              <a:cxnSpLocks/>
              <a:stCxn id="42" idx="3"/>
            </p:cNvCxnSpPr>
            <p:nvPr/>
          </p:nvCxnSpPr>
          <p:spPr>
            <a:xfrm>
              <a:off x="8079483" y="2004436"/>
              <a:ext cx="1247397" cy="97986"/>
            </a:xfrm>
            <a:prstGeom prst="line">
              <a:avLst/>
            </a:prstGeom>
            <a:ln w="28575">
              <a:solidFill>
                <a:schemeClr val="accent6">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46CB466-C115-40D6-817C-35AA2454A95A}"/>
                </a:ext>
              </a:extLst>
            </p:cNvPr>
            <p:cNvCxnSpPr>
              <a:cxnSpLocks/>
              <a:stCxn id="42" idx="3"/>
            </p:cNvCxnSpPr>
            <p:nvPr/>
          </p:nvCxnSpPr>
          <p:spPr>
            <a:xfrm>
              <a:off x="8079483" y="2004436"/>
              <a:ext cx="207268" cy="259277"/>
            </a:xfrm>
            <a:prstGeom prst="line">
              <a:avLst/>
            </a:prstGeom>
            <a:ln w="28575">
              <a:solidFill>
                <a:schemeClr val="accent6">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14315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340BDB62-BA0E-4619-83C2-81CD9A1F3FD0}"/>
              </a:ext>
            </a:extLst>
          </p:cNvPr>
          <p:cNvSpPr txBox="1">
            <a:spLocks/>
          </p:cNvSpPr>
          <p:nvPr/>
        </p:nvSpPr>
        <p:spPr>
          <a:xfrm>
            <a:off x="0" y="113803"/>
            <a:ext cx="10077450" cy="1250280"/>
          </a:xfrm>
          <a:prstGeom prst="rect">
            <a:avLst/>
          </a:prstGeom>
          <a:noFill/>
          <a:ln>
            <a:noFill/>
          </a:ln>
        </p:spPr>
        <p:txBody>
          <a:bodyPr vert="horz" lIns="0" tIns="0" rIns="0" bIns="0" anchor="ct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Can We Leverage Line-of-Sight Images for Reflector Mapping?</a:t>
            </a:r>
          </a:p>
        </p:txBody>
      </p:sp>
      <p:pic>
        <p:nvPicPr>
          <p:cNvPr id="5" name="Picture 4" descr="A blue background with a blue and yellow light&#10;&#10;Description automatically generated with medium confidence">
            <a:extLst>
              <a:ext uri="{FF2B5EF4-FFF2-40B4-BE49-F238E27FC236}">
                <a16:creationId xmlns:a16="http://schemas.microsoft.com/office/drawing/2014/main" id="{84FE6931-7CB0-6F0D-5AAF-1D5708B5503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Lst>
          </a:blip>
          <a:srcRect l="10211" t="9197" r="14762" b="17453"/>
          <a:stretch/>
        </p:blipFill>
        <p:spPr>
          <a:xfrm>
            <a:off x="5836264" y="1041838"/>
            <a:ext cx="3155284" cy="3834803"/>
          </a:xfrm>
          <a:prstGeom prst="rect">
            <a:avLst/>
          </a:prstGeom>
        </p:spPr>
      </p:pic>
      <p:sp>
        <p:nvSpPr>
          <p:cNvPr id="10" name="Oval 9">
            <a:extLst>
              <a:ext uri="{FF2B5EF4-FFF2-40B4-BE49-F238E27FC236}">
                <a16:creationId xmlns:a16="http://schemas.microsoft.com/office/drawing/2014/main" id="{0A17EFB0-891B-6624-57CC-75E984295C7B}"/>
              </a:ext>
            </a:extLst>
          </p:cNvPr>
          <p:cNvSpPr/>
          <p:nvPr/>
        </p:nvSpPr>
        <p:spPr>
          <a:xfrm>
            <a:off x="6826912" y="2002827"/>
            <a:ext cx="1117691" cy="1092338"/>
          </a:xfrm>
          <a:prstGeom prst="ellipse">
            <a:avLst/>
          </a:prstGeom>
          <a:noFill/>
          <a:ln w="38100">
            <a:solidFill>
              <a:srgbClr val="FF40FF"/>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CH">
              <a:solidFill>
                <a:srgbClr val="FF40FF"/>
              </a:solidFill>
            </a:endParaRPr>
          </a:p>
        </p:txBody>
      </p:sp>
      <p:sp>
        <p:nvSpPr>
          <p:cNvPr id="7" name="TextBox 6">
            <a:extLst>
              <a:ext uri="{FF2B5EF4-FFF2-40B4-BE49-F238E27FC236}">
                <a16:creationId xmlns:a16="http://schemas.microsoft.com/office/drawing/2014/main" id="{2B9C88CA-FB17-47CC-9353-F8145612DCC8}"/>
              </a:ext>
            </a:extLst>
          </p:cNvPr>
          <p:cNvSpPr txBox="1"/>
          <p:nvPr/>
        </p:nvSpPr>
        <p:spPr>
          <a:xfrm>
            <a:off x="5239692" y="4807189"/>
            <a:ext cx="4291169" cy="861774"/>
          </a:xfrm>
          <a:prstGeom prst="rect">
            <a:avLst/>
          </a:prstGeom>
          <a:noFill/>
        </p:spPr>
        <p:txBody>
          <a:bodyPr wrap="square" rtlCol="0">
            <a:spAutoFit/>
          </a:bodyPr>
          <a:lstStyle/>
          <a:p>
            <a:pPr algn="ctr"/>
            <a:r>
              <a:rPr lang="en-US" sz="2500" dirty="0">
                <a:solidFill>
                  <a:schemeClr val="bg1"/>
                </a:solidFill>
              </a:rPr>
              <a:t>Line-of-Sight Overhead View</a:t>
            </a:r>
          </a:p>
          <a:p>
            <a:pPr algn="ctr"/>
            <a:r>
              <a:rPr lang="en-US" sz="2500" dirty="0">
                <a:solidFill>
                  <a:schemeClr val="bg1"/>
                </a:solidFill>
              </a:rPr>
              <a:t>Convex Reflector</a:t>
            </a:r>
          </a:p>
        </p:txBody>
      </p:sp>
      <p:pic>
        <p:nvPicPr>
          <p:cNvPr id="11" name="Picture 10">
            <a:extLst>
              <a:ext uri="{FF2B5EF4-FFF2-40B4-BE49-F238E27FC236}">
                <a16:creationId xmlns:a16="http://schemas.microsoft.com/office/drawing/2014/main" id="{5344EFE8-F5B3-4296-AF3F-BA499C16593A}"/>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30098" t="19365" r="28288" b="14321"/>
          <a:stretch/>
        </p:blipFill>
        <p:spPr>
          <a:xfrm>
            <a:off x="1331397" y="1060595"/>
            <a:ext cx="3107007" cy="3834803"/>
          </a:xfrm>
          <a:prstGeom prst="rect">
            <a:avLst/>
          </a:prstGeom>
        </p:spPr>
      </p:pic>
      <p:cxnSp>
        <p:nvCxnSpPr>
          <p:cNvPr id="12" name="Straight Connector 11">
            <a:extLst>
              <a:ext uri="{FF2B5EF4-FFF2-40B4-BE49-F238E27FC236}">
                <a16:creationId xmlns:a16="http://schemas.microsoft.com/office/drawing/2014/main" id="{84C62782-2CFF-42BA-AC9E-DAFD817741B9}"/>
              </a:ext>
            </a:extLst>
          </p:cNvPr>
          <p:cNvCxnSpPr>
            <a:cxnSpLocks/>
          </p:cNvCxnSpPr>
          <p:nvPr/>
        </p:nvCxnSpPr>
        <p:spPr>
          <a:xfrm>
            <a:off x="1608592" y="1613103"/>
            <a:ext cx="2624147" cy="1200093"/>
          </a:xfrm>
          <a:prstGeom prst="line">
            <a:avLst/>
          </a:prstGeom>
          <a:ln w="57150">
            <a:solidFill>
              <a:srgbClr val="FF40FF"/>
            </a:solidFill>
            <a:prstDash val="sysDash"/>
          </a:ln>
        </p:spPr>
        <p:style>
          <a:lnRef idx="2">
            <a:schemeClr val="accent1"/>
          </a:lnRef>
          <a:fillRef idx="0">
            <a:schemeClr val="accent1"/>
          </a:fillRef>
          <a:effectRef idx="1">
            <a:schemeClr val="accent1"/>
          </a:effectRef>
          <a:fontRef idx="minor">
            <a:schemeClr val="tx1"/>
          </a:fontRef>
        </p:style>
      </p:cxnSp>
      <p:sp>
        <p:nvSpPr>
          <p:cNvPr id="8" name="Freeform: Shape 29">
            <a:extLst>
              <a:ext uri="{FF2B5EF4-FFF2-40B4-BE49-F238E27FC236}">
                <a16:creationId xmlns:a16="http://schemas.microsoft.com/office/drawing/2014/main" id="{607B2744-F57B-4D22-AF2C-8F5E4B0275F9}"/>
              </a:ext>
            </a:extLst>
          </p:cNvPr>
          <p:cNvSpPr/>
          <p:nvPr/>
        </p:nvSpPr>
        <p:spPr>
          <a:xfrm>
            <a:off x="0" y="2479114"/>
            <a:ext cx="10076760" cy="111423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90000"/>
          </a:solidFill>
          <a:ln w="0" cap="rnd">
            <a:noFill/>
            <a:prstDash val="solid"/>
          </a:ln>
        </p:spPr>
        <p:txBody>
          <a:bodyPr vert="horz" wrap="square" lIns="90000" tIns="45000" rIns="90000" bIns="45000" anchor="ctr" anchorCtr="0" compatLnSpc="0">
            <a:noAutofit/>
          </a:bodyPr>
          <a:lstStyle/>
          <a:p>
            <a:pPr algn="ctr"/>
            <a:r>
              <a:rPr lang="en-US" sz="3200" dirty="0">
                <a:solidFill>
                  <a:schemeClr val="bg1"/>
                </a:solidFill>
              </a:rPr>
              <a:t>Line-of-Sight images are not sufficient for mapping </a:t>
            </a:r>
          </a:p>
          <a:p>
            <a:pPr algn="ctr"/>
            <a:r>
              <a:rPr lang="en-US" sz="3200" dirty="0">
                <a:solidFill>
                  <a:schemeClr val="bg1"/>
                </a:solidFill>
              </a:rPr>
              <a:t>complex reflectors</a:t>
            </a:r>
            <a:endParaRPr lang="en-US" sz="3200" dirty="0">
              <a:solidFill>
                <a:srgbClr val="FFFFFF"/>
              </a:solidFill>
              <a:latin typeface="Liberation Sans"/>
            </a:endParaRPr>
          </a:p>
        </p:txBody>
      </p:sp>
      <p:sp>
        <p:nvSpPr>
          <p:cNvPr id="13" name="TextBox 12">
            <a:extLst>
              <a:ext uri="{FF2B5EF4-FFF2-40B4-BE49-F238E27FC236}">
                <a16:creationId xmlns:a16="http://schemas.microsoft.com/office/drawing/2014/main" id="{14879335-C806-4F81-A8A7-EFCC1C4AB366}"/>
              </a:ext>
            </a:extLst>
          </p:cNvPr>
          <p:cNvSpPr txBox="1"/>
          <p:nvPr/>
        </p:nvSpPr>
        <p:spPr>
          <a:xfrm>
            <a:off x="728652" y="4807189"/>
            <a:ext cx="4291169" cy="861774"/>
          </a:xfrm>
          <a:prstGeom prst="rect">
            <a:avLst/>
          </a:prstGeom>
          <a:noFill/>
        </p:spPr>
        <p:txBody>
          <a:bodyPr wrap="square" rtlCol="0">
            <a:spAutoFit/>
          </a:bodyPr>
          <a:lstStyle/>
          <a:p>
            <a:pPr algn="ctr"/>
            <a:r>
              <a:rPr lang="en-US" sz="2500" dirty="0">
                <a:solidFill>
                  <a:schemeClr val="bg1"/>
                </a:solidFill>
              </a:rPr>
              <a:t>Line-of-Sight Overhead View</a:t>
            </a:r>
          </a:p>
          <a:p>
            <a:pPr algn="ctr"/>
            <a:r>
              <a:rPr lang="en-US" sz="2500" dirty="0">
                <a:solidFill>
                  <a:schemeClr val="bg1"/>
                </a:solidFill>
              </a:rPr>
              <a:t>Planar Reflector</a:t>
            </a:r>
          </a:p>
        </p:txBody>
      </p:sp>
      <p:sp>
        <p:nvSpPr>
          <p:cNvPr id="9" name="Freeform: Shape 29">
            <a:extLst>
              <a:ext uri="{FF2B5EF4-FFF2-40B4-BE49-F238E27FC236}">
                <a16:creationId xmlns:a16="http://schemas.microsoft.com/office/drawing/2014/main" id="{D6BDCC46-E500-4124-8B79-0B7EA24DF7C9}"/>
              </a:ext>
            </a:extLst>
          </p:cNvPr>
          <p:cNvSpPr/>
          <p:nvPr/>
        </p:nvSpPr>
        <p:spPr>
          <a:xfrm>
            <a:off x="0" y="3744926"/>
            <a:ext cx="10076760" cy="126903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89C765"/>
          </a:solidFill>
          <a:ln w="0" cap="rnd">
            <a:solidFill>
              <a:srgbClr val="89C765"/>
            </a:solidFill>
            <a:prstDash val="solid"/>
          </a:ln>
        </p:spPr>
        <p:txBody>
          <a:bodyPr vert="horz" wrap="square" lIns="90000" tIns="45000" rIns="90000" bIns="45000" anchor="ctr" anchorCtr="0" compatLnSpc="0">
            <a:noAutofit/>
          </a:bodyPr>
          <a:lstStyle/>
          <a:p>
            <a:pPr algn="ctr"/>
            <a:r>
              <a:rPr lang="en-US" sz="3200" dirty="0">
                <a:latin typeface="Liberation Sans"/>
              </a:rPr>
              <a:t>Our Solution: Design a non-linear reflector mapping algorithm leveraging line-of-sight reflections</a:t>
            </a:r>
          </a:p>
        </p:txBody>
      </p:sp>
    </p:spTree>
    <p:extLst>
      <p:ext uri="{BB962C8B-B14F-4D97-AF65-F5344CB8AC3E}">
        <p14:creationId xmlns:p14="http://schemas.microsoft.com/office/powerpoint/2010/main" val="106035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AE7713-DE8E-40C1-86B9-D5DEA5678F68}"/>
              </a:ext>
            </a:extLst>
          </p:cNvPr>
          <p:cNvPicPr>
            <a:picLocks noChangeAspect="1"/>
          </p:cNvPicPr>
          <p:nvPr/>
        </p:nvPicPr>
        <p:blipFill rotWithShape="1">
          <a:blip r:embed="rId3">
            <a:extLst>
              <a:ext uri="{28A0092B-C50C-407E-A947-70E740481C1C}">
                <a14:useLocalDpi xmlns:a14="http://schemas.microsoft.com/office/drawing/2010/main" val="0"/>
              </a:ext>
            </a:extLst>
          </a:blip>
          <a:srcRect l="10074" t="61896" r="44250" b="21454"/>
          <a:stretch/>
        </p:blipFill>
        <p:spPr>
          <a:xfrm>
            <a:off x="2172015" y="4142760"/>
            <a:ext cx="5541328" cy="1132043"/>
          </a:xfrm>
          <a:prstGeom prst="rect">
            <a:avLst/>
          </a:prstGeom>
        </p:spPr>
      </p:pic>
      <p:grpSp>
        <p:nvGrpSpPr>
          <p:cNvPr id="46" name="Group 45">
            <a:extLst>
              <a:ext uri="{FF2B5EF4-FFF2-40B4-BE49-F238E27FC236}">
                <a16:creationId xmlns:a16="http://schemas.microsoft.com/office/drawing/2014/main" id="{7184616A-933F-4523-8BD2-C5AE5CE1950A}"/>
              </a:ext>
            </a:extLst>
          </p:cNvPr>
          <p:cNvGrpSpPr/>
          <p:nvPr/>
        </p:nvGrpSpPr>
        <p:grpSpPr>
          <a:xfrm rot="5400000">
            <a:off x="6030712" y="5483064"/>
            <a:ext cx="1996441" cy="509597"/>
            <a:chOff x="2230755" y="3441600"/>
            <a:chExt cx="5480685" cy="734400"/>
          </a:xfrm>
        </p:grpSpPr>
        <p:pic>
          <p:nvPicPr>
            <p:cNvPr id="47" name="Picture 46">
              <a:extLst>
                <a:ext uri="{FF2B5EF4-FFF2-40B4-BE49-F238E27FC236}">
                  <a16:creationId xmlns:a16="http://schemas.microsoft.com/office/drawing/2014/main" id="{4EB74623-1D5B-4F35-A437-44AB7997B638}"/>
                </a:ext>
              </a:extLst>
            </p:cNvPr>
            <p:cNvPicPr>
              <a:picLocks noChangeAspect="1"/>
            </p:cNvPicPr>
            <p:nvPr/>
          </p:nvPicPr>
          <p:blipFill rotWithShape="1">
            <a:blip r:embed="rId4">
              <a:extLst>
                <a:ext uri="{28A0092B-C50C-407E-A947-70E740481C1C}">
                  <a14:useLocalDpi xmlns:a14="http://schemas.microsoft.com/office/drawing/2010/main" val="0"/>
                </a:ext>
              </a:extLst>
            </a:blip>
            <a:srcRect l="34240" t="46233" r="44250" b="50039"/>
            <a:stretch/>
          </p:blipFill>
          <p:spPr>
            <a:xfrm>
              <a:off x="2239200" y="3441600"/>
              <a:ext cx="5472240" cy="734400"/>
            </a:xfrm>
            <a:prstGeom prst="rect">
              <a:avLst/>
            </a:prstGeom>
          </p:spPr>
        </p:pic>
        <p:pic>
          <p:nvPicPr>
            <p:cNvPr id="48" name="Picture 47">
              <a:extLst>
                <a:ext uri="{FF2B5EF4-FFF2-40B4-BE49-F238E27FC236}">
                  <a16:creationId xmlns:a16="http://schemas.microsoft.com/office/drawing/2014/main" id="{96ECB664-D5B9-4B64-9512-C1B62ED152AF}"/>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l="34490" t="44721" r="61066" b="54607"/>
            <a:stretch/>
          </p:blipFill>
          <p:spPr>
            <a:xfrm>
              <a:off x="7139940" y="3822955"/>
              <a:ext cx="539115" cy="45719"/>
            </a:xfrm>
            <a:prstGeom prst="rect">
              <a:avLst/>
            </a:prstGeom>
          </p:spPr>
        </p:pic>
        <p:pic>
          <p:nvPicPr>
            <p:cNvPr id="49" name="Picture 48">
              <a:extLst>
                <a:ext uri="{FF2B5EF4-FFF2-40B4-BE49-F238E27FC236}">
                  <a16:creationId xmlns:a16="http://schemas.microsoft.com/office/drawing/2014/main" id="{BE4D018E-A10E-43F2-9EA1-CB59A8786794}"/>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l="34490" t="44721" r="61066" b="54607"/>
            <a:stretch/>
          </p:blipFill>
          <p:spPr>
            <a:xfrm>
              <a:off x="5351780" y="3822955"/>
              <a:ext cx="539115" cy="45719"/>
            </a:xfrm>
            <a:prstGeom prst="rect">
              <a:avLst/>
            </a:prstGeom>
          </p:spPr>
        </p:pic>
        <p:pic>
          <p:nvPicPr>
            <p:cNvPr id="50" name="Picture 49">
              <a:extLst>
                <a:ext uri="{FF2B5EF4-FFF2-40B4-BE49-F238E27FC236}">
                  <a16:creationId xmlns:a16="http://schemas.microsoft.com/office/drawing/2014/main" id="{DF32CF46-5CD2-4176-82FC-DE0C19AB43EB}"/>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l="34490" t="44721" r="61066" b="54607"/>
            <a:stretch/>
          </p:blipFill>
          <p:spPr>
            <a:xfrm>
              <a:off x="3441700" y="3822955"/>
              <a:ext cx="539115" cy="45719"/>
            </a:xfrm>
            <a:prstGeom prst="rect">
              <a:avLst/>
            </a:prstGeom>
          </p:spPr>
        </p:pic>
        <p:pic>
          <p:nvPicPr>
            <p:cNvPr id="51" name="Picture 50">
              <a:extLst>
                <a:ext uri="{FF2B5EF4-FFF2-40B4-BE49-F238E27FC236}">
                  <a16:creationId xmlns:a16="http://schemas.microsoft.com/office/drawing/2014/main" id="{8A06F706-AA0B-4E25-AB82-C39D103BAAA6}"/>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l="35429" t="44721" r="61066" b="54607"/>
            <a:stretch/>
          </p:blipFill>
          <p:spPr>
            <a:xfrm>
              <a:off x="2230755" y="3822955"/>
              <a:ext cx="425196" cy="45719"/>
            </a:xfrm>
            <a:prstGeom prst="rect">
              <a:avLst/>
            </a:prstGeom>
          </p:spPr>
        </p:pic>
      </p:grpSp>
      <p:sp>
        <p:nvSpPr>
          <p:cNvPr id="26" name="Title 2">
            <a:extLst>
              <a:ext uri="{FF2B5EF4-FFF2-40B4-BE49-F238E27FC236}">
                <a16:creationId xmlns:a16="http://schemas.microsoft.com/office/drawing/2014/main" id="{FF965759-4B67-4AC2-86C2-7E0A139DDA31}"/>
              </a:ext>
            </a:extLst>
          </p:cNvPr>
          <p:cNvSpPr txBox="1">
            <a:spLocks/>
          </p:cNvSpPr>
          <p:nvPr/>
        </p:nvSpPr>
        <p:spPr>
          <a:xfrm>
            <a:off x="0" y="-284401"/>
            <a:ext cx="10077450" cy="1250280"/>
          </a:xfrm>
          <a:prstGeom prst="rect">
            <a:avLst/>
          </a:prstGeom>
          <a:noFill/>
          <a:ln>
            <a:noFill/>
          </a:ln>
        </p:spPr>
        <p:txBody>
          <a:bodyPr vert="horz" lIns="0" tIns="0" rIns="0" bIns="0" anchor="ct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Classic Sensing Modalities are Limited to Line-of-Sight</a:t>
            </a:r>
          </a:p>
        </p:txBody>
      </p:sp>
      <p:pic>
        <p:nvPicPr>
          <p:cNvPr id="9" name="Picture 8">
            <a:extLst>
              <a:ext uri="{FF2B5EF4-FFF2-40B4-BE49-F238E27FC236}">
                <a16:creationId xmlns:a16="http://schemas.microsoft.com/office/drawing/2014/main" id="{5D8F899B-E7F9-44C8-BAFE-695C764A7BC8}"/>
              </a:ext>
            </a:extLst>
          </p:cNvPr>
          <p:cNvPicPr>
            <a:picLocks noChangeAspect="1"/>
          </p:cNvPicPr>
          <p:nvPr/>
        </p:nvPicPr>
        <p:blipFill rotWithShape="1">
          <a:blip r:embed="rId4">
            <a:extLst>
              <a:ext uri="{28A0092B-C50C-407E-A947-70E740481C1C}">
                <a14:useLocalDpi xmlns:a14="http://schemas.microsoft.com/office/drawing/2010/main" val="0"/>
              </a:ext>
            </a:extLst>
          </a:blip>
          <a:srcRect l="10014" r="44250" b="50039"/>
          <a:stretch/>
        </p:blipFill>
        <p:spPr>
          <a:xfrm>
            <a:off x="2174092" y="750422"/>
            <a:ext cx="5548533" cy="3396861"/>
          </a:xfrm>
          <a:prstGeom prst="rect">
            <a:avLst/>
          </a:prstGeom>
        </p:spPr>
      </p:pic>
      <p:grpSp>
        <p:nvGrpSpPr>
          <p:cNvPr id="33" name="Group 32">
            <a:extLst>
              <a:ext uri="{FF2B5EF4-FFF2-40B4-BE49-F238E27FC236}">
                <a16:creationId xmlns:a16="http://schemas.microsoft.com/office/drawing/2014/main" id="{7476B2BD-B51F-44C0-889E-F667E40BB7A0}"/>
              </a:ext>
            </a:extLst>
          </p:cNvPr>
          <p:cNvGrpSpPr/>
          <p:nvPr/>
        </p:nvGrpSpPr>
        <p:grpSpPr>
          <a:xfrm rot="5400000">
            <a:off x="5983940" y="1546044"/>
            <a:ext cx="2125978" cy="542662"/>
            <a:chOff x="2230755" y="3441600"/>
            <a:chExt cx="5480685" cy="734400"/>
          </a:xfrm>
        </p:grpSpPr>
        <p:pic>
          <p:nvPicPr>
            <p:cNvPr id="34" name="Picture 33">
              <a:extLst>
                <a:ext uri="{FF2B5EF4-FFF2-40B4-BE49-F238E27FC236}">
                  <a16:creationId xmlns:a16="http://schemas.microsoft.com/office/drawing/2014/main" id="{8BC904CC-386C-4ACC-915D-1E3255AACA7D}"/>
                </a:ext>
              </a:extLst>
            </p:cNvPr>
            <p:cNvPicPr>
              <a:picLocks noChangeAspect="1"/>
            </p:cNvPicPr>
            <p:nvPr/>
          </p:nvPicPr>
          <p:blipFill rotWithShape="1">
            <a:blip r:embed="rId4">
              <a:extLst>
                <a:ext uri="{28A0092B-C50C-407E-A947-70E740481C1C}">
                  <a14:useLocalDpi xmlns:a14="http://schemas.microsoft.com/office/drawing/2010/main" val="0"/>
                </a:ext>
              </a:extLst>
            </a:blip>
            <a:srcRect l="34240" t="46233" r="44250" b="50039"/>
            <a:stretch/>
          </p:blipFill>
          <p:spPr>
            <a:xfrm>
              <a:off x="2239200" y="3441600"/>
              <a:ext cx="5472240" cy="734400"/>
            </a:xfrm>
            <a:prstGeom prst="rect">
              <a:avLst/>
            </a:prstGeom>
          </p:spPr>
        </p:pic>
        <p:pic>
          <p:nvPicPr>
            <p:cNvPr id="35" name="Picture 34">
              <a:extLst>
                <a:ext uri="{FF2B5EF4-FFF2-40B4-BE49-F238E27FC236}">
                  <a16:creationId xmlns:a16="http://schemas.microsoft.com/office/drawing/2014/main" id="{BD7F49E5-F4E3-44F4-A0B2-C9FCD04BA055}"/>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l="34490" t="44721" r="61066" b="54607"/>
            <a:stretch/>
          </p:blipFill>
          <p:spPr>
            <a:xfrm>
              <a:off x="7139940" y="3822955"/>
              <a:ext cx="539115" cy="45719"/>
            </a:xfrm>
            <a:prstGeom prst="rect">
              <a:avLst/>
            </a:prstGeom>
          </p:spPr>
        </p:pic>
        <p:pic>
          <p:nvPicPr>
            <p:cNvPr id="36" name="Picture 35">
              <a:extLst>
                <a:ext uri="{FF2B5EF4-FFF2-40B4-BE49-F238E27FC236}">
                  <a16:creationId xmlns:a16="http://schemas.microsoft.com/office/drawing/2014/main" id="{6C693381-5F18-4C1C-A5CB-C62B3B8C1AB8}"/>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l="34490" t="44721" r="61066" b="54607"/>
            <a:stretch/>
          </p:blipFill>
          <p:spPr>
            <a:xfrm>
              <a:off x="5351780" y="3822955"/>
              <a:ext cx="539115" cy="45719"/>
            </a:xfrm>
            <a:prstGeom prst="rect">
              <a:avLst/>
            </a:prstGeom>
          </p:spPr>
        </p:pic>
        <p:pic>
          <p:nvPicPr>
            <p:cNvPr id="37" name="Picture 36">
              <a:extLst>
                <a:ext uri="{FF2B5EF4-FFF2-40B4-BE49-F238E27FC236}">
                  <a16:creationId xmlns:a16="http://schemas.microsoft.com/office/drawing/2014/main" id="{D38738E0-3FE6-46F3-AB3C-D94100597498}"/>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l="34490" t="44721" r="61066" b="54607"/>
            <a:stretch/>
          </p:blipFill>
          <p:spPr>
            <a:xfrm>
              <a:off x="3441700" y="3822955"/>
              <a:ext cx="539115" cy="45719"/>
            </a:xfrm>
            <a:prstGeom prst="rect">
              <a:avLst/>
            </a:prstGeom>
          </p:spPr>
        </p:pic>
        <p:pic>
          <p:nvPicPr>
            <p:cNvPr id="38" name="Picture 37">
              <a:extLst>
                <a:ext uri="{FF2B5EF4-FFF2-40B4-BE49-F238E27FC236}">
                  <a16:creationId xmlns:a16="http://schemas.microsoft.com/office/drawing/2014/main" id="{249B24B4-34F1-43E2-B934-3428201ECB49}"/>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l="35429" t="44721" r="61066" b="54607"/>
            <a:stretch/>
          </p:blipFill>
          <p:spPr>
            <a:xfrm>
              <a:off x="2230755" y="3822955"/>
              <a:ext cx="425196" cy="45719"/>
            </a:xfrm>
            <a:prstGeom prst="rect">
              <a:avLst/>
            </a:prstGeom>
          </p:spPr>
        </p:pic>
      </p:grpSp>
      <p:grpSp>
        <p:nvGrpSpPr>
          <p:cNvPr id="5" name="Group 4">
            <a:extLst>
              <a:ext uri="{FF2B5EF4-FFF2-40B4-BE49-F238E27FC236}">
                <a16:creationId xmlns:a16="http://schemas.microsoft.com/office/drawing/2014/main" id="{CDFC800A-CC5C-4B34-B3CA-8987F67A7554}"/>
              </a:ext>
            </a:extLst>
          </p:cNvPr>
          <p:cNvGrpSpPr/>
          <p:nvPr/>
        </p:nvGrpSpPr>
        <p:grpSpPr>
          <a:xfrm>
            <a:off x="2230755" y="3441600"/>
            <a:ext cx="5480685" cy="734400"/>
            <a:chOff x="2230755" y="3441600"/>
            <a:chExt cx="5480685" cy="734400"/>
          </a:xfrm>
        </p:grpSpPr>
        <p:pic>
          <p:nvPicPr>
            <p:cNvPr id="21" name="Picture 20">
              <a:extLst>
                <a:ext uri="{FF2B5EF4-FFF2-40B4-BE49-F238E27FC236}">
                  <a16:creationId xmlns:a16="http://schemas.microsoft.com/office/drawing/2014/main" id="{D0E26100-0591-4D79-BEE2-4646412C9E32}"/>
                </a:ext>
              </a:extLst>
            </p:cNvPr>
            <p:cNvPicPr>
              <a:picLocks noChangeAspect="1"/>
            </p:cNvPicPr>
            <p:nvPr/>
          </p:nvPicPr>
          <p:blipFill rotWithShape="1">
            <a:blip r:embed="rId4">
              <a:extLst>
                <a:ext uri="{28A0092B-C50C-407E-A947-70E740481C1C}">
                  <a14:useLocalDpi xmlns:a14="http://schemas.microsoft.com/office/drawing/2010/main" val="0"/>
                </a:ext>
              </a:extLst>
            </a:blip>
            <a:srcRect l="34240" t="46233" r="44250" b="50039"/>
            <a:stretch/>
          </p:blipFill>
          <p:spPr>
            <a:xfrm>
              <a:off x="2239200" y="3441600"/>
              <a:ext cx="5472240" cy="734400"/>
            </a:xfrm>
            <a:prstGeom prst="rect">
              <a:avLst/>
            </a:prstGeom>
          </p:spPr>
        </p:pic>
        <p:pic>
          <p:nvPicPr>
            <p:cNvPr id="24" name="Picture 23">
              <a:extLst>
                <a:ext uri="{FF2B5EF4-FFF2-40B4-BE49-F238E27FC236}">
                  <a16:creationId xmlns:a16="http://schemas.microsoft.com/office/drawing/2014/main" id="{A3623105-2817-44A4-A797-2B8505EA8D9E}"/>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l="34490" t="44721" r="61066" b="54607"/>
            <a:stretch/>
          </p:blipFill>
          <p:spPr>
            <a:xfrm>
              <a:off x="7139940" y="3822955"/>
              <a:ext cx="539115" cy="45719"/>
            </a:xfrm>
            <a:prstGeom prst="rect">
              <a:avLst/>
            </a:prstGeom>
          </p:spPr>
        </p:pic>
        <p:pic>
          <p:nvPicPr>
            <p:cNvPr id="29" name="Picture 28">
              <a:extLst>
                <a:ext uri="{FF2B5EF4-FFF2-40B4-BE49-F238E27FC236}">
                  <a16:creationId xmlns:a16="http://schemas.microsoft.com/office/drawing/2014/main" id="{35D3AA36-0E44-408D-9DA9-AB8FA8609FBC}"/>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l="34490" t="44721" r="61066" b="54607"/>
            <a:stretch/>
          </p:blipFill>
          <p:spPr>
            <a:xfrm>
              <a:off x="5351780" y="3822955"/>
              <a:ext cx="539115" cy="45719"/>
            </a:xfrm>
            <a:prstGeom prst="rect">
              <a:avLst/>
            </a:prstGeom>
          </p:spPr>
        </p:pic>
        <p:pic>
          <p:nvPicPr>
            <p:cNvPr id="30" name="Picture 29">
              <a:extLst>
                <a:ext uri="{FF2B5EF4-FFF2-40B4-BE49-F238E27FC236}">
                  <a16:creationId xmlns:a16="http://schemas.microsoft.com/office/drawing/2014/main" id="{506C2390-79A2-4614-B532-4ECA667837BF}"/>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l="34490" t="44721" r="61066" b="54607"/>
            <a:stretch/>
          </p:blipFill>
          <p:spPr>
            <a:xfrm>
              <a:off x="3441700" y="3822955"/>
              <a:ext cx="539115" cy="45719"/>
            </a:xfrm>
            <a:prstGeom prst="rect">
              <a:avLst/>
            </a:prstGeom>
          </p:spPr>
        </p:pic>
        <p:pic>
          <p:nvPicPr>
            <p:cNvPr id="32" name="Picture 31">
              <a:extLst>
                <a:ext uri="{FF2B5EF4-FFF2-40B4-BE49-F238E27FC236}">
                  <a16:creationId xmlns:a16="http://schemas.microsoft.com/office/drawing/2014/main" id="{BA032567-62B3-4764-8B10-86CC99A67114}"/>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l="35429" t="44721" r="61066" b="54607"/>
            <a:stretch/>
          </p:blipFill>
          <p:spPr>
            <a:xfrm>
              <a:off x="2230755" y="3822955"/>
              <a:ext cx="425196" cy="45719"/>
            </a:xfrm>
            <a:prstGeom prst="rect">
              <a:avLst/>
            </a:prstGeom>
          </p:spPr>
        </p:pic>
      </p:grpSp>
      <p:pic>
        <p:nvPicPr>
          <p:cNvPr id="7" name="Picture 6">
            <a:extLst>
              <a:ext uri="{FF2B5EF4-FFF2-40B4-BE49-F238E27FC236}">
                <a16:creationId xmlns:a16="http://schemas.microsoft.com/office/drawing/2014/main" id="{37377803-C884-4DE4-9D80-2C68CFFE8056}"/>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75651" b="89583" l="54932" r="60498">
                        <a14:foregroundMark x1="56689" y1="75651" x2="59131" y2="75716"/>
                        <a14:foregroundMark x1="56348" y1="78516" x2="56299" y2="76628"/>
                        <a14:foregroundMark x1="56543" y1="81901" x2="56543" y2="81901"/>
                        <a14:foregroundMark x1="56543" y1="81901" x2="56543" y2="81901"/>
                        <a14:foregroundMark x1="59033" y1="88346" x2="59033" y2="88346"/>
                        <a14:foregroundMark x1="59033" y1="88346" x2="59033" y2="88346"/>
                        <a14:foregroundMark x1="59375" y1="88802" x2="59375" y2="88802"/>
                        <a14:foregroundMark x1="59180" y1="88477" x2="59473" y2="85482"/>
                        <a14:foregroundMark x1="59277" y1="79883" x2="59326" y2="83594"/>
                        <a14:foregroundMark x1="59424" y1="77799" x2="59424" y2="87630"/>
                        <a14:foregroundMark x1="59424" y1="87630" x2="59131" y2="88346"/>
                        <a14:foregroundMark x1="59570" y1="83659" x2="59570" y2="83659"/>
                        <a14:foregroundMark x1="59570" y1="83659" x2="59570" y2="83659"/>
                        <a14:foregroundMark x1="59619" y1="82747" x2="59619" y2="84766"/>
                        <a14:foregroundMark x1="59521" y1="77279" x2="59766" y2="81120"/>
                        <a14:foregroundMark x1="59668" y1="78776" x2="59180" y2="75846"/>
                        <a14:foregroundMark x1="56104" y1="76237" x2="55957" y2="88411"/>
                        <a14:foregroundMark x1="56055" y1="77018" x2="56104" y2="81641"/>
                      </a14:backgroundRemoval>
                    </a14:imgEffect>
                  </a14:imgLayer>
                </a14:imgProps>
              </a:ext>
              <a:ext uri="{28A0092B-C50C-407E-A947-70E740481C1C}">
                <a14:useLocalDpi xmlns:a14="http://schemas.microsoft.com/office/drawing/2010/main" val="0"/>
              </a:ext>
            </a:extLst>
          </a:blip>
          <a:srcRect l="54245" t="74138" r="38779" b="8647"/>
          <a:stretch/>
        </p:blipFill>
        <p:spPr>
          <a:xfrm>
            <a:off x="6701497" y="1042694"/>
            <a:ext cx="419096" cy="775774"/>
          </a:xfrm>
          <a:prstGeom prst="rect">
            <a:avLst/>
          </a:prstGeom>
        </p:spPr>
      </p:pic>
      <p:pic>
        <p:nvPicPr>
          <p:cNvPr id="11" name="Picture 10">
            <a:extLst>
              <a:ext uri="{FF2B5EF4-FFF2-40B4-BE49-F238E27FC236}">
                <a16:creationId xmlns:a16="http://schemas.microsoft.com/office/drawing/2014/main" id="{2595B722-D2C4-4B71-B7FA-450DEF9ED3C3}"/>
              </a:ext>
            </a:extLst>
          </p:cNvPr>
          <p:cNvPicPr>
            <a:picLocks noChangeAspect="1"/>
          </p:cNvPicPr>
          <p:nvPr/>
        </p:nvPicPr>
        <p:blipFill rotWithShape="1">
          <a:blip r:embed="rId7">
            <a:duotone>
              <a:prstClr val="black"/>
              <a:srgbClr val="FF0000">
                <a:tint val="45000"/>
                <a:satMod val="400000"/>
              </a:srgbClr>
            </a:duotone>
            <a:extLst>
              <a:ext uri="{BEBA8EAE-BF5A-486C-A8C5-ECC9F3942E4B}">
                <a14:imgProps xmlns:a14="http://schemas.microsoft.com/office/drawing/2010/main">
                  <a14:imgLayer r:embed="rId8">
                    <a14:imgEffect>
                      <a14:backgroundRemoval t="75651" b="89583" l="54932" r="60498">
                        <a14:foregroundMark x1="56689" y1="75651" x2="59131" y2="75716"/>
                        <a14:foregroundMark x1="56348" y1="78516" x2="56299" y2="76628"/>
                        <a14:foregroundMark x1="56543" y1="81901" x2="56543" y2="81901"/>
                        <a14:foregroundMark x1="56543" y1="81901" x2="56543" y2="81901"/>
                        <a14:foregroundMark x1="59033" y1="88346" x2="59033" y2="88346"/>
                        <a14:foregroundMark x1="59033" y1="88346" x2="59033" y2="88346"/>
                        <a14:foregroundMark x1="59375" y1="88802" x2="59375" y2="88802"/>
                        <a14:foregroundMark x1="59180" y1="88477" x2="59473" y2="85482"/>
                        <a14:foregroundMark x1="59277" y1="79883" x2="59326" y2="83594"/>
                        <a14:foregroundMark x1="59424" y1="77799" x2="59424" y2="87630"/>
                        <a14:foregroundMark x1="59424" y1="87630" x2="59131" y2="88346"/>
                        <a14:foregroundMark x1="59570" y1="83659" x2="59570" y2="83659"/>
                        <a14:foregroundMark x1="59570" y1="83659" x2="59570" y2="83659"/>
                        <a14:foregroundMark x1="59619" y1="82747" x2="59619" y2="84766"/>
                        <a14:foregroundMark x1="59521" y1="77279" x2="59766" y2="81120"/>
                        <a14:foregroundMark x1="59668" y1="78776" x2="59180" y2="75846"/>
                        <a14:foregroundMark x1="56104" y1="76237" x2="55957" y2="88411"/>
                        <a14:foregroundMark x1="56055" y1="77018" x2="56104" y2="81641"/>
                      </a14:backgroundRemoval>
                    </a14:imgEffect>
                  </a14:imgLayer>
                </a14:imgProps>
              </a:ext>
              <a:ext uri="{28A0092B-C50C-407E-A947-70E740481C1C}">
                <a14:useLocalDpi xmlns:a14="http://schemas.microsoft.com/office/drawing/2010/main" val="0"/>
              </a:ext>
            </a:extLst>
          </a:blip>
          <a:srcRect l="54245" t="74138" r="38779" b="8647"/>
          <a:stretch/>
        </p:blipFill>
        <p:spPr>
          <a:xfrm rot="5400000" flipV="1">
            <a:off x="4227030" y="3550581"/>
            <a:ext cx="461282" cy="853863"/>
          </a:xfrm>
          <a:prstGeom prst="rect">
            <a:avLst/>
          </a:prstGeom>
        </p:spPr>
      </p:pic>
      <p:pic>
        <p:nvPicPr>
          <p:cNvPr id="12" name="Picture 11">
            <a:extLst>
              <a:ext uri="{FF2B5EF4-FFF2-40B4-BE49-F238E27FC236}">
                <a16:creationId xmlns:a16="http://schemas.microsoft.com/office/drawing/2014/main" id="{042A96D0-DCA1-4DE7-8C5E-D2923A55B712}"/>
              </a:ext>
            </a:extLst>
          </p:cNvPr>
          <p:cNvPicPr>
            <a:picLocks noChangeAspect="1"/>
          </p:cNvPicPr>
          <p:nvPr/>
        </p:nvPicPr>
        <p:blipFill rotWithShape="1">
          <a:blip r:embed="rId9">
            <a:duotone>
              <a:prstClr val="black"/>
              <a:srgbClr val="FF0000">
                <a:tint val="45000"/>
                <a:satMod val="400000"/>
              </a:srgbClr>
            </a:duotone>
            <a:extLst>
              <a:ext uri="{BEBA8EAE-BF5A-486C-A8C5-ECC9F3942E4B}">
                <a14:imgProps xmlns:a14="http://schemas.microsoft.com/office/drawing/2010/main">
                  <a14:imgLayer r:embed="rId8">
                    <a14:imgEffect>
                      <a14:backgroundRemoval t="75651" b="89583" l="54932" r="60498">
                        <a14:foregroundMark x1="56689" y1="75651" x2="59131" y2="75716"/>
                        <a14:foregroundMark x1="56348" y1="78516" x2="56299" y2="76628"/>
                        <a14:foregroundMark x1="56543" y1="81901" x2="56543" y2="81901"/>
                        <a14:foregroundMark x1="56543" y1="81901" x2="56543" y2="81901"/>
                        <a14:foregroundMark x1="59033" y1="88346" x2="59033" y2="88346"/>
                        <a14:foregroundMark x1="59033" y1="88346" x2="59033" y2="88346"/>
                        <a14:foregroundMark x1="59375" y1="88802" x2="59375" y2="88802"/>
                        <a14:foregroundMark x1="59180" y1="88477" x2="59473" y2="85482"/>
                        <a14:foregroundMark x1="59277" y1="79883" x2="59326" y2="83594"/>
                        <a14:foregroundMark x1="59424" y1="77799" x2="59424" y2="87630"/>
                        <a14:foregroundMark x1="59424" y1="87630" x2="59131" y2="88346"/>
                        <a14:foregroundMark x1="59570" y1="83659" x2="59570" y2="83659"/>
                        <a14:foregroundMark x1="59570" y1="83659" x2="59570" y2="83659"/>
                        <a14:foregroundMark x1="59619" y1="82747" x2="59619" y2="84766"/>
                        <a14:foregroundMark x1="59521" y1="77279" x2="59766" y2="81120"/>
                        <a14:foregroundMark x1="59668" y1="78776" x2="59180" y2="75846"/>
                        <a14:foregroundMark x1="56104" y1="76237" x2="55957" y2="88411"/>
                        <a14:foregroundMark x1="56055" y1="77018" x2="56104" y2="81641"/>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l="54245" t="74138" r="38779" b="8647"/>
          <a:stretch/>
        </p:blipFill>
        <p:spPr>
          <a:xfrm rot="5400000" flipV="1">
            <a:off x="4225758" y="3551217"/>
            <a:ext cx="461277" cy="853854"/>
          </a:xfrm>
          <a:prstGeom prst="rect">
            <a:avLst/>
          </a:prstGeom>
        </p:spPr>
      </p:pic>
      <p:sp>
        <p:nvSpPr>
          <p:cNvPr id="8" name="Partial Circle 7">
            <a:extLst>
              <a:ext uri="{FF2B5EF4-FFF2-40B4-BE49-F238E27FC236}">
                <a16:creationId xmlns:a16="http://schemas.microsoft.com/office/drawing/2014/main" id="{46B0144F-54FE-4B61-B463-4714BF912E5F}"/>
              </a:ext>
            </a:extLst>
          </p:cNvPr>
          <p:cNvSpPr/>
          <p:nvPr/>
        </p:nvSpPr>
        <p:spPr>
          <a:xfrm>
            <a:off x="5687809" y="571747"/>
            <a:ext cx="2407573" cy="2407573"/>
          </a:xfrm>
          <a:prstGeom prst="pie">
            <a:avLst>
              <a:gd name="adj1" fmla="val 1339809"/>
              <a:gd name="adj2" fmla="val 9231610"/>
            </a:avLst>
          </a:prstGeom>
          <a:solidFill>
            <a:srgbClr val="3880D0">
              <a:alpha val="80000"/>
            </a:srgbClr>
          </a:solidFill>
          <a:ln>
            <a:solidFill>
              <a:srgbClr val="29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Rectangle 17">
            <a:extLst>
              <a:ext uri="{FF2B5EF4-FFF2-40B4-BE49-F238E27FC236}">
                <a16:creationId xmlns:a16="http://schemas.microsoft.com/office/drawing/2014/main" id="{514DAE78-BC8F-4022-8EB0-7FC4CBCC2C69}"/>
              </a:ext>
            </a:extLst>
          </p:cNvPr>
          <p:cNvSpPr/>
          <p:nvPr/>
        </p:nvSpPr>
        <p:spPr>
          <a:xfrm>
            <a:off x="7725662" y="491536"/>
            <a:ext cx="2458468" cy="5177427"/>
          </a:xfrm>
          <a:prstGeom prst="rect">
            <a:avLst/>
          </a:prstGeom>
          <a:solidFill>
            <a:srgbClr val="1C1C1C"/>
          </a:solidFill>
          <a:ln>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3F8EC1D-BE6B-4AF6-9BA7-1EC2BE11E112}"/>
              </a:ext>
            </a:extLst>
          </p:cNvPr>
          <p:cNvPicPr>
            <a:picLocks noChangeAspect="1"/>
          </p:cNvPicPr>
          <p:nvPr/>
        </p:nvPicPr>
        <p:blipFill rotWithShape="1">
          <a:blip r:embed="rId10">
            <a:duotone>
              <a:prstClr val="black"/>
              <a:srgbClr val="FF0000">
                <a:tint val="45000"/>
                <a:satMod val="400000"/>
              </a:srgbClr>
            </a:duotone>
            <a:extLst>
              <a:ext uri="{BEBA8EAE-BF5A-486C-A8C5-ECC9F3942E4B}">
                <a14:imgProps xmlns:a14="http://schemas.microsoft.com/office/drawing/2010/main">
                  <a14:imgLayer r:embed="rId11">
                    <a14:imgEffect>
                      <a14:backgroundRemoval t="8400" b="90000" l="3800" r="90000">
                        <a14:foregroundMark x1="39100" y1="8400" x2="39500" y2="11300"/>
                        <a14:foregroundMark x1="7400" y1="66000" x2="11600" y2="57200"/>
                        <a14:foregroundMark x1="11600" y1="57200" x2="12400" y2="52900"/>
                        <a14:foregroundMark x1="3900" y1="65900" x2="3900" y2="65900"/>
                        <a14:foregroundMark x1="3800" y1="65500" x2="3800" y2="65500"/>
                      </a14:backgroundRemoval>
                    </a14:imgEffect>
                  </a14:imgLayer>
                </a14:imgProps>
              </a:ext>
              <a:ext uri="{28A0092B-C50C-407E-A947-70E740481C1C}">
                <a14:useLocalDpi xmlns:a14="http://schemas.microsoft.com/office/drawing/2010/main" val="0"/>
              </a:ext>
            </a:extLst>
          </a:blip>
          <a:srcRect l="2409" t="4221" r="24064" b="30318"/>
          <a:stretch/>
        </p:blipFill>
        <p:spPr>
          <a:xfrm>
            <a:off x="7811882" y="3167460"/>
            <a:ext cx="787410" cy="701040"/>
          </a:xfrm>
          <a:prstGeom prst="rect">
            <a:avLst/>
          </a:prstGeom>
        </p:spPr>
      </p:pic>
      <p:sp>
        <p:nvSpPr>
          <p:cNvPr id="14" name="Rectangle 13">
            <a:extLst>
              <a:ext uri="{FF2B5EF4-FFF2-40B4-BE49-F238E27FC236}">
                <a16:creationId xmlns:a16="http://schemas.microsoft.com/office/drawing/2014/main" id="{C81497E3-F349-41FA-8A39-99F51C1E831D}"/>
              </a:ext>
            </a:extLst>
          </p:cNvPr>
          <p:cNvSpPr/>
          <p:nvPr/>
        </p:nvSpPr>
        <p:spPr>
          <a:xfrm>
            <a:off x="1232225" y="570623"/>
            <a:ext cx="943491" cy="5098340"/>
          </a:xfrm>
          <a:prstGeom prst="rect">
            <a:avLst/>
          </a:prstGeom>
          <a:solidFill>
            <a:srgbClr val="1C1C1C"/>
          </a:solidFill>
          <a:ln>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4E0C3856-67E4-466D-AFAD-9D5643BD8F58}"/>
              </a:ext>
            </a:extLst>
          </p:cNvPr>
          <p:cNvPicPr>
            <a:picLocks noChangeAspect="1"/>
          </p:cNvPicPr>
          <p:nvPr/>
        </p:nvPicPr>
        <p:blipFill rotWithShape="1">
          <a:blip r:embed="rId12">
            <a:extLst>
              <a:ext uri="{BEBA8EAE-BF5A-486C-A8C5-ECC9F3942E4B}">
                <a14:imgProps xmlns:a14="http://schemas.microsoft.com/office/drawing/2010/main">
                  <a14:imgLayer r:embed="rId6">
                    <a14:imgEffect>
                      <a14:backgroundRemoval t="4996" b="44965" l="14588" r="51176">
                        <a14:foregroundMark x1="35060" y1="22902" x2="34878" y2="31779"/>
                        <a14:foregroundMark x1="34878" y1="31779" x2="34515" y2="22213"/>
                        <a14:foregroundMark x1="34515" y1="22213" x2="34106" y2="22011"/>
                        <a14:foregroundMark x1="37128" y1="27280" x2="36628" y2="28293"/>
                        <a14:foregroundMark x1="35560" y1="29428" x2="38696" y2="29104"/>
                      </a14:backgroundRemoval>
                    </a14:imgEffect>
                  </a14:imgLayer>
                </a14:imgProps>
              </a:ext>
              <a:ext uri="{28A0092B-C50C-407E-A947-70E740481C1C}">
                <a14:useLocalDpi xmlns:a14="http://schemas.microsoft.com/office/drawing/2010/main" val="0"/>
              </a:ext>
            </a:extLst>
          </a:blip>
          <a:srcRect l="25885" t="5550" r="55837" b="66207"/>
          <a:stretch/>
        </p:blipFill>
        <p:spPr>
          <a:xfrm>
            <a:off x="4091939" y="1120139"/>
            <a:ext cx="2217421" cy="1920241"/>
          </a:xfrm>
          <a:prstGeom prst="rect">
            <a:avLst/>
          </a:prstGeom>
        </p:spPr>
      </p:pic>
      <p:pic>
        <p:nvPicPr>
          <p:cNvPr id="15" name="Picture 14">
            <a:extLst>
              <a:ext uri="{FF2B5EF4-FFF2-40B4-BE49-F238E27FC236}">
                <a16:creationId xmlns:a16="http://schemas.microsoft.com/office/drawing/2014/main" id="{98EAAC5C-A713-4CE2-AA03-7D49B0F59829}"/>
              </a:ext>
            </a:extLst>
          </p:cNvPr>
          <p:cNvPicPr>
            <a:picLocks noChangeAspect="1"/>
          </p:cNvPicPr>
          <p:nvPr/>
        </p:nvPicPr>
        <p:blipFill rotWithShape="1">
          <a:blip r:embed="rId13">
            <a:clrChange>
              <a:clrFrom>
                <a:srgbClr val="CACACA"/>
              </a:clrFrom>
              <a:clrTo>
                <a:srgbClr val="CACACA">
                  <a:alpha val="0"/>
                </a:srgbClr>
              </a:clrTo>
            </a:clrChange>
            <a:alphaModFix/>
            <a:extLst>
              <a:ext uri="{BEBA8EAE-BF5A-486C-A8C5-ECC9F3942E4B}">
                <a14:imgProps xmlns:a14="http://schemas.microsoft.com/office/drawing/2010/main">
                  <a14:imgLayer r:embed="rId6">
                    <a14:imgEffect>
                      <a14:backgroundRemoval t="1338" b="44913" l="9884" r="51125">
                        <a14:foregroundMark x1="28494" y1="12161" x2="23426" y2="14714"/>
                        <a14:foregroundMark x1="23426" y1="14714" x2="25222" y2="29672"/>
                        <a14:foregroundMark x1="25222" y1="29672" x2="36469" y2="32590"/>
                        <a14:foregroundMark x1="36469" y1="32590" x2="31993" y2="15484"/>
                        <a14:foregroundMark x1="31993" y1="15484" x2="27812" y2="12161"/>
                        <a14:foregroundMark x1="29743" y1="9607" x2="27130" y2="15201"/>
                        <a14:foregroundMark x1="27130" y1="15201" x2="29289" y2="22902"/>
                        <a14:foregroundMark x1="29289" y1="22902" x2="28812" y2="13620"/>
                        <a14:foregroundMark x1="28812" y1="13620" x2="27198" y2="12728"/>
                        <a14:foregroundMark x1="41218" y1="9972" x2="39786" y2="18930"/>
                        <a14:foregroundMark x1="39786" y1="18930" x2="40491" y2="10418"/>
                        <a14:foregroundMark x1="40491" y1="10418" x2="40400" y2="10296"/>
                        <a14:foregroundMark x1="43331" y1="7175" x2="35015" y2="3891"/>
                        <a14:foregroundMark x1="35015" y1="3891" x2="32106" y2="9242"/>
                        <a14:foregroundMark x1="32106" y1="9242" x2="42013" y2="4297"/>
                        <a14:foregroundMark x1="35106" y1="14512" x2="35560" y2="25051"/>
                        <a14:foregroundMark x1="35560" y1="25051" x2="37900" y2="32550"/>
                        <a14:foregroundMark x1="37900" y1="32550" x2="40400" y2="25497"/>
                        <a14:foregroundMark x1="40400" y1="25497" x2="34538" y2="15282"/>
                        <a14:foregroundMark x1="24017" y1="24524" x2="19427" y2="26632"/>
                        <a14:foregroundMark x1="19427" y1="26632" x2="14906" y2="16052"/>
                        <a14:foregroundMark x1="14906" y1="16052" x2="24972" y2="4256"/>
                        <a14:foregroundMark x1="24972" y1="4256" x2="32674" y2="8472"/>
                        <a14:foregroundMark x1="32674" y1="8472" x2="27153" y2="21605"/>
                        <a14:foregroundMark x1="27153" y1="21605" x2="23563" y2="26064"/>
                        <a14:foregroundMark x1="23563" y1="26064" x2="23404" y2="24848"/>
                        <a14:foregroundMark x1="43013" y1="1621" x2="18950" y2="4175"/>
                        <a14:foregroundMark x1="18950" y1="4175" x2="11429" y2="14430"/>
                        <a14:foregroundMark x1="11429" y1="14430" x2="12565" y2="21565"/>
                        <a14:foregroundMark x1="12565" y1="21565" x2="15224" y2="7702"/>
                        <a14:foregroundMark x1="15224" y1="7702" x2="21972" y2="9445"/>
                        <a14:foregroundMark x1="21972" y1="9445" x2="39945" y2="1378"/>
                        <a14:foregroundMark x1="39945" y1="1378" x2="41400" y2="1743"/>
                        <a14:foregroundMark x1="15519" y1="3364" x2="10384" y2="9647"/>
                        <a14:foregroundMark x1="10384" y1="9647" x2="11225" y2="16579"/>
                        <a14:foregroundMark x1="11225" y1="16579" x2="14565" y2="4621"/>
                        <a14:foregroundMark x1="14565" y1="4621" x2="15996" y2="3364"/>
                        <a14:foregroundMark x1="11770" y1="3770" x2="11361" y2="17754"/>
                        <a14:foregroundMark x1="10884" y1="2270" x2="11134" y2="13620"/>
                        <a14:foregroundMark x1="10475" y1="2189" x2="10520" y2="10458"/>
                        <a14:foregroundMark x1="9884" y1="1459" x2="9884" y2="9161"/>
                        <a14:foregroundMark x1="15110" y1="24321" x2="19109" y2="23267"/>
                        <a14:foregroundMark x1="19109" y1="23267" x2="19246" y2="23267"/>
                        <a14:foregroundMark x1="14747" y1="22416" x2="18064" y2="25051"/>
                        <a14:foregroundMark x1="17769" y1="21240" x2="20314" y2="25902"/>
                        <a14:foregroundMark x1="24767" y1="23997" x2="25608" y2="23591"/>
                        <a14:foregroundMark x1="24722" y1="22740" x2="25199" y2="25051"/>
                        <a14:foregroundMark x1="37287" y1="25578" x2="35901" y2="16822"/>
                        <a14:foregroundMark x1="35901" y1="16822" x2="34628" y2="25213"/>
                        <a14:foregroundMark x1="34628" y1="25213" x2="38582" y2="32631"/>
                        <a14:foregroundMark x1="38582" y1="32631" x2="39127" y2="32469"/>
                        <a14:backgroundMark x1="45694" y1="3283" x2="45626" y2="32509"/>
                      </a14:backgroundRemoval>
                    </a14:imgEffect>
                    <a14:imgEffect>
                      <a14:saturation sat="0"/>
                    </a14:imgEffect>
                  </a14:imgLayer>
                </a14:imgProps>
              </a:ext>
              <a:ext uri="{28A0092B-C50C-407E-A947-70E740481C1C}">
                <a14:useLocalDpi xmlns:a14="http://schemas.microsoft.com/office/drawing/2010/main" val="0"/>
              </a:ext>
            </a:extLst>
          </a:blip>
          <a:srcRect l="10014" r="54468" b="62079"/>
          <a:stretch/>
        </p:blipFill>
        <p:spPr>
          <a:xfrm>
            <a:off x="2168047" y="744063"/>
            <a:ext cx="4308953" cy="2578258"/>
          </a:xfrm>
          <a:prstGeom prst="rect">
            <a:avLst/>
          </a:prstGeom>
        </p:spPr>
      </p:pic>
      <p:pic>
        <p:nvPicPr>
          <p:cNvPr id="17" name="Picture 16">
            <a:extLst>
              <a:ext uri="{FF2B5EF4-FFF2-40B4-BE49-F238E27FC236}">
                <a16:creationId xmlns:a16="http://schemas.microsoft.com/office/drawing/2014/main" id="{B5B0B097-CFB6-4BF1-BE1F-6F67E816BFC9}"/>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63493" b="80754" l="9907" r="51125">
                        <a14:foregroundMark x1="25267" y1="73379" x2="18632" y2="75527"/>
                        <a14:foregroundMark x1="18632" y1="75527" x2="23426" y2="82496"/>
                        <a14:foregroundMark x1="23426" y1="82496" x2="33152" y2="79498"/>
                        <a14:foregroundMark x1="33152" y1="79498" x2="26403" y2="72690"/>
                        <a14:foregroundMark x1="26403" y1="72690" x2="23131" y2="73420"/>
                        <a14:foregroundMark x1="24972" y1="72326" x2="34106" y2="69489"/>
                        <a14:foregroundMark x1="34106" y1="69489" x2="32334" y2="76823"/>
                        <a14:foregroundMark x1="32334" y1="76823" x2="25153" y2="71799"/>
                        <a14:foregroundMark x1="39014" y1="71029" x2="34038" y2="75284"/>
                        <a14:foregroundMark x1="34038" y1="75284" x2="39786" y2="71759"/>
                        <a14:foregroundMark x1="39786" y1="71759" x2="36242" y2="71353"/>
                        <a14:foregroundMark x1="42309" y1="69246" x2="34151" y2="80794"/>
                        <a14:foregroundMark x1="34151" y1="80794" x2="39400" y2="79173"/>
                        <a14:foregroundMark x1="39400" y1="79173" x2="43581" y2="74230"/>
                        <a14:foregroundMark x1="43581" y1="74230" x2="41900" y2="70097"/>
                        <a14:foregroundMark x1="16224" y1="78079" x2="11520" y2="76337"/>
                        <a14:foregroundMark x1="11520" y1="76337" x2="13724" y2="75000"/>
                        <a14:foregroundMark x1="10907" y1="76418" x2="13633" y2="79254"/>
                        <a14:foregroundMark x1="11293" y1="78079" x2="9907" y2="76742"/>
                        <a14:foregroundMark x1="10157" y1="78728" x2="10452" y2="78525"/>
                        <a14:backgroundMark x1="14269" y1="65600" x2="20450" y2="66329"/>
                        <a14:backgroundMark x1="20450" y1="66329" x2="35901" y2="66045"/>
                        <a14:backgroundMark x1="35901" y1="66045" x2="37378" y2="66126"/>
                        <a14:backgroundMark x1="39014" y1="65438" x2="44944" y2="67018"/>
                        <a14:backgroundMark x1="44944" y1="67018" x2="47421" y2="75405"/>
                        <a14:backgroundMark x1="47421" y1="75405" x2="47307" y2="79052"/>
                      </a14:backgroundRemoval>
                    </a14:imgEffect>
                    <a14:imgEffect>
                      <a14:saturation sat="0"/>
                    </a14:imgEffect>
                  </a14:imgLayer>
                </a14:imgProps>
              </a:ext>
              <a:ext uri="{28A0092B-C50C-407E-A947-70E740481C1C}">
                <a14:useLocalDpi xmlns:a14="http://schemas.microsoft.com/office/drawing/2010/main" val="0"/>
              </a:ext>
            </a:extLst>
          </a:blip>
          <a:srcRect l="10074" t="61896" r="44250" b="21454"/>
          <a:stretch/>
        </p:blipFill>
        <p:spPr>
          <a:xfrm>
            <a:off x="2182175" y="4142760"/>
            <a:ext cx="5541328" cy="1132043"/>
          </a:xfrm>
          <a:prstGeom prst="rect">
            <a:avLst/>
          </a:prstGeom>
        </p:spPr>
      </p:pic>
      <p:sp>
        <p:nvSpPr>
          <p:cNvPr id="52" name="Rectangle 51">
            <a:extLst>
              <a:ext uri="{FF2B5EF4-FFF2-40B4-BE49-F238E27FC236}">
                <a16:creationId xmlns:a16="http://schemas.microsoft.com/office/drawing/2014/main" id="{A27AEF2F-C067-4BF4-9778-EBA781C60139}"/>
              </a:ext>
            </a:extLst>
          </p:cNvPr>
          <p:cNvSpPr/>
          <p:nvPr/>
        </p:nvSpPr>
        <p:spPr>
          <a:xfrm>
            <a:off x="1895946" y="5283200"/>
            <a:ext cx="5969066" cy="385763"/>
          </a:xfrm>
          <a:prstGeom prst="rect">
            <a:avLst/>
          </a:prstGeom>
          <a:solidFill>
            <a:srgbClr val="1C1C1C"/>
          </a:solidFill>
          <a:ln>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2091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26" presetClass="emph" presetSubtype="0" repeatCount="2000" fill="hold" nodeType="withEffect">
                                  <p:stCondLst>
                                    <p:cond delay="0"/>
                                  </p:stCondLst>
                                  <p:childTnLst>
                                    <p:animEffect transition="out" filter="fade">
                                      <p:cBhvr>
                                        <p:cTn id="18" dur="500" tmFilter="0, 0; .2, .5; .8, .5; 1, 0"/>
                                        <p:tgtEl>
                                          <p:spTgt spid="12"/>
                                        </p:tgtEl>
                                      </p:cBhvr>
                                    </p:animEffect>
                                    <p:animScale>
                                      <p:cBhvr>
                                        <p:cTn id="19" dur="250" autoRev="1" fill="hold"/>
                                        <p:tgtEl>
                                          <p:spTgt spid="12"/>
                                        </p:tgtEl>
                                      </p:cBhvr>
                                      <p:by x="105000" y="105000"/>
                                    </p:animScale>
                                  </p:childTnLst>
                                </p:cTn>
                              </p:par>
                            </p:childTnLst>
                          </p:cTn>
                        </p:par>
                        <p:par>
                          <p:cTn id="20" fill="hold">
                            <p:stCondLst>
                              <p:cond delay="1000"/>
                            </p:stCondLst>
                            <p:childTnLst>
                              <p:par>
                                <p:cTn id="21" presetID="1" presetClass="exit" presetSubtype="0" fill="hold" nodeType="after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2" presetClass="path" presetSubtype="0" fill="hold" nodeType="clickEffect">
                                  <p:stCondLst>
                                    <p:cond delay="0"/>
                                  </p:stCondLst>
                                  <p:childTnLst>
                                    <p:animMotion origin="layout" path="M 1.88406E-6 -2.77233E-7 L -0.00142 0.34752 " pathEditMode="relative" rAng="0" ptsTypes="AA">
                                      <p:cBhvr>
                                        <p:cTn id="26" dur="2000" fill="hold"/>
                                        <p:tgtEl>
                                          <p:spTgt spid="7"/>
                                        </p:tgtEl>
                                        <p:attrNameLst>
                                          <p:attrName>ppt_x</p:attrName>
                                          <p:attrName>ppt_y</p:attrName>
                                        </p:attrNameLst>
                                      </p:cBhvr>
                                      <p:rCtr x="-79" y="17362"/>
                                    </p:animMotion>
                                  </p:childTnLst>
                                </p:cTn>
                              </p:par>
                              <p:par>
                                <p:cTn id="27" presetID="42" presetClass="path" presetSubtype="0" fill="hold" grpId="0" nodeType="withEffect">
                                  <p:stCondLst>
                                    <p:cond delay="0"/>
                                  </p:stCondLst>
                                  <p:childTnLst>
                                    <p:animMotion origin="layout" path="M -2.26843E-7 2.43069E-6 L 0.00063 0.34416 " pathEditMode="relative" rAng="0" ptsTypes="AA">
                                      <p:cBhvr>
                                        <p:cTn id="28" dur="2000" fill="hold"/>
                                        <p:tgtEl>
                                          <p:spTgt spid="8"/>
                                        </p:tgtEl>
                                        <p:attrNameLst>
                                          <p:attrName>ppt_x</p:attrName>
                                          <p:attrName>ppt_y</p:attrName>
                                        </p:attrNameLst>
                                      </p:cBhvr>
                                      <p:rCtr x="32" y="17194"/>
                                    </p:animMotion>
                                  </p:childTnLst>
                                </p:cTn>
                              </p:par>
                              <p:par>
                                <p:cTn id="29" presetID="1" presetClass="entr" presetSubtype="0" fill="hold" nodeType="withEffect">
                                  <p:stCondLst>
                                    <p:cond delay="1250"/>
                                  </p:stCondLst>
                                  <p:childTnLst>
                                    <p:set>
                                      <p:cBhvr>
                                        <p:cTn id="30" dur="1" fill="hold">
                                          <p:stCondLst>
                                            <p:cond delay="0"/>
                                          </p:stCondLst>
                                        </p:cTn>
                                        <p:tgtEl>
                                          <p:spTgt spid="10"/>
                                        </p:tgtEl>
                                        <p:attrNameLst>
                                          <p:attrName>style.visibility</p:attrName>
                                        </p:attrNameLst>
                                      </p:cBhvr>
                                      <p:to>
                                        <p:strVal val="visible"/>
                                      </p:to>
                                    </p:set>
                                  </p:childTnLst>
                                </p:cTn>
                              </p:par>
                              <p:par>
                                <p:cTn id="31" presetID="26" presetClass="emph" presetSubtype="0" repeatCount="3000" fill="hold" nodeType="withEffect">
                                  <p:stCondLst>
                                    <p:cond delay="1250"/>
                                  </p:stCondLst>
                                  <p:childTnLst>
                                    <p:animEffect transition="out" filter="fade">
                                      <p:cBhvr>
                                        <p:cTn id="32" dur="500" tmFilter="0, 0; .2, .5; .8, .5; 1, 0"/>
                                        <p:tgtEl>
                                          <p:spTgt spid="10"/>
                                        </p:tgtEl>
                                      </p:cBhvr>
                                    </p:animEffect>
                                    <p:animScale>
                                      <p:cBhvr>
                                        <p:cTn id="33" dur="250" autoRev="1" fill="hold"/>
                                        <p:tgtEl>
                                          <p:spTgt spid="10"/>
                                        </p:tgtEl>
                                      </p:cBhvr>
                                      <p:by x="105000" y="105000"/>
                                    </p:animScale>
                                  </p:childTnLst>
                                </p:cTn>
                              </p:par>
                              <p:par>
                                <p:cTn id="34" presetID="42" presetClass="path" presetSubtype="0" fill="hold" nodeType="withEffect">
                                  <p:stCondLst>
                                    <p:cond delay="0"/>
                                  </p:stCondLst>
                                  <p:childTnLst>
                                    <p:animMotion origin="layout" path="M 3.1569E-6 -4.1781E-6 L 0.21581 0.00112 " pathEditMode="relative" rAng="0" ptsTypes="AA">
                                      <p:cBhvr>
                                        <p:cTn id="35" dur="2000" fill="hold"/>
                                        <p:tgtEl>
                                          <p:spTgt spid="11"/>
                                        </p:tgtEl>
                                        <p:attrNameLst>
                                          <p:attrName>ppt_x</p:attrName>
                                          <p:attrName>ppt_y</p:attrName>
                                        </p:attrNameLst>
                                      </p:cBhvr>
                                      <p:rCtr x="10791" y="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D9D73E6-D401-402A-953C-7F9DAFE88B9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40182" y="956279"/>
            <a:ext cx="3808866" cy="4301365"/>
          </a:xfrm>
          <a:prstGeom prst="rect">
            <a:avLst/>
          </a:prstGeom>
        </p:spPr>
      </p:pic>
      <p:sp>
        <p:nvSpPr>
          <p:cNvPr id="18" name="Title 2">
            <a:extLst>
              <a:ext uri="{FF2B5EF4-FFF2-40B4-BE49-F238E27FC236}">
                <a16:creationId xmlns:a16="http://schemas.microsoft.com/office/drawing/2014/main" id="{1B49C659-8A92-431E-8CB5-376AE8AC7D11}"/>
              </a:ext>
            </a:extLst>
          </p:cNvPr>
          <p:cNvSpPr txBox="1">
            <a:spLocks/>
          </p:cNvSpPr>
          <p:nvPr/>
        </p:nvSpPr>
        <p:spPr>
          <a:xfrm>
            <a:off x="15240" y="106183"/>
            <a:ext cx="10077450" cy="1250280"/>
          </a:xfrm>
          <a:prstGeom prst="rect">
            <a:avLst/>
          </a:prstGeom>
          <a:noFill/>
          <a:ln>
            <a:noFill/>
          </a:ln>
        </p:spPr>
        <p:txBody>
          <a:bodyPr vert="horz" lIns="0" tIns="0" rIns="0" bIns="0" anchor="ct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400" dirty="0">
                <a:solidFill>
                  <a:schemeClr val="bg1"/>
                </a:solidFill>
              </a:rPr>
              <a:t>Step 1: Reduce reflectors to low-dimensional model</a:t>
            </a:r>
          </a:p>
        </p:txBody>
      </p:sp>
      <p:sp>
        <p:nvSpPr>
          <p:cNvPr id="19" name="Title 2">
            <a:extLst>
              <a:ext uri="{FF2B5EF4-FFF2-40B4-BE49-F238E27FC236}">
                <a16:creationId xmlns:a16="http://schemas.microsoft.com/office/drawing/2014/main" id="{D3F60228-02AD-41BA-9E82-A59CB399DF66}"/>
              </a:ext>
            </a:extLst>
          </p:cNvPr>
          <p:cNvSpPr txBox="1">
            <a:spLocks/>
          </p:cNvSpPr>
          <p:nvPr/>
        </p:nvSpPr>
        <p:spPr>
          <a:xfrm>
            <a:off x="0" y="-305297"/>
            <a:ext cx="10077450" cy="1250280"/>
          </a:xfrm>
          <a:prstGeom prst="rect">
            <a:avLst/>
          </a:prstGeom>
          <a:noFill/>
          <a:ln>
            <a:noFill/>
          </a:ln>
        </p:spPr>
        <p:txBody>
          <a:bodyPr vert="horz" lIns="0" tIns="0" rIns="0" bIns="0" anchor="ct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Solution: Non-Linear Reflector Mapping Algorithm</a:t>
            </a:r>
          </a:p>
        </p:txBody>
      </p:sp>
      <p:sp>
        <p:nvSpPr>
          <p:cNvPr id="25" name="TextBox 24">
            <a:extLst>
              <a:ext uri="{FF2B5EF4-FFF2-40B4-BE49-F238E27FC236}">
                <a16:creationId xmlns:a16="http://schemas.microsoft.com/office/drawing/2014/main" id="{06233DFE-F85A-413E-A5DE-A415DA6A7313}"/>
              </a:ext>
            </a:extLst>
          </p:cNvPr>
          <p:cNvSpPr txBox="1"/>
          <p:nvPr/>
        </p:nvSpPr>
        <p:spPr>
          <a:xfrm>
            <a:off x="6919252" y="1668519"/>
            <a:ext cx="746039" cy="430887"/>
          </a:xfrm>
          <a:prstGeom prst="rect">
            <a:avLst/>
          </a:prstGeom>
          <a:noFill/>
        </p:spPr>
        <p:txBody>
          <a:bodyPr wrap="square" rtlCol="0">
            <a:spAutoFit/>
          </a:bodyPr>
          <a:lstStyle/>
          <a:p>
            <a:r>
              <a:rPr lang="en-US" sz="2200" dirty="0">
                <a:solidFill>
                  <a:srgbClr val="00CC00"/>
                </a:solidFill>
              </a:rPr>
              <a:t>(x, y,</a:t>
            </a:r>
            <a:endParaRPr lang="en-US" sz="2200" baseline="-25000" dirty="0">
              <a:solidFill>
                <a:srgbClr val="00CC00"/>
              </a:solidFill>
            </a:endParaRPr>
          </a:p>
        </p:txBody>
      </p:sp>
      <p:cxnSp>
        <p:nvCxnSpPr>
          <p:cNvPr id="26" name="Straight Connector 25">
            <a:extLst>
              <a:ext uri="{FF2B5EF4-FFF2-40B4-BE49-F238E27FC236}">
                <a16:creationId xmlns:a16="http://schemas.microsoft.com/office/drawing/2014/main" id="{6D966ECF-0480-4DBF-99A5-8C48D6F06EB8}"/>
              </a:ext>
            </a:extLst>
          </p:cNvPr>
          <p:cNvCxnSpPr>
            <a:cxnSpLocks/>
          </p:cNvCxnSpPr>
          <p:nvPr/>
        </p:nvCxnSpPr>
        <p:spPr>
          <a:xfrm>
            <a:off x="6482072" y="1925312"/>
            <a:ext cx="315468" cy="0"/>
          </a:xfrm>
          <a:prstGeom prst="line">
            <a:avLst/>
          </a:prstGeom>
          <a:ln w="19050">
            <a:solidFill>
              <a:srgbClr val="00CC00"/>
            </a:solidFill>
          </a:ln>
        </p:spPr>
        <p:style>
          <a:lnRef idx="1">
            <a:schemeClr val="accent6"/>
          </a:lnRef>
          <a:fillRef idx="0">
            <a:schemeClr val="accent6"/>
          </a:fillRef>
          <a:effectRef idx="0">
            <a:schemeClr val="accent6"/>
          </a:effectRef>
          <a:fontRef idx="minor">
            <a:schemeClr val="tx1"/>
          </a:fontRef>
        </p:style>
      </p:cxnSp>
      <p:sp>
        <p:nvSpPr>
          <p:cNvPr id="27" name="Oval 26">
            <a:extLst>
              <a:ext uri="{FF2B5EF4-FFF2-40B4-BE49-F238E27FC236}">
                <a16:creationId xmlns:a16="http://schemas.microsoft.com/office/drawing/2014/main" id="{00F6D820-765A-490F-9B62-3B87FA5EBC23}"/>
              </a:ext>
            </a:extLst>
          </p:cNvPr>
          <p:cNvSpPr/>
          <p:nvPr/>
        </p:nvSpPr>
        <p:spPr>
          <a:xfrm>
            <a:off x="6433304" y="1876544"/>
            <a:ext cx="97536" cy="97536"/>
          </a:xfrm>
          <a:prstGeom prst="ellipse">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4D4DFF"/>
                </a:solidFill>
              </a:ln>
            </a:endParaRPr>
          </a:p>
        </p:txBody>
      </p:sp>
      <p:sp>
        <p:nvSpPr>
          <p:cNvPr id="28" name="TextBox 27">
            <a:extLst>
              <a:ext uri="{FF2B5EF4-FFF2-40B4-BE49-F238E27FC236}">
                <a16:creationId xmlns:a16="http://schemas.microsoft.com/office/drawing/2014/main" id="{E8B257D7-5E54-4BC6-BED4-22F0E62E7DC3}"/>
              </a:ext>
            </a:extLst>
          </p:cNvPr>
          <p:cNvSpPr txBox="1"/>
          <p:nvPr/>
        </p:nvSpPr>
        <p:spPr>
          <a:xfrm>
            <a:off x="7441563" y="1667342"/>
            <a:ext cx="483737" cy="430887"/>
          </a:xfrm>
          <a:prstGeom prst="rect">
            <a:avLst/>
          </a:prstGeom>
          <a:noFill/>
        </p:spPr>
        <p:txBody>
          <a:bodyPr wrap="square" rtlCol="0">
            <a:spAutoFit/>
          </a:bodyPr>
          <a:lstStyle/>
          <a:p>
            <a:r>
              <a:rPr lang="en-US" sz="2200" dirty="0">
                <a:solidFill>
                  <a:srgbClr val="00CC00"/>
                </a:solidFill>
              </a:rPr>
              <a:t> r)</a:t>
            </a:r>
            <a:endParaRPr lang="en-US" sz="2200" baseline="-25000" dirty="0">
              <a:solidFill>
                <a:srgbClr val="00CC00"/>
              </a:solidFill>
            </a:endParaRPr>
          </a:p>
        </p:txBody>
      </p:sp>
      <p:pic>
        <p:nvPicPr>
          <p:cNvPr id="10" name="!!r1">
            <a:extLst>
              <a:ext uri="{FF2B5EF4-FFF2-40B4-BE49-F238E27FC236}">
                <a16:creationId xmlns:a16="http://schemas.microsoft.com/office/drawing/2014/main" id="{5844BD02-614C-475A-B6E4-33770E0208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4920" y="4107081"/>
            <a:ext cx="788881" cy="1064359"/>
          </a:xfrm>
          <a:prstGeom prst="rect">
            <a:avLst/>
          </a:prstGeom>
        </p:spPr>
      </p:pic>
    </p:spTree>
    <p:extLst>
      <p:ext uri="{BB962C8B-B14F-4D97-AF65-F5344CB8AC3E}">
        <p14:creationId xmlns:p14="http://schemas.microsoft.com/office/powerpoint/2010/main" val="29140540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5" grpId="0"/>
      <p:bldP spid="27" grpId="0" animBg="1"/>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D9D73E6-D401-402A-953C-7F9DAFE88B9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40182" y="956279"/>
            <a:ext cx="3808866" cy="4301365"/>
          </a:xfrm>
          <a:prstGeom prst="rect">
            <a:avLst/>
          </a:prstGeom>
        </p:spPr>
      </p:pic>
      <p:grpSp>
        <p:nvGrpSpPr>
          <p:cNvPr id="11" name="Group 10">
            <a:extLst>
              <a:ext uri="{FF2B5EF4-FFF2-40B4-BE49-F238E27FC236}">
                <a16:creationId xmlns:a16="http://schemas.microsoft.com/office/drawing/2014/main" id="{CF6BBB5F-4CB7-45F3-871C-886042A68D6E}"/>
              </a:ext>
            </a:extLst>
          </p:cNvPr>
          <p:cNvGrpSpPr/>
          <p:nvPr/>
        </p:nvGrpSpPr>
        <p:grpSpPr>
          <a:xfrm>
            <a:off x="5422262" y="1853558"/>
            <a:ext cx="911482" cy="3114682"/>
            <a:chOff x="6210300" y="1859280"/>
            <a:chExt cx="647700" cy="2948940"/>
          </a:xfrm>
        </p:grpSpPr>
        <p:sp>
          <p:nvSpPr>
            <p:cNvPr id="2" name="Oval 1">
              <a:extLst>
                <a:ext uri="{FF2B5EF4-FFF2-40B4-BE49-F238E27FC236}">
                  <a16:creationId xmlns:a16="http://schemas.microsoft.com/office/drawing/2014/main" id="{08163412-0FC8-414C-8DA6-A15191812562}"/>
                </a:ext>
              </a:extLst>
            </p:cNvPr>
            <p:cNvSpPr/>
            <p:nvPr/>
          </p:nvSpPr>
          <p:spPr>
            <a:xfrm>
              <a:off x="6210300" y="1859280"/>
              <a:ext cx="647700" cy="198120"/>
            </a:xfrm>
            <a:prstGeom prst="ellipse">
              <a:avLst/>
            </a:prstGeom>
            <a:noFill/>
            <a:ln w="28575">
              <a:solidFill>
                <a:srgbClr val="4D4D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57BFED9-281C-4696-AC3A-A3947FE83DEC}"/>
                </a:ext>
              </a:extLst>
            </p:cNvPr>
            <p:cNvSpPr/>
            <p:nvPr/>
          </p:nvSpPr>
          <p:spPr>
            <a:xfrm>
              <a:off x="6210300" y="4610100"/>
              <a:ext cx="647700" cy="198120"/>
            </a:xfrm>
            <a:prstGeom prst="ellipse">
              <a:avLst/>
            </a:prstGeom>
            <a:noFill/>
            <a:ln w="28575">
              <a:solidFill>
                <a:srgbClr val="4D4D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16CF4D2A-A4EE-454D-8DC4-4BE2DE43FA5B}"/>
                </a:ext>
              </a:extLst>
            </p:cNvPr>
            <p:cNvCxnSpPr>
              <a:cxnSpLocks/>
              <a:stCxn id="2" idx="6"/>
              <a:endCxn id="24" idx="6"/>
            </p:cNvCxnSpPr>
            <p:nvPr/>
          </p:nvCxnSpPr>
          <p:spPr>
            <a:xfrm>
              <a:off x="6858000" y="1958340"/>
              <a:ext cx="0" cy="2750820"/>
            </a:xfrm>
            <a:prstGeom prst="line">
              <a:avLst/>
            </a:prstGeom>
            <a:ln w="28575">
              <a:solidFill>
                <a:srgbClr val="4D4DFF"/>
              </a:solidFill>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A34A07-C143-4F77-AB76-85BF8CF111E9}"/>
                </a:ext>
              </a:extLst>
            </p:cNvPr>
            <p:cNvCxnSpPr>
              <a:cxnSpLocks/>
              <a:stCxn id="2" idx="2"/>
              <a:endCxn id="24" idx="2"/>
            </p:cNvCxnSpPr>
            <p:nvPr/>
          </p:nvCxnSpPr>
          <p:spPr>
            <a:xfrm>
              <a:off x="6210300" y="1958340"/>
              <a:ext cx="0" cy="2750820"/>
            </a:xfrm>
            <a:prstGeom prst="line">
              <a:avLst/>
            </a:prstGeom>
            <a:ln w="28575">
              <a:solidFill>
                <a:srgbClr val="4D4DFF"/>
              </a:solidFill>
              <a:prstDash val="sysDash"/>
            </a:ln>
          </p:spPr>
          <p:style>
            <a:lnRef idx="1">
              <a:schemeClr val="accent1"/>
            </a:lnRef>
            <a:fillRef idx="0">
              <a:schemeClr val="accent1"/>
            </a:fillRef>
            <a:effectRef idx="0">
              <a:schemeClr val="accent1"/>
            </a:effectRef>
            <a:fontRef idx="minor">
              <a:schemeClr val="tx1"/>
            </a:fontRef>
          </p:style>
        </p:cxnSp>
      </p:grpSp>
      <p:sp>
        <p:nvSpPr>
          <p:cNvPr id="18" name="Title 2">
            <a:extLst>
              <a:ext uri="{FF2B5EF4-FFF2-40B4-BE49-F238E27FC236}">
                <a16:creationId xmlns:a16="http://schemas.microsoft.com/office/drawing/2014/main" id="{1B49C659-8A92-431E-8CB5-376AE8AC7D11}"/>
              </a:ext>
            </a:extLst>
          </p:cNvPr>
          <p:cNvSpPr txBox="1">
            <a:spLocks/>
          </p:cNvSpPr>
          <p:nvPr/>
        </p:nvSpPr>
        <p:spPr>
          <a:xfrm>
            <a:off x="15240" y="106183"/>
            <a:ext cx="10077450" cy="1250280"/>
          </a:xfrm>
          <a:prstGeom prst="rect">
            <a:avLst/>
          </a:prstGeom>
          <a:noFill/>
          <a:ln>
            <a:noFill/>
          </a:ln>
        </p:spPr>
        <p:txBody>
          <a:bodyPr vert="horz" lIns="0" tIns="0" rIns="0" bIns="0" anchor="ct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400" dirty="0">
                <a:solidFill>
                  <a:schemeClr val="bg1"/>
                </a:solidFill>
              </a:rPr>
              <a:t>Step 2: Generate Candidate Surface and Evaluate its Match</a:t>
            </a:r>
          </a:p>
        </p:txBody>
      </p:sp>
      <p:sp>
        <p:nvSpPr>
          <p:cNvPr id="19" name="Title 2">
            <a:extLst>
              <a:ext uri="{FF2B5EF4-FFF2-40B4-BE49-F238E27FC236}">
                <a16:creationId xmlns:a16="http://schemas.microsoft.com/office/drawing/2014/main" id="{D3F60228-02AD-41BA-9E82-A59CB399DF66}"/>
              </a:ext>
            </a:extLst>
          </p:cNvPr>
          <p:cNvSpPr txBox="1">
            <a:spLocks/>
          </p:cNvSpPr>
          <p:nvPr/>
        </p:nvSpPr>
        <p:spPr>
          <a:xfrm>
            <a:off x="0" y="-305297"/>
            <a:ext cx="10077450" cy="1250280"/>
          </a:xfrm>
          <a:prstGeom prst="rect">
            <a:avLst/>
          </a:prstGeom>
          <a:noFill/>
          <a:ln>
            <a:noFill/>
          </a:ln>
        </p:spPr>
        <p:txBody>
          <a:bodyPr vert="horz" lIns="0" tIns="0" rIns="0" bIns="0" anchor="ct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Solution: Non-Linear Reflector Mapping Algorithm</a:t>
            </a:r>
          </a:p>
        </p:txBody>
      </p:sp>
      <p:sp>
        <p:nvSpPr>
          <p:cNvPr id="25" name="TextBox 24">
            <a:extLst>
              <a:ext uri="{FF2B5EF4-FFF2-40B4-BE49-F238E27FC236}">
                <a16:creationId xmlns:a16="http://schemas.microsoft.com/office/drawing/2014/main" id="{06233DFE-F85A-413E-A5DE-A415DA6A7313}"/>
              </a:ext>
            </a:extLst>
          </p:cNvPr>
          <p:cNvSpPr txBox="1"/>
          <p:nvPr/>
        </p:nvSpPr>
        <p:spPr>
          <a:xfrm>
            <a:off x="6919252" y="1668519"/>
            <a:ext cx="746039" cy="430887"/>
          </a:xfrm>
          <a:prstGeom prst="rect">
            <a:avLst/>
          </a:prstGeom>
          <a:noFill/>
        </p:spPr>
        <p:txBody>
          <a:bodyPr wrap="square" rtlCol="0">
            <a:spAutoFit/>
          </a:bodyPr>
          <a:lstStyle/>
          <a:p>
            <a:r>
              <a:rPr lang="en-US" sz="2200" dirty="0">
                <a:solidFill>
                  <a:srgbClr val="00CC00"/>
                </a:solidFill>
              </a:rPr>
              <a:t>(x, y,</a:t>
            </a:r>
            <a:endParaRPr lang="en-US" sz="2200" baseline="-25000" dirty="0">
              <a:solidFill>
                <a:srgbClr val="00CC00"/>
              </a:solidFill>
            </a:endParaRPr>
          </a:p>
        </p:txBody>
      </p:sp>
      <p:cxnSp>
        <p:nvCxnSpPr>
          <p:cNvPr id="26" name="Straight Connector 25">
            <a:extLst>
              <a:ext uri="{FF2B5EF4-FFF2-40B4-BE49-F238E27FC236}">
                <a16:creationId xmlns:a16="http://schemas.microsoft.com/office/drawing/2014/main" id="{6D966ECF-0480-4DBF-99A5-8C48D6F06EB8}"/>
              </a:ext>
            </a:extLst>
          </p:cNvPr>
          <p:cNvCxnSpPr>
            <a:cxnSpLocks/>
          </p:cNvCxnSpPr>
          <p:nvPr/>
        </p:nvCxnSpPr>
        <p:spPr>
          <a:xfrm>
            <a:off x="6482072" y="1925312"/>
            <a:ext cx="315468" cy="0"/>
          </a:xfrm>
          <a:prstGeom prst="line">
            <a:avLst/>
          </a:prstGeom>
          <a:ln w="19050">
            <a:solidFill>
              <a:srgbClr val="00CC00"/>
            </a:solidFill>
          </a:ln>
        </p:spPr>
        <p:style>
          <a:lnRef idx="1">
            <a:schemeClr val="accent6"/>
          </a:lnRef>
          <a:fillRef idx="0">
            <a:schemeClr val="accent6"/>
          </a:fillRef>
          <a:effectRef idx="0">
            <a:schemeClr val="accent6"/>
          </a:effectRef>
          <a:fontRef idx="minor">
            <a:schemeClr val="tx1"/>
          </a:fontRef>
        </p:style>
      </p:cxnSp>
      <p:sp>
        <p:nvSpPr>
          <p:cNvPr id="27" name="Oval 26">
            <a:extLst>
              <a:ext uri="{FF2B5EF4-FFF2-40B4-BE49-F238E27FC236}">
                <a16:creationId xmlns:a16="http://schemas.microsoft.com/office/drawing/2014/main" id="{00F6D820-765A-490F-9B62-3B87FA5EBC23}"/>
              </a:ext>
            </a:extLst>
          </p:cNvPr>
          <p:cNvSpPr/>
          <p:nvPr/>
        </p:nvSpPr>
        <p:spPr>
          <a:xfrm>
            <a:off x="6433304" y="1876544"/>
            <a:ext cx="97536" cy="97536"/>
          </a:xfrm>
          <a:prstGeom prst="ellipse">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4D4DFF"/>
                </a:solidFill>
              </a:ln>
            </a:endParaRPr>
          </a:p>
        </p:txBody>
      </p:sp>
      <p:sp>
        <p:nvSpPr>
          <p:cNvPr id="28" name="TextBox 27">
            <a:extLst>
              <a:ext uri="{FF2B5EF4-FFF2-40B4-BE49-F238E27FC236}">
                <a16:creationId xmlns:a16="http://schemas.microsoft.com/office/drawing/2014/main" id="{E8B257D7-5E54-4BC6-BED4-22F0E62E7DC3}"/>
              </a:ext>
            </a:extLst>
          </p:cNvPr>
          <p:cNvSpPr txBox="1"/>
          <p:nvPr/>
        </p:nvSpPr>
        <p:spPr>
          <a:xfrm>
            <a:off x="7441563" y="1667342"/>
            <a:ext cx="483737" cy="430887"/>
          </a:xfrm>
          <a:prstGeom prst="rect">
            <a:avLst/>
          </a:prstGeom>
          <a:noFill/>
        </p:spPr>
        <p:txBody>
          <a:bodyPr wrap="square" rtlCol="0">
            <a:spAutoFit/>
          </a:bodyPr>
          <a:lstStyle/>
          <a:p>
            <a:r>
              <a:rPr lang="en-US" sz="2200" dirty="0">
                <a:solidFill>
                  <a:srgbClr val="00CC00"/>
                </a:solidFill>
              </a:rPr>
              <a:t> r)</a:t>
            </a:r>
            <a:endParaRPr lang="en-US" sz="2200" baseline="-25000" dirty="0">
              <a:solidFill>
                <a:srgbClr val="00CC00"/>
              </a:solidFill>
            </a:endParaRPr>
          </a:p>
        </p:txBody>
      </p:sp>
      <p:grpSp>
        <p:nvGrpSpPr>
          <p:cNvPr id="15" name="Group 14">
            <a:extLst>
              <a:ext uri="{FF2B5EF4-FFF2-40B4-BE49-F238E27FC236}">
                <a16:creationId xmlns:a16="http://schemas.microsoft.com/office/drawing/2014/main" id="{F53481D4-6810-4656-A017-A431C6DDB22A}"/>
              </a:ext>
            </a:extLst>
          </p:cNvPr>
          <p:cNvGrpSpPr/>
          <p:nvPr/>
        </p:nvGrpSpPr>
        <p:grpSpPr>
          <a:xfrm>
            <a:off x="5009688" y="1423163"/>
            <a:ext cx="1312372" cy="579881"/>
            <a:chOff x="3741212" y="1309879"/>
            <a:chExt cx="1312372" cy="579881"/>
          </a:xfrm>
        </p:grpSpPr>
        <p:grpSp>
          <p:nvGrpSpPr>
            <p:cNvPr id="17" name="Group 16">
              <a:extLst>
                <a:ext uri="{FF2B5EF4-FFF2-40B4-BE49-F238E27FC236}">
                  <a16:creationId xmlns:a16="http://schemas.microsoft.com/office/drawing/2014/main" id="{D19F34DF-1646-4B5E-A0B8-F9220978D71D}"/>
                </a:ext>
              </a:extLst>
            </p:cNvPr>
            <p:cNvGrpSpPr/>
            <p:nvPr/>
          </p:nvGrpSpPr>
          <p:grpSpPr>
            <a:xfrm>
              <a:off x="3741212" y="1309879"/>
              <a:ext cx="1312372" cy="531113"/>
              <a:chOff x="3741212" y="1309879"/>
              <a:chExt cx="1312372" cy="531113"/>
            </a:xfrm>
          </p:grpSpPr>
          <p:sp>
            <p:nvSpPr>
              <p:cNvPr id="22" name="TextBox 21">
                <a:extLst>
                  <a:ext uri="{FF2B5EF4-FFF2-40B4-BE49-F238E27FC236}">
                    <a16:creationId xmlns:a16="http://schemas.microsoft.com/office/drawing/2014/main" id="{D39D60F1-3C5D-42B0-AA3B-3AB5833D217F}"/>
                  </a:ext>
                </a:extLst>
              </p:cNvPr>
              <p:cNvSpPr txBox="1"/>
              <p:nvPr/>
            </p:nvSpPr>
            <p:spPr>
              <a:xfrm>
                <a:off x="3741212" y="1309879"/>
                <a:ext cx="1312372" cy="430887"/>
              </a:xfrm>
              <a:prstGeom prst="rect">
                <a:avLst/>
              </a:prstGeom>
              <a:noFill/>
              <a:ln>
                <a:noFill/>
              </a:ln>
            </p:spPr>
            <p:txBody>
              <a:bodyPr wrap="square" rtlCol="0">
                <a:spAutoFit/>
              </a:bodyPr>
              <a:lstStyle/>
              <a:p>
                <a:r>
                  <a:rPr lang="en-US" sz="2200" dirty="0">
                    <a:solidFill>
                      <a:srgbClr val="4D4DFF"/>
                    </a:solidFill>
                  </a:rPr>
                  <a:t>(x’, y’, r’)</a:t>
                </a:r>
                <a:endParaRPr lang="en-US" sz="2200" baseline="-25000" dirty="0">
                  <a:solidFill>
                    <a:srgbClr val="4D4DFF"/>
                  </a:solidFill>
                </a:endParaRPr>
              </a:p>
            </p:txBody>
          </p:sp>
          <p:cxnSp>
            <p:nvCxnSpPr>
              <p:cNvPr id="23" name="Straight Connector 22">
                <a:extLst>
                  <a:ext uri="{FF2B5EF4-FFF2-40B4-BE49-F238E27FC236}">
                    <a16:creationId xmlns:a16="http://schemas.microsoft.com/office/drawing/2014/main" id="{4179A7D8-8917-43F8-BE3F-6BE720CA97CA}"/>
                  </a:ext>
                </a:extLst>
              </p:cNvPr>
              <p:cNvCxnSpPr>
                <a:cxnSpLocks/>
              </p:cNvCxnSpPr>
              <p:nvPr/>
            </p:nvCxnSpPr>
            <p:spPr>
              <a:xfrm>
                <a:off x="4163568" y="1840992"/>
                <a:ext cx="394208" cy="0"/>
              </a:xfrm>
              <a:prstGeom prst="line">
                <a:avLst/>
              </a:prstGeom>
              <a:ln w="19050">
                <a:solidFill>
                  <a:srgbClr val="4D4DFF"/>
                </a:solidFill>
              </a:ln>
            </p:spPr>
            <p:style>
              <a:lnRef idx="1">
                <a:schemeClr val="accent6"/>
              </a:lnRef>
              <a:fillRef idx="0">
                <a:schemeClr val="accent6"/>
              </a:fillRef>
              <a:effectRef idx="0">
                <a:schemeClr val="accent6"/>
              </a:effectRef>
              <a:fontRef idx="minor">
                <a:schemeClr val="tx1"/>
              </a:fontRef>
            </p:style>
          </p:cxnSp>
        </p:grpSp>
        <p:sp>
          <p:nvSpPr>
            <p:cNvPr id="20" name="Oval 19">
              <a:extLst>
                <a:ext uri="{FF2B5EF4-FFF2-40B4-BE49-F238E27FC236}">
                  <a16:creationId xmlns:a16="http://schemas.microsoft.com/office/drawing/2014/main" id="{B8BF7B42-5197-44A6-A595-7DC50BBADBEB}"/>
                </a:ext>
              </a:extLst>
            </p:cNvPr>
            <p:cNvSpPr/>
            <p:nvPr/>
          </p:nvSpPr>
          <p:spPr>
            <a:xfrm>
              <a:off x="4541520" y="1792224"/>
              <a:ext cx="97536" cy="97536"/>
            </a:xfrm>
            <a:prstGeom prst="ellipse">
              <a:avLst/>
            </a:prstGeom>
            <a:solidFill>
              <a:srgbClr val="4D4DFF"/>
            </a:solidFill>
            <a:ln>
              <a:solidFill>
                <a:srgbClr val="4D4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9" name="!!r1">
            <a:extLst>
              <a:ext uri="{FF2B5EF4-FFF2-40B4-BE49-F238E27FC236}">
                <a16:creationId xmlns:a16="http://schemas.microsoft.com/office/drawing/2014/main" id="{15399FFE-F242-44AE-A1F2-D24E2D3AB8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4920" y="4107081"/>
            <a:ext cx="788881" cy="1064359"/>
          </a:xfrm>
          <a:prstGeom prst="rect">
            <a:avLst/>
          </a:prstGeom>
        </p:spPr>
      </p:pic>
    </p:spTree>
    <p:extLst>
      <p:ext uri="{BB962C8B-B14F-4D97-AF65-F5344CB8AC3E}">
        <p14:creationId xmlns:p14="http://schemas.microsoft.com/office/powerpoint/2010/main" val="13504945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D9D73E6-D401-402A-953C-7F9DAFE88B9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8502" y="1215359"/>
            <a:ext cx="3808866" cy="4301365"/>
          </a:xfrm>
          <a:prstGeom prst="rect">
            <a:avLst/>
          </a:prstGeom>
        </p:spPr>
      </p:pic>
      <p:grpSp>
        <p:nvGrpSpPr>
          <p:cNvPr id="11" name="Group 10">
            <a:extLst>
              <a:ext uri="{FF2B5EF4-FFF2-40B4-BE49-F238E27FC236}">
                <a16:creationId xmlns:a16="http://schemas.microsoft.com/office/drawing/2014/main" id="{CF6BBB5F-4CB7-45F3-871C-886042A68D6E}"/>
              </a:ext>
            </a:extLst>
          </p:cNvPr>
          <p:cNvGrpSpPr/>
          <p:nvPr/>
        </p:nvGrpSpPr>
        <p:grpSpPr>
          <a:xfrm>
            <a:off x="3410582" y="2112638"/>
            <a:ext cx="911482" cy="3114682"/>
            <a:chOff x="6210300" y="1859280"/>
            <a:chExt cx="647700" cy="2948940"/>
          </a:xfrm>
        </p:grpSpPr>
        <p:sp>
          <p:nvSpPr>
            <p:cNvPr id="2" name="Oval 1">
              <a:extLst>
                <a:ext uri="{FF2B5EF4-FFF2-40B4-BE49-F238E27FC236}">
                  <a16:creationId xmlns:a16="http://schemas.microsoft.com/office/drawing/2014/main" id="{08163412-0FC8-414C-8DA6-A15191812562}"/>
                </a:ext>
              </a:extLst>
            </p:cNvPr>
            <p:cNvSpPr/>
            <p:nvPr/>
          </p:nvSpPr>
          <p:spPr>
            <a:xfrm>
              <a:off x="6210300" y="1859280"/>
              <a:ext cx="647700" cy="198120"/>
            </a:xfrm>
            <a:prstGeom prst="ellipse">
              <a:avLst/>
            </a:prstGeom>
            <a:noFill/>
            <a:ln w="28575">
              <a:solidFill>
                <a:srgbClr val="4D4D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57BFED9-281C-4696-AC3A-A3947FE83DEC}"/>
                </a:ext>
              </a:extLst>
            </p:cNvPr>
            <p:cNvSpPr/>
            <p:nvPr/>
          </p:nvSpPr>
          <p:spPr>
            <a:xfrm>
              <a:off x="6210300" y="4610100"/>
              <a:ext cx="647700" cy="198120"/>
            </a:xfrm>
            <a:prstGeom prst="ellipse">
              <a:avLst/>
            </a:prstGeom>
            <a:noFill/>
            <a:ln w="28575">
              <a:solidFill>
                <a:srgbClr val="4D4D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16CF4D2A-A4EE-454D-8DC4-4BE2DE43FA5B}"/>
                </a:ext>
              </a:extLst>
            </p:cNvPr>
            <p:cNvCxnSpPr>
              <a:cxnSpLocks/>
              <a:stCxn id="2" idx="6"/>
              <a:endCxn id="24" idx="6"/>
            </p:cNvCxnSpPr>
            <p:nvPr/>
          </p:nvCxnSpPr>
          <p:spPr>
            <a:xfrm>
              <a:off x="6858000" y="1958340"/>
              <a:ext cx="0" cy="2750820"/>
            </a:xfrm>
            <a:prstGeom prst="line">
              <a:avLst/>
            </a:prstGeom>
            <a:ln w="28575">
              <a:solidFill>
                <a:srgbClr val="4D4DFF"/>
              </a:solidFill>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A34A07-C143-4F77-AB76-85BF8CF111E9}"/>
                </a:ext>
              </a:extLst>
            </p:cNvPr>
            <p:cNvCxnSpPr>
              <a:cxnSpLocks/>
              <a:stCxn id="2" idx="2"/>
              <a:endCxn id="24" idx="2"/>
            </p:cNvCxnSpPr>
            <p:nvPr/>
          </p:nvCxnSpPr>
          <p:spPr>
            <a:xfrm>
              <a:off x="6210300" y="1958340"/>
              <a:ext cx="0" cy="2750820"/>
            </a:xfrm>
            <a:prstGeom prst="line">
              <a:avLst/>
            </a:prstGeom>
            <a:ln w="28575">
              <a:solidFill>
                <a:srgbClr val="4D4DFF"/>
              </a:solidFill>
              <a:prstDash val="sysDash"/>
            </a:ln>
          </p:spPr>
          <p:style>
            <a:lnRef idx="1">
              <a:schemeClr val="accent1"/>
            </a:lnRef>
            <a:fillRef idx="0">
              <a:schemeClr val="accent1"/>
            </a:fillRef>
            <a:effectRef idx="0">
              <a:schemeClr val="accent1"/>
            </a:effectRef>
            <a:fontRef idx="minor">
              <a:schemeClr val="tx1"/>
            </a:fontRef>
          </p:style>
        </p:cxnSp>
      </p:grpSp>
      <p:sp>
        <p:nvSpPr>
          <p:cNvPr id="19" name="Title 2">
            <a:extLst>
              <a:ext uri="{FF2B5EF4-FFF2-40B4-BE49-F238E27FC236}">
                <a16:creationId xmlns:a16="http://schemas.microsoft.com/office/drawing/2014/main" id="{D3F60228-02AD-41BA-9E82-A59CB399DF66}"/>
              </a:ext>
            </a:extLst>
          </p:cNvPr>
          <p:cNvSpPr txBox="1">
            <a:spLocks/>
          </p:cNvSpPr>
          <p:nvPr/>
        </p:nvSpPr>
        <p:spPr>
          <a:xfrm>
            <a:off x="0" y="-305297"/>
            <a:ext cx="10077450" cy="1250280"/>
          </a:xfrm>
          <a:prstGeom prst="rect">
            <a:avLst/>
          </a:prstGeom>
          <a:noFill/>
          <a:ln>
            <a:noFill/>
          </a:ln>
        </p:spPr>
        <p:txBody>
          <a:bodyPr vert="horz" lIns="0" tIns="0" rIns="0" bIns="0" anchor="ct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Solution: Non-Linear Reflector Mapping Algorithm</a:t>
            </a:r>
          </a:p>
        </p:txBody>
      </p:sp>
      <p:sp>
        <p:nvSpPr>
          <p:cNvPr id="29" name="Rectangle 28">
            <a:extLst>
              <a:ext uri="{FF2B5EF4-FFF2-40B4-BE49-F238E27FC236}">
                <a16:creationId xmlns:a16="http://schemas.microsoft.com/office/drawing/2014/main" id="{D6A1B276-D53B-47CC-86CF-44E7B141D528}"/>
              </a:ext>
            </a:extLst>
          </p:cNvPr>
          <p:cNvSpPr/>
          <p:nvPr/>
        </p:nvSpPr>
        <p:spPr>
          <a:xfrm>
            <a:off x="6309360" y="1817370"/>
            <a:ext cx="2362200" cy="38862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57A0A744-41AA-4A56-B39F-BF7A7CE2EE2B}"/>
              </a:ext>
            </a:extLst>
          </p:cNvPr>
          <p:cNvSpPr/>
          <p:nvPr/>
        </p:nvSpPr>
        <p:spPr>
          <a:xfrm>
            <a:off x="6179820" y="1699260"/>
            <a:ext cx="3086100" cy="624840"/>
          </a:xfrm>
          <a:prstGeom prst="roundRect">
            <a:avLst/>
          </a:prstGeom>
          <a:solidFill>
            <a:srgbClr val="FAE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12CD25A-CDD1-4681-BBD6-0F7EE41EA136}"/>
              </a:ext>
            </a:extLst>
          </p:cNvPr>
          <p:cNvSpPr/>
          <p:nvPr/>
        </p:nvSpPr>
        <p:spPr>
          <a:xfrm>
            <a:off x="7846060" y="1822450"/>
            <a:ext cx="1290320" cy="388620"/>
          </a:xfrm>
          <a:prstGeom prst="rect">
            <a:avLst/>
          </a:prstGeom>
          <a:solidFill>
            <a:srgbClr val="FAE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2190B4B-8907-4147-B674-69EC12FD24CC}"/>
              </a:ext>
            </a:extLst>
          </p:cNvPr>
          <p:cNvSpPr/>
          <p:nvPr/>
        </p:nvSpPr>
        <p:spPr>
          <a:xfrm>
            <a:off x="6316980" y="1817370"/>
            <a:ext cx="1544320" cy="38862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EFB72758-54EF-4E5F-8FCA-491B17E140F3}"/>
              </a:ext>
            </a:extLst>
          </p:cNvPr>
          <p:cNvSpPr/>
          <p:nvPr/>
        </p:nvSpPr>
        <p:spPr>
          <a:xfrm>
            <a:off x="6322060" y="1822450"/>
            <a:ext cx="2555240" cy="38862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C8719F21-EB95-4341-A0F5-A1AB51C8CC6F}"/>
              </a:ext>
            </a:extLst>
          </p:cNvPr>
          <p:cNvSpPr/>
          <p:nvPr/>
        </p:nvSpPr>
        <p:spPr>
          <a:xfrm>
            <a:off x="7861300" y="1827530"/>
            <a:ext cx="1016000" cy="388620"/>
          </a:xfrm>
          <a:prstGeom prst="rect">
            <a:avLst/>
          </a:prstGeom>
          <a:solidFill>
            <a:srgbClr val="FAE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9B47D2A6-77ED-49E6-A856-063B75F7BC03}"/>
              </a:ext>
            </a:extLst>
          </p:cNvPr>
          <p:cNvSpPr/>
          <p:nvPr/>
        </p:nvSpPr>
        <p:spPr>
          <a:xfrm>
            <a:off x="6845300" y="1817370"/>
            <a:ext cx="1021080" cy="388620"/>
          </a:xfrm>
          <a:prstGeom prst="rect">
            <a:avLst/>
          </a:prstGeom>
          <a:solidFill>
            <a:srgbClr val="FAE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5CB656C4-F517-4B5C-A882-7E188AA870B2}"/>
              </a:ext>
            </a:extLst>
          </p:cNvPr>
          <p:cNvSpPr/>
          <p:nvPr/>
        </p:nvSpPr>
        <p:spPr>
          <a:xfrm>
            <a:off x="6316980" y="1817370"/>
            <a:ext cx="2811780" cy="388620"/>
          </a:xfrm>
          <a:prstGeom prst="rect">
            <a:avLst/>
          </a:prstGeom>
          <a:noFill/>
          <a:ln w="28575">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7BB0E229-850A-47D5-85CC-CC93E49C9704}"/>
              </a:ext>
            </a:extLst>
          </p:cNvPr>
          <p:cNvSpPr txBox="1"/>
          <p:nvPr/>
        </p:nvSpPr>
        <p:spPr>
          <a:xfrm>
            <a:off x="6261505" y="1298536"/>
            <a:ext cx="2950231" cy="430887"/>
          </a:xfrm>
          <a:prstGeom prst="rect">
            <a:avLst/>
          </a:prstGeom>
          <a:noFill/>
        </p:spPr>
        <p:txBody>
          <a:bodyPr wrap="none" rtlCol="0">
            <a:spAutoFit/>
          </a:bodyPr>
          <a:lstStyle/>
          <a:p>
            <a:r>
              <a:rPr lang="en-US" sz="2200" dirty="0">
                <a:solidFill>
                  <a:srgbClr val="FFFFFF"/>
                </a:solidFill>
              </a:rPr>
              <a:t>Candidate Surface Score</a:t>
            </a:r>
          </a:p>
        </p:txBody>
      </p:sp>
      <p:sp>
        <p:nvSpPr>
          <p:cNvPr id="33" name="TextBox 32">
            <a:extLst>
              <a:ext uri="{FF2B5EF4-FFF2-40B4-BE49-F238E27FC236}">
                <a16:creationId xmlns:a16="http://schemas.microsoft.com/office/drawing/2014/main" id="{787F98F3-388B-402E-B764-692CDFA4A2E9}"/>
              </a:ext>
            </a:extLst>
          </p:cNvPr>
          <p:cNvSpPr txBox="1"/>
          <p:nvPr/>
        </p:nvSpPr>
        <p:spPr>
          <a:xfrm>
            <a:off x="5928615" y="2496009"/>
            <a:ext cx="3569611" cy="2015936"/>
          </a:xfrm>
          <a:prstGeom prst="rect">
            <a:avLst/>
          </a:prstGeom>
          <a:noFill/>
        </p:spPr>
        <p:txBody>
          <a:bodyPr wrap="square" rtlCol="0">
            <a:spAutoFit/>
          </a:bodyPr>
          <a:lstStyle/>
          <a:p>
            <a:pPr algn="ctr"/>
            <a:r>
              <a:rPr lang="en-US" sz="2500" dirty="0">
                <a:solidFill>
                  <a:schemeClr val="bg1"/>
                </a:solidFill>
              </a:rPr>
              <a:t>RFlect produces candidate scores by comparing received </a:t>
            </a:r>
          </a:p>
          <a:p>
            <a:pPr algn="ctr"/>
            <a:r>
              <a:rPr lang="en-US" sz="2500" dirty="0">
                <a:solidFill>
                  <a:schemeClr val="accent2">
                    <a:lumMod val="75000"/>
                  </a:schemeClr>
                </a:solidFill>
              </a:rPr>
              <a:t>line-of-sight reflections </a:t>
            </a:r>
            <a:r>
              <a:rPr lang="en-US" sz="2500" dirty="0">
                <a:solidFill>
                  <a:schemeClr val="bg1"/>
                </a:solidFill>
              </a:rPr>
              <a:t>with the </a:t>
            </a:r>
            <a:r>
              <a:rPr lang="en-US" sz="2500" dirty="0">
                <a:solidFill>
                  <a:srgbClr val="C00000"/>
                </a:solidFill>
              </a:rPr>
              <a:t>candidate model</a:t>
            </a:r>
            <a:endParaRPr lang="en-US" sz="2500" baseline="-25000" dirty="0">
              <a:solidFill>
                <a:srgbClr val="C00000"/>
              </a:solidFill>
            </a:endParaRPr>
          </a:p>
        </p:txBody>
      </p:sp>
      <p:sp>
        <p:nvSpPr>
          <p:cNvPr id="34" name="Title 2">
            <a:extLst>
              <a:ext uri="{FF2B5EF4-FFF2-40B4-BE49-F238E27FC236}">
                <a16:creationId xmlns:a16="http://schemas.microsoft.com/office/drawing/2014/main" id="{46607D08-F1AB-4348-B2F5-99FB77C4CEDB}"/>
              </a:ext>
            </a:extLst>
          </p:cNvPr>
          <p:cNvSpPr txBox="1">
            <a:spLocks/>
          </p:cNvSpPr>
          <p:nvPr/>
        </p:nvSpPr>
        <p:spPr>
          <a:xfrm>
            <a:off x="15240" y="106183"/>
            <a:ext cx="10077450" cy="1250280"/>
          </a:xfrm>
          <a:prstGeom prst="rect">
            <a:avLst/>
          </a:prstGeom>
          <a:noFill/>
          <a:ln>
            <a:noFill/>
          </a:ln>
        </p:spPr>
        <p:txBody>
          <a:bodyPr vert="horz" lIns="0" tIns="0" rIns="0" bIns="0" anchor="ct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400" dirty="0">
                <a:solidFill>
                  <a:schemeClr val="bg1"/>
                </a:solidFill>
              </a:rPr>
              <a:t>Step 2: Generate Candidate Surface and Evaluate its Match</a:t>
            </a:r>
          </a:p>
        </p:txBody>
      </p:sp>
      <p:pic>
        <p:nvPicPr>
          <p:cNvPr id="22" name="!!r1">
            <a:extLst>
              <a:ext uri="{FF2B5EF4-FFF2-40B4-BE49-F238E27FC236}">
                <a16:creationId xmlns:a16="http://schemas.microsoft.com/office/drawing/2014/main" id="{E836128F-8288-45BB-9A92-6CF5246E59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3240" y="4381401"/>
            <a:ext cx="788881" cy="1064359"/>
          </a:xfrm>
          <a:prstGeom prst="rect">
            <a:avLst/>
          </a:prstGeom>
        </p:spPr>
      </p:pic>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A78E8D56-33DE-4C0D-9692-A390A9B84E94}"/>
                  </a:ext>
                </a:extLst>
              </p:cNvPr>
              <p:cNvSpPr txBox="1"/>
              <p:nvPr/>
            </p:nvSpPr>
            <p:spPr>
              <a:xfrm>
                <a:off x="5736414" y="4536850"/>
                <a:ext cx="4003532" cy="8116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rPr>
                        <m:t>𝑆</m:t>
                      </m:r>
                      <m:r>
                        <a:rPr lang="en-US" b="0" i="1" smtClean="0">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rPr>
                        <m:t>𝑥</m:t>
                      </m:r>
                      <m:r>
                        <a:rPr lang="en-US" b="0" i="1" smtClean="0">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rPr>
                        <m:t>𝑦</m:t>
                      </m:r>
                      <m:r>
                        <a:rPr lang="en-US" b="0" i="1" smtClean="0">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rPr>
                        <m:t>𝑟</m:t>
                      </m:r>
                      <m:r>
                        <a:rPr lang="en-US" b="0" i="1" smtClean="0">
                          <a:solidFill>
                            <a:schemeClr val="bg1"/>
                          </a:solidFill>
                          <a:latin typeface="Cambria Math" panose="02040503050406030204" pitchFamily="18" charset="0"/>
                        </a:rPr>
                        <m:t>)=</m:t>
                      </m:r>
                      <m:nary>
                        <m:naryPr>
                          <m:chr m:val="∑"/>
                          <m:ctrlPr>
                            <a:rPr lang="pt-BR" i="1" smtClean="0">
                              <a:solidFill>
                                <a:schemeClr val="bg1"/>
                              </a:solidFill>
                              <a:latin typeface="Cambria Math" panose="02040503050406030204" pitchFamily="18" charset="0"/>
                            </a:rPr>
                          </m:ctrlPr>
                        </m:naryPr>
                        <m:sub>
                          <m:r>
                            <m:rPr>
                              <m:brk m:alnAt="23"/>
                            </m:rPr>
                            <a:rPr lang="en-US" b="0" i="1" smtClean="0">
                              <a:solidFill>
                                <a:schemeClr val="bg1"/>
                              </a:solidFill>
                              <a:latin typeface="Cambria Math" panose="02040503050406030204" pitchFamily="18" charset="0"/>
                            </a:rPr>
                            <m:t>𝑖</m:t>
                          </m:r>
                          <m:r>
                            <a:rPr lang="en-US" b="0" i="1" smtClean="0">
                              <a:solidFill>
                                <a:schemeClr val="bg1"/>
                              </a:solidFill>
                              <a:latin typeface="Cambria Math" panose="02040503050406030204" pitchFamily="18" charset="0"/>
                            </a:rPr>
                            <m:t>=1</m:t>
                          </m:r>
                        </m:sub>
                        <m:sup>
                          <m:r>
                            <a:rPr lang="en-US" b="0" i="1" smtClean="0">
                              <a:solidFill>
                                <a:schemeClr val="bg1"/>
                              </a:solidFill>
                              <a:latin typeface="Cambria Math" panose="02040503050406030204" pitchFamily="18" charset="0"/>
                            </a:rPr>
                            <m:t>𝐴</m:t>
                          </m:r>
                        </m:sup>
                        <m:e>
                          <m:nary>
                            <m:naryPr>
                              <m:chr m:val="∑"/>
                              <m:ctrlPr>
                                <a:rPr lang="pt-BR" i="1" smtClean="0">
                                  <a:solidFill>
                                    <a:schemeClr val="bg1"/>
                                  </a:solidFill>
                                  <a:latin typeface="Cambria Math" panose="02040503050406030204" pitchFamily="18" charset="0"/>
                                </a:rPr>
                              </m:ctrlPr>
                            </m:naryPr>
                            <m:sub>
                              <m:r>
                                <m:rPr>
                                  <m:brk m:alnAt="23"/>
                                </m:rPr>
                                <a:rPr lang="en-US" b="0" i="1" smtClean="0">
                                  <a:solidFill>
                                    <a:schemeClr val="bg1"/>
                                  </a:solidFill>
                                  <a:latin typeface="Cambria Math" panose="02040503050406030204" pitchFamily="18" charset="0"/>
                                </a:rPr>
                                <m:t>𝑗</m:t>
                              </m:r>
                              <m:r>
                                <a:rPr lang="en-US" b="0" i="1" smtClean="0">
                                  <a:solidFill>
                                    <a:schemeClr val="bg1"/>
                                  </a:solidFill>
                                  <a:latin typeface="Cambria Math" panose="02040503050406030204" pitchFamily="18" charset="0"/>
                                </a:rPr>
                                <m:t>=1</m:t>
                              </m:r>
                            </m:sub>
                            <m:sup>
                              <m:r>
                                <a:rPr lang="en-US" b="0" i="1" smtClean="0">
                                  <a:solidFill>
                                    <a:schemeClr val="bg1"/>
                                  </a:solidFill>
                                  <a:latin typeface="Cambria Math" panose="02040503050406030204" pitchFamily="18" charset="0"/>
                                </a:rPr>
                                <m:t>𝑁</m:t>
                              </m:r>
                            </m:sup>
                            <m:e>
                              <m:r>
                                <a:rPr lang="en-US" b="0" i="1" smtClean="0">
                                  <a:solidFill>
                                    <a:schemeClr val="bg1"/>
                                  </a:solidFill>
                                  <a:latin typeface="Cambria Math" panose="02040503050406030204" pitchFamily="18" charset="0"/>
                                </a:rPr>
                                <m:t>𝑠</m:t>
                              </m:r>
                              <m:r>
                                <a:rPr lang="en-US" b="0" i="1" smtClean="0">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rPr>
                                <m:t>𝑛</m:t>
                              </m:r>
                              <m:r>
                                <a:rPr lang="en-US" b="0" i="1" smtClean="0">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rPr>
                                <m:t>𝑖</m:t>
                              </m:r>
                              <m:r>
                                <a:rPr lang="en-US" b="0" i="1" smtClean="0">
                                  <a:solidFill>
                                    <a:schemeClr val="bg1"/>
                                  </a:solidFill>
                                  <a:latin typeface="Cambria Math" panose="02040503050406030204" pitchFamily="18" charset="0"/>
                                </a:rPr>
                                <m:t>)</m:t>
                              </m:r>
                            </m:e>
                          </m:nary>
                          <m:sSup>
                            <m:sSupPr>
                              <m:ctrlPr>
                                <a:rPr lang="en-US" b="0" i="1" smtClean="0">
                                  <a:solidFill>
                                    <a:schemeClr val="bg1"/>
                                  </a:solidFill>
                                  <a:latin typeface="Cambria Math" panose="02040503050406030204" pitchFamily="18" charset="0"/>
                                </a:rPr>
                              </m:ctrlPr>
                            </m:sSupPr>
                            <m:e>
                              <m:r>
                                <a:rPr lang="en-US" b="0" i="1" smtClean="0">
                                  <a:solidFill>
                                    <a:schemeClr val="bg1"/>
                                  </a:solidFill>
                                  <a:latin typeface="Cambria Math" panose="02040503050406030204" pitchFamily="18" charset="0"/>
                                </a:rPr>
                                <m:t>𝑒</m:t>
                              </m:r>
                            </m:e>
                            <m:sup>
                              <m:r>
                                <a:rPr lang="en-US" b="0" i="1" smtClean="0">
                                  <a:solidFill>
                                    <a:schemeClr val="bg1"/>
                                  </a:solidFill>
                                  <a:latin typeface="Cambria Math" panose="02040503050406030204" pitchFamily="18" charset="0"/>
                                </a:rPr>
                                <m:t>𝑗</m:t>
                              </m:r>
                              <m:r>
                                <a:rPr lang="en-US" b="0" i="1" smtClean="0">
                                  <a:solidFill>
                                    <a:schemeClr val="bg1"/>
                                  </a:solidFill>
                                  <a:latin typeface="Cambria Math" panose="02040503050406030204" pitchFamily="18" charset="0"/>
                                </a:rPr>
                                <m:t>2</m:t>
                              </m:r>
                              <m:r>
                                <a:rPr lang="en-US" b="0" i="1" smtClean="0">
                                  <a:solidFill>
                                    <a:schemeClr val="bg1"/>
                                  </a:solidFill>
                                  <a:latin typeface="Cambria Math" panose="02040503050406030204" pitchFamily="18" charset="0"/>
                                  <a:ea typeface="Cambria Math" panose="02040503050406030204" pitchFamily="18" charset="0"/>
                                </a:rPr>
                                <m:t>𝜋</m:t>
                              </m:r>
                              <m:r>
                                <a:rPr lang="en-US" b="0" i="1" smtClean="0">
                                  <a:solidFill>
                                    <a:schemeClr val="bg1"/>
                                  </a:solidFill>
                                  <a:latin typeface="Cambria Math" panose="02040503050406030204" pitchFamily="18" charset="0"/>
                                  <a:ea typeface="Cambria Math" panose="02040503050406030204" pitchFamily="18" charset="0"/>
                                </a:rPr>
                                <m:t> </m:t>
                              </m:r>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𝑑</m:t>
                                  </m:r>
                                </m:e>
                                <m:sub>
                                  <m:r>
                                    <a:rPr lang="en-US" b="0" i="1" smtClean="0">
                                      <a:solidFill>
                                        <a:schemeClr val="bg1"/>
                                      </a:solidFill>
                                      <a:latin typeface="Cambria Math" panose="02040503050406030204" pitchFamily="18" charset="0"/>
                                    </a:rPr>
                                    <m:t>𝑖</m:t>
                                  </m:r>
                                </m:sub>
                              </m:sSub>
                              <m:r>
                                <a:rPr lang="en-US" b="0" i="1" smtClean="0">
                                  <a:solidFill>
                                    <a:schemeClr val="accent1">
                                      <a:lumMod val="60000"/>
                                      <a:lumOff val="40000"/>
                                    </a:schemeClr>
                                  </a:solidFill>
                                  <a:latin typeface="Cambria Math" panose="02040503050406030204" pitchFamily="18" charset="0"/>
                                </a:rPr>
                                <m:t> </m:t>
                              </m:r>
                              <m:r>
                                <a:rPr lang="en-US" b="0" i="1" smtClean="0">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rPr>
                                <m:t>𝑓</m:t>
                              </m:r>
                              <m:r>
                                <a:rPr lang="en-US" b="0" i="1" smtClean="0">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rPr>
                                <m:t>𝑘𝑛</m:t>
                              </m:r>
                              <m:r>
                                <a:rPr lang="en-US" b="0" i="1" smtClean="0">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rPr>
                                <m:t>𝑐</m:t>
                              </m:r>
                            </m:sup>
                          </m:sSup>
                        </m:e>
                      </m:nary>
                    </m:oMath>
                  </m:oMathPara>
                </a14:m>
                <a:endParaRPr lang="en-US" dirty="0">
                  <a:solidFill>
                    <a:schemeClr val="bg1"/>
                  </a:solidFill>
                </a:endParaRPr>
              </a:p>
            </p:txBody>
          </p:sp>
        </mc:Choice>
        <mc:Fallback xmlns="">
          <p:sp>
            <p:nvSpPr>
              <p:cNvPr id="21" name="TextBox 20">
                <a:extLst>
                  <a:ext uri="{FF2B5EF4-FFF2-40B4-BE49-F238E27FC236}">
                    <a16:creationId xmlns:a16="http://schemas.microsoft.com/office/drawing/2014/main" id="{A78E8D56-33DE-4C0D-9692-A390A9B84E94}"/>
                  </a:ext>
                </a:extLst>
              </p:cNvPr>
              <p:cNvSpPr txBox="1">
                <a:spLocks noRot="1" noChangeAspect="1" noMove="1" noResize="1" noEditPoints="1" noAdjustHandles="1" noChangeArrowheads="1" noChangeShapeType="1" noTextEdit="1"/>
              </p:cNvSpPr>
              <p:nvPr/>
            </p:nvSpPr>
            <p:spPr>
              <a:xfrm>
                <a:off x="5736414" y="4536850"/>
                <a:ext cx="4003532" cy="811632"/>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7994964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8" grpId="0" animBg="1"/>
      <p:bldP spid="39" grpId="0" animBg="1"/>
      <p:bldP spid="40" grpId="0" animBg="1"/>
      <p:bldP spid="41" grpId="0" animBg="1"/>
      <p:bldP spid="42" grpId="0"/>
      <p:bldP spid="33"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D9D73E6-D401-402A-953C-7F9DAFE88B9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8502" y="1215359"/>
            <a:ext cx="3808866" cy="4301365"/>
          </a:xfrm>
          <a:prstGeom prst="rect">
            <a:avLst/>
          </a:prstGeom>
        </p:spPr>
      </p:pic>
      <p:grpSp>
        <p:nvGrpSpPr>
          <p:cNvPr id="11" name="Group 10">
            <a:extLst>
              <a:ext uri="{FF2B5EF4-FFF2-40B4-BE49-F238E27FC236}">
                <a16:creationId xmlns:a16="http://schemas.microsoft.com/office/drawing/2014/main" id="{CF6BBB5F-4CB7-45F3-871C-886042A68D6E}"/>
              </a:ext>
            </a:extLst>
          </p:cNvPr>
          <p:cNvGrpSpPr/>
          <p:nvPr/>
        </p:nvGrpSpPr>
        <p:grpSpPr>
          <a:xfrm>
            <a:off x="3410582" y="2112638"/>
            <a:ext cx="911482" cy="3114682"/>
            <a:chOff x="6210300" y="1859280"/>
            <a:chExt cx="647700" cy="2948940"/>
          </a:xfrm>
        </p:grpSpPr>
        <p:sp>
          <p:nvSpPr>
            <p:cNvPr id="2" name="Oval 1">
              <a:extLst>
                <a:ext uri="{FF2B5EF4-FFF2-40B4-BE49-F238E27FC236}">
                  <a16:creationId xmlns:a16="http://schemas.microsoft.com/office/drawing/2014/main" id="{08163412-0FC8-414C-8DA6-A15191812562}"/>
                </a:ext>
              </a:extLst>
            </p:cNvPr>
            <p:cNvSpPr/>
            <p:nvPr/>
          </p:nvSpPr>
          <p:spPr>
            <a:xfrm>
              <a:off x="6210300" y="1859280"/>
              <a:ext cx="647700" cy="198120"/>
            </a:xfrm>
            <a:prstGeom prst="ellipse">
              <a:avLst/>
            </a:prstGeom>
            <a:noFill/>
            <a:ln w="28575">
              <a:solidFill>
                <a:srgbClr val="4D4D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57BFED9-281C-4696-AC3A-A3947FE83DEC}"/>
                </a:ext>
              </a:extLst>
            </p:cNvPr>
            <p:cNvSpPr/>
            <p:nvPr/>
          </p:nvSpPr>
          <p:spPr>
            <a:xfrm>
              <a:off x="6210300" y="4610100"/>
              <a:ext cx="647700" cy="198120"/>
            </a:xfrm>
            <a:prstGeom prst="ellipse">
              <a:avLst/>
            </a:prstGeom>
            <a:noFill/>
            <a:ln w="28575">
              <a:solidFill>
                <a:srgbClr val="4D4D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16CF4D2A-A4EE-454D-8DC4-4BE2DE43FA5B}"/>
                </a:ext>
              </a:extLst>
            </p:cNvPr>
            <p:cNvCxnSpPr>
              <a:cxnSpLocks/>
              <a:stCxn id="2" idx="6"/>
              <a:endCxn id="24" idx="6"/>
            </p:cNvCxnSpPr>
            <p:nvPr/>
          </p:nvCxnSpPr>
          <p:spPr>
            <a:xfrm>
              <a:off x="6858000" y="1958340"/>
              <a:ext cx="0" cy="2750820"/>
            </a:xfrm>
            <a:prstGeom prst="line">
              <a:avLst/>
            </a:prstGeom>
            <a:ln w="28575">
              <a:solidFill>
                <a:srgbClr val="4D4DFF"/>
              </a:solidFill>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A34A07-C143-4F77-AB76-85BF8CF111E9}"/>
                </a:ext>
              </a:extLst>
            </p:cNvPr>
            <p:cNvCxnSpPr>
              <a:cxnSpLocks/>
              <a:stCxn id="2" idx="2"/>
              <a:endCxn id="24" idx="2"/>
            </p:cNvCxnSpPr>
            <p:nvPr/>
          </p:nvCxnSpPr>
          <p:spPr>
            <a:xfrm>
              <a:off x="6210300" y="1958340"/>
              <a:ext cx="0" cy="2750820"/>
            </a:xfrm>
            <a:prstGeom prst="line">
              <a:avLst/>
            </a:prstGeom>
            <a:ln w="28575">
              <a:solidFill>
                <a:srgbClr val="4D4DFF"/>
              </a:solidFill>
              <a:prstDash val="sysDash"/>
            </a:ln>
          </p:spPr>
          <p:style>
            <a:lnRef idx="1">
              <a:schemeClr val="accent1"/>
            </a:lnRef>
            <a:fillRef idx="0">
              <a:schemeClr val="accent1"/>
            </a:fillRef>
            <a:effectRef idx="0">
              <a:schemeClr val="accent1"/>
            </a:effectRef>
            <a:fontRef idx="minor">
              <a:schemeClr val="tx1"/>
            </a:fontRef>
          </p:style>
        </p:cxnSp>
      </p:grpSp>
      <p:sp>
        <p:nvSpPr>
          <p:cNvPr id="18" name="Title 2">
            <a:extLst>
              <a:ext uri="{FF2B5EF4-FFF2-40B4-BE49-F238E27FC236}">
                <a16:creationId xmlns:a16="http://schemas.microsoft.com/office/drawing/2014/main" id="{1B49C659-8A92-431E-8CB5-376AE8AC7D11}"/>
              </a:ext>
            </a:extLst>
          </p:cNvPr>
          <p:cNvSpPr txBox="1">
            <a:spLocks/>
          </p:cNvSpPr>
          <p:nvPr/>
        </p:nvSpPr>
        <p:spPr>
          <a:xfrm>
            <a:off x="15240" y="106183"/>
            <a:ext cx="10077450" cy="1250280"/>
          </a:xfrm>
          <a:prstGeom prst="rect">
            <a:avLst/>
          </a:prstGeom>
          <a:noFill/>
          <a:ln>
            <a:noFill/>
          </a:ln>
        </p:spPr>
        <p:txBody>
          <a:bodyPr vert="horz" lIns="0" tIns="0" rIns="0" bIns="0" anchor="ct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400" dirty="0">
                <a:solidFill>
                  <a:schemeClr val="bg1"/>
                </a:solidFill>
              </a:rPr>
              <a:t>Step 3: Search Across Candidate Surfaces</a:t>
            </a:r>
          </a:p>
        </p:txBody>
      </p:sp>
      <p:sp>
        <p:nvSpPr>
          <p:cNvPr id="19" name="Title 2">
            <a:extLst>
              <a:ext uri="{FF2B5EF4-FFF2-40B4-BE49-F238E27FC236}">
                <a16:creationId xmlns:a16="http://schemas.microsoft.com/office/drawing/2014/main" id="{D3F60228-02AD-41BA-9E82-A59CB399DF66}"/>
              </a:ext>
            </a:extLst>
          </p:cNvPr>
          <p:cNvSpPr txBox="1">
            <a:spLocks/>
          </p:cNvSpPr>
          <p:nvPr/>
        </p:nvSpPr>
        <p:spPr>
          <a:xfrm>
            <a:off x="0" y="-305297"/>
            <a:ext cx="10077450" cy="1250280"/>
          </a:xfrm>
          <a:prstGeom prst="rect">
            <a:avLst/>
          </a:prstGeom>
          <a:noFill/>
          <a:ln>
            <a:noFill/>
          </a:ln>
        </p:spPr>
        <p:txBody>
          <a:bodyPr vert="horz" lIns="0" tIns="0" rIns="0" bIns="0" anchor="ct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Solution: Non-Linear Reflector Mapping Algorithm</a:t>
            </a:r>
          </a:p>
        </p:txBody>
      </p:sp>
      <p:sp>
        <p:nvSpPr>
          <p:cNvPr id="29" name="Rectangle 28">
            <a:extLst>
              <a:ext uri="{FF2B5EF4-FFF2-40B4-BE49-F238E27FC236}">
                <a16:creationId xmlns:a16="http://schemas.microsoft.com/office/drawing/2014/main" id="{D6A1B276-D53B-47CC-86CF-44E7B141D528}"/>
              </a:ext>
            </a:extLst>
          </p:cNvPr>
          <p:cNvSpPr/>
          <p:nvPr/>
        </p:nvSpPr>
        <p:spPr>
          <a:xfrm>
            <a:off x="6309360" y="1817370"/>
            <a:ext cx="2362200" cy="38862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57A0A744-41AA-4A56-B39F-BF7A7CE2EE2B}"/>
              </a:ext>
            </a:extLst>
          </p:cNvPr>
          <p:cNvSpPr/>
          <p:nvPr/>
        </p:nvSpPr>
        <p:spPr>
          <a:xfrm>
            <a:off x="6179820" y="1699260"/>
            <a:ext cx="3086100" cy="624840"/>
          </a:xfrm>
          <a:prstGeom prst="roundRect">
            <a:avLst/>
          </a:prstGeom>
          <a:solidFill>
            <a:srgbClr val="FAE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12CD25A-CDD1-4681-BBD6-0F7EE41EA136}"/>
              </a:ext>
            </a:extLst>
          </p:cNvPr>
          <p:cNvSpPr/>
          <p:nvPr/>
        </p:nvSpPr>
        <p:spPr>
          <a:xfrm>
            <a:off x="7846060" y="1822450"/>
            <a:ext cx="1290320" cy="388620"/>
          </a:xfrm>
          <a:prstGeom prst="rect">
            <a:avLst/>
          </a:prstGeom>
          <a:solidFill>
            <a:srgbClr val="FAE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2190B4B-8907-4147-B674-69EC12FD24CC}"/>
              </a:ext>
            </a:extLst>
          </p:cNvPr>
          <p:cNvSpPr/>
          <p:nvPr/>
        </p:nvSpPr>
        <p:spPr>
          <a:xfrm>
            <a:off x="6316980" y="1817370"/>
            <a:ext cx="1544320" cy="38862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EFB72758-54EF-4E5F-8FCA-491B17E140F3}"/>
              </a:ext>
            </a:extLst>
          </p:cNvPr>
          <p:cNvSpPr/>
          <p:nvPr/>
        </p:nvSpPr>
        <p:spPr>
          <a:xfrm>
            <a:off x="6322060" y="1822450"/>
            <a:ext cx="2555240" cy="38862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C8719F21-EB95-4341-A0F5-A1AB51C8CC6F}"/>
              </a:ext>
            </a:extLst>
          </p:cNvPr>
          <p:cNvSpPr/>
          <p:nvPr/>
        </p:nvSpPr>
        <p:spPr>
          <a:xfrm>
            <a:off x="7861300" y="1827530"/>
            <a:ext cx="1016000" cy="388620"/>
          </a:xfrm>
          <a:prstGeom prst="rect">
            <a:avLst/>
          </a:prstGeom>
          <a:solidFill>
            <a:srgbClr val="FAE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9B47D2A6-77ED-49E6-A856-063B75F7BC03}"/>
              </a:ext>
            </a:extLst>
          </p:cNvPr>
          <p:cNvSpPr/>
          <p:nvPr/>
        </p:nvSpPr>
        <p:spPr>
          <a:xfrm>
            <a:off x="6845300" y="1817370"/>
            <a:ext cx="1021080" cy="388620"/>
          </a:xfrm>
          <a:prstGeom prst="rect">
            <a:avLst/>
          </a:prstGeom>
          <a:solidFill>
            <a:srgbClr val="FAE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5CB656C4-F517-4B5C-A882-7E188AA870B2}"/>
              </a:ext>
            </a:extLst>
          </p:cNvPr>
          <p:cNvSpPr/>
          <p:nvPr/>
        </p:nvSpPr>
        <p:spPr>
          <a:xfrm>
            <a:off x="6316980" y="1817370"/>
            <a:ext cx="2811780" cy="388620"/>
          </a:xfrm>
          <a:prstGeom prst="rect">
            <a:avLst/>
          </a:prstGeom>
          <a:noFill/>
          <a:ln w="28575">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7BB0E229-850A-47D5-85CC-CC93E49C9704}"/>
              </a:ext>
            </a:extLst>
          </p:cNvPr>
          <p:cNvSpPr txBox="1"/>
          <p:nvPr/>
        </p:nvSpPr>
        <p:spPr>
          <a:xfrm>
            <a:off x="6261505" y="1298536"/>
            <a:ext cx="2950231" cy="430887"/>
          </a:xfrm>
          <a:prstGeom prst="rect">
            <a:avLst/>
          </a:prstGeom>
          <a:noFill/>
        </p:spPr>
        <p:txBody>
          <a:bodyPr wrap="none" rtlCol="0">
            <a:spAutoFit/>
          </a:bodyPr>
          <a:lstStyle/>
          <a:p>
            <a:r>
              <a:rPr lang="en-US" sz="2200" dirty="0">
                <a:solidFill>
                  <a:srgbClr val="FFFFFF"/>
                </a:solidFill>
              </a:rPr>
              <a:t>Candidate Surface Score</a:t>
            </a:r>
          </a:p>
        </p:txBody>
      </p:sp>
      <p:pic>
        <p:nvPicPr>
          <p:cNvPr id="22" name="!!r1">
            <a:extLst>
              <a:ext uri="{FF2B5EF4-FFF2-40B4-BE49-F238E27FC236}">
                <a16:creationId xmlns:a16="http://schemas.microsoft.com/office/drawing/2014/main" id="{3FD658E0-C75A-43ED-B674-C1587E506E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3240" y="4381401"/>
            <a:ext cx="788881" cy="1064359"/>
          </a:xfrm>
          <a:prstGeom prst="rect">
            <a:avLst/>
          </a:prstGeom>
        </p:spPr>
      </p:pic>
      <p:pic>
        <p:nvPicPr>
          <p:cNvPr id="23" name="Picture 22">
            <a:extLst>
              <a:ext uri="{FF2B5EF4-FFF2-40B4-BE49-F238E27FC236}">
                <a16:creationId xmlns:a16="http://schemas.microsoft.com/office/drawing/2014/main" id="{0B46F974-1FF1-4742-97B4-32C3A91777F9}"/>
              </a:ext>
            </a:extLst>
          </p:cNvPr>
          <p:cNvPicPr>
            <a:picLocks noChangeAspect="1"/>
          </p:cNvPicPr>
          <p:nvPr/>
        </p:nvPicPr>
        <p:blipFill rotWithShape="1">
          <a:blip r:embed="rId3">
            <a:extLst>
              <a:ext uri="{28A0092B-C50C-407E-A947-70E740481C1C}">
                <a14:useLocalDpi xmlns:a14="http://schemas.microsoft.com/office/drawing/2010/main" val="0"/>
              </a:ext>
            </a:extLst>
          </a:blip>
          <a:srcRect l="76438" t="15771"/>
          <a:stretch/>
        </p:blipFill>
        <p:spPr>
          <a:xfrm>
            <a:off x="3942412" y="1888761"/>
            <a:ext cx="897453" cy="3622966"/>
          </a:xfrm>
          <a:prstGeom prst="rect">
            <a:avLst/>
          </a:prstGeom>
        </p:spPr>
      </p:pic>
    </p:spTree>
    <p:extLst>
      <p:ext uri="{BB962C8B-B14F-4D97-AF65-F5344CB8AC3E}">
        <p14:creationId xmlns:p14="http://schemas.microsoft.com/office/powerpoint/2010/main" val="27956772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path" presetSubtype="0" fill="hold" nodeType="clickEffect">
                                  <p:stCondLst>
                                    <p:cond delay="0"/>
                                  </p:stCondLst>
                                  <p:childTnLst>
                                    <p:animMotion origin="layout" path="M 4.61878E-6 -0.00028 L 0.08616 0.11985 C 0.10223 0.09241 0.1109 0.08373 0.12161 0.0588 C 0.0712 -0.00532 0.05623 -0.0182 0.01276 -0.06581 C 0.03134 -0.09017 0.03213 -0.09045 0.05245 -0.12826 C 0.08585 -0.08317 0.14098 -0.00504 0.17454 0.0406 " pathEditMode="relative" rAng="0" ptsTypes="AAAAAA">
                                      <p:cBhvr>
                                        <p:cTn id="6" dur="6000" fill="hold"/>
                                        <p:tgtEl>
                                          <p:spTgt spid="11"/>
                                        </p:tgtEl>
                                        <p:attrNameLst>
                                          <p:attrName>ppt_x</p:attrName>
                                          <p:attrName>ppt_y</p:attrName>
                                        </p:attrNameLst>
                                      </p:cBhvr>
                                      <p:rCtr x="8727" y="-392"/>
                                    </p:animMotion>
                                  </p:childTnLst>
                                </p:cTn>
                              </p:par>
                              <p:par>
                                <p:cTn id="7" presetID="6" presetClass="emph" presetSubtype="0" autoRev="1" fill="hold" nodeType="withEffect">
                                  <p:stCondLst>
                                    <p:cond delay="0"/>
                                  </p:stCondLst>
                                  <p:childTnLst>
                                    <p:animScale>
                                      <p:cBhvr>
                                        <p:cTn id="8" dur="3000" fill="hold"/>
                                        <p:tgtEl>
                                          <p:spTgt spid="11"/>
                                        </p:tgtEl>
                                      </p:cBhvr>
                                      <p:by x="65000" y="100000"/>
                                    </p:animScale>
                                  </p:childTnLst>
                                </p:cTn>
                              </p:par>
                              <p:par>
                                <p:cTn id="9" presetID="6" presetClass="emph" presetSubtype="0" fill="hold" nodeType="withEffect">
                                  <p:stCondLst>
                                    <p:cond delay="0"/>
                                  </p:stCondLst>
                                  <p:childTnLst>
                                    <p:animScale>
                                      <p:cBhvr>
                                        <p:cTn id="10" dur="6000" fill="hold"/>
                                        <p:tgtEl>
                                          <p:spTgt spid="11"/>
                                        </p:tgtEl>
                                      </p:cBhvr>
                                      <p:by x="100000" y="94000"/>
                                    </p:animScale>
                                  </p:childTnLst>
                                </p:cTn>
                              </p:par>
                              <p:par>
                                <p:cTn id="11" presetID="1" presetClass="entr" presetSubtype="0" fill="hold" grpId="2"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22" presetClass="exit" presetSubtype="8" fill="hold" grpId="0" nodeType="withEffect">
                                  <p:stCondLst>
                                    <p:cond delay="0"/>
                                  </p:stCondLst>
                                  <p:childTnLst>
                                    <p:animEffect transition="out" filter="wipe(left)">
                                      <p:cBhvr>
                                        <p:cTn id="14" dur="1500"/>
                                        <p:tgtEl>
                                          <p:spTgt spid="40"/>
                                        </p:tgtEl>
                                      </p:cBhvr>
                                    </p:animEffect>
                                    <p:set>
                                      <p:cBhvr>
                                        <p:cTn id="15" dur="1" fill="hold">
                                          <p:stCondLst>
                                            <p:cond delay="1499"/>
                                          </p:stCondLst>
                                        </p:cTn>
                                        <p:tgtEl>
                                          <p:spTgt spid="40"/>
                                        </p:tgtEl>
                                        <p:attrNameLst>
                                          <p:attrName>style.visibility</p:attrName>
                                        </p:attrNameLst>
                                      </p:cBhvr>
                                      <p:to>
                                        <p:strVal val="hidden"/>
                                      </p:to>
                                    </p:set>
                                  </p:childTnLst>
                                </p:cTn>
                              </p:par>
                              <p:par>
                                <p:cTn id="16" presetID="19" presetClass="emph" presetSubtype="0" fill="hold" grpId="0" nodeType="withEffect">
                                  <p:stCondLst>
                                    <p:cond delay="0"/>
                                  </p:stCondLst>
                                  <p:childTnLst>
                                    <p:animClr clrSpc="rgb" dir="cw">
                                      <p:cBhvr override="childStyle">
                                        <p:cTn id="17" dur="1500" fill="hold"/>
                                        <p:tgtEl>
                                          <p:spTgt spid="38"/>
                                        </p:tgtEl>
                                        <p:attrNameLst>
                                          <p:attrName>style.color</p:attrName>
                                        </p:attrNameLst>
                                      </p:cBhvr>
                                      <p:to>
                                        <a:schemeClr val="accent2"/>
                                      </p:to>
                                    </p:animClr>
                                    <p:animClr clrSpc="rgb" dir="cw">
                                      <p:cBhvr>
                                        <p:cTn id="18" dur="1500" fill="hold"/>
                                        <p:tgtEl>
                                          <p:spTgt spid="38"/>
                                        </p:tgtEl>
                                        <p:attrNameLst>
                                          <p:attrName>fillcolor</p:attrName>
                                        </p:attrNameLst>
                                      </p:cBhvr>
                                      <p:to>
                                        <a:schemeClr val="accent2"/>
                                      </p:to>
                                    </p:animClr>
                                    <p:set>
                                      <p:cBhvr>
                                        <p:cTn id="19" dur="1500" fill="hold"/>
                                        <p:tgtEl>
                                          <p:spTgt spid="38"/>
                                        </p:tgtEl>
                                        <p:attrNameLst>
                                          <p:attrName>fill.type</p:attrName>
                                        </p:attrNameLst>
                                      </p:cBhvr>
                                      <p:to>
                                        <p:strVal val="solid"/>
                                      </p:to>
                                    </p:set>
                                    <p:set>
                                      <p:cBhvr>
                                        <p:cTn id="20" dur="1500" fill="hold"/>
                                        <p:tgtEl>
                                          <p:spTgt spid="38"/>
                                        </p:tgtEl>
                                        <p:attrNameLst>
                                          <p:attrName>fill.on</p:attrName>
                                        </p:attrNameLst>
                                      </p:cBhvr>
                                      <p:to>
                                        <p:strVal val="true"/>
                                      </p:to>
                                    </p:set>
                                  </p:childTnLst>
                                </p:cTn>
                              </p:par>
                              <p:par>
                                <p:cTn id="21" presetID="19" presetClass="emph" presetSubtype="0" fill="hold" grpId="1" nodeType="withEffect">
                                  <p:stCondLst>
                                    <p:cond delay="1500"/>
                                  </p:stCondLst>
                                  <p:childTnLst>
                                    <p:animClr clrSpc="rgb" dir="cw">
                                      <p:cBhvr override="childStyle">
                                        <p:cTn id="22" dur="1500" fill="hold"/>
                                        <p:tgtEl>
                                          <p:spTgt spid="38"/>
                                        </p:tgtEl>
                                        <p:attrNameLst>
                                          <p:attrName>style.color</p:attrName>
                                        </p:attrNameLst>
                                      </p:cBhvr>
                                      <p:to>
                                        <a:srgbClr val="538135"/>
                                      </p:to>
                                    </p:animClr>
                                    <p:animClr clrSpc="rgb" dir="cw">
                                      <p:cBhvr>
                                        <p:cTn id="23" dur="1500" fill="hold"/>
                                        <p:tgtEl>
                                          <p:spTgt spid="38"/>
                                        </p:tgtEl>
                                        <p:attrNameLst>
                                          <p:attrName>fillcolor</p:attrName>
                                        </p:attrNameLst>
                                      </p:cBhvr>
                                      <p:to>
                                        <a:srgbClr val="538135"/>
                                      </p:to>
                                    </p:animClr>
                                    <p:set>
                                      <p:cBhvr>
                                        <p:cTn id="24" dur="1500" fill="hold"/>
                                        <p:tgtEl>
                                          <p:spTgt spid="38"/>
                                        </p:tgtEl>
                                        <p:attrNameLst>
                                          <p:attrName>fill.type</p:attrName>
                                        </p:attrNameLst>
                                      </p:cBhvr>
                                      <p:to>
                                        <p:strVal val="solid"/>
                                      </p:to>
                                    </p:set>
                                    <p:set>
                                      <p:cBhvr>
                                        <p:cTn id="25" dur="1500" fill="hold"/>
                                        <p:tgtEl>
                                          <p:spTgt spid="38"/>
                                        </p:tgtEl>
                                        <p:attrNameLst>
                                          <p:attrName>fill.on</p:attrName>
                                        </p:attrNameLst>
                                      </p:cBhvr>
                                      <p:to>
                                        <p:strVal val="true"/>
                                      </p:to>
                                    </p:set>
                                  </p:childTnLst>
                                </p:cTn>
                              </p:par>
                              <p:par>
                                <p:cTn id="26" presetID="22" presetClass="exit" presetSubtype="8" fill="hold" grpId="0" nodeType="withEffect">
                                  <p:stCondLst>
                                    <p:cond delay="1350"/>
                                  </p:stCondLst>
                                  <p:childTnLst>
                                    <p:animEffect transition="out" filter="wipe(left)">
                                      <p:cBhvr>
                                        <p:cTn id="27" dur="1500"/>
                                        <p:tgtEl>
                                          <p:spTgt spid="39"/>
                                        </p:tgtEl>
                                      </p:cBhvr>
                                    </p:animEffect>
                                    <p:set>
                                      <p:cBhvr>
                                        <p:cTn id="28" dur="1" fill="hold">
                                          <p:stCondLst>
                                            <p:cond delay="1499"/>
                                          </p:stCondLst>
                                        </p:cTn>
                                        <p:tgtEl>
                                          <p:spTgt spid="39"/>
                                        </p:tgtEl>
                                        <p:attrNameLst>
                                          <p:attrName>style.visibility</p:attrName>
                                        </p:attrNameLst>
                                      </p:cBhvr>
                                      <p:to>
                                        <p:strVal val="hidden"/>
                                      </p:to>
                                    </p:set>
                                  </p:childTnLst>
                                </p:cTn>
                              </p:par>
                              <p:par>
                                <p:cTn id="29" presetID="1" presetClass="entr" presetSubtype="0" fill="hold" nodeType="withEffect">
                                  <p:stCondLst>
                                    <p:cond delay="2900"/>
                                  </p:stCondLst>
                                  <p:childTnLst>
                                    <p:set>
                                      <p:cBhvr>
                                        <p:cTn id="30" dur="1" fill="hold">
                                          <p:stCondLst>
                                            <p:cond delay="0"/>
                                          </p:stCondLst>
                                        </p:cTn>
                                        <p:tgtEl>
                                          <p:spTgt spid="23"/>
                                        </p:tgtEl>
                                        <p:attrNameLst>
                                          <p:attrName>style.visibility</p:attrName>
                                        </p:attrNameLst>
                                      </p:cBhvr>
                                      <p:to>
                                        <p:strVal val="visible"/>
                                      </p:to>
                                    </p:set>
                                  </p:childTnLst>
                                </p:cTn>
                              </p:par>
                              <p:par>
                                <p:cTn id="31" presetID="22" presetClass="entr" presetSubtype="2" fill="hold" grpId="1" nodeType="withEffect">
                                  <p:stCondLst>
                                    <p:cond delay="3000"/>
                                  </p:stCondLst>
                                  <p:childTnLst>
                                    <p:set>
                                      <p:cBhvr>
                                        <p:cTn id="32" dur="1" fill="hold">
                                          <p:stCondLst>
                                            <p:cond delay="0"/>
                                          </p:stCondLst>
                                        </p:cTn>
                                        <p:tgtEl>
                                          <p:spTgt spid="39"/>
                                        </p:tgtEl>
                                        <p:attrNameLst>
                                          <p:attrName>style.visibility</p:attrName>
                                        </p:attrNameLst>
                                      </p:cBhvr>
                                      <p:to>
                                        <p:strVal val="visible"/>
                                      </p:to>
                                    </p:set>
                                    <p:animEffect transition="in" filter="wipe(right)">
                                      <p:cBhvr>
                                        <p:cTn id="33" dur="1500"/>
                                        <p:tgtEl>
                                          <p:spTgt spid="39"/>
                                        </p:tgtEl>
                                      </p:cBhvr>
                                    </p:animEffect>
                                  </p:childTnLst>
                                </p:cTn>
                              </p:par>
                              <p:par>
                                <p:cTn id="34" presetID="19" presetClass="emph" presetSubtype="0" fill="hold" grpId="3" nodeType="withEffect">
                                  <p:stCondLst>
                                    <p:cond delay="3000"/>
                                  </p:stCondLst>
                                  <p:childTnLst>
                                    <p:animClr clrSpc="rgb" dir="cw">
                                      <p:cBhvr override="childStyle">
                                        <p:cTn id="35" dur="1500" fill="hold"/>
                                        <p:tgtEl>
                                          <p:spTgt spid="38"/>
                                        </p:tgtEl>
                                        <p:attrNameLst>
                                          <p:attrName>style.color</p:attrName>
                                        </p:attrNameLst>
                                      </p:cBhvr>
                                      <p:to>
                                        <a:schemeClr val="accent2"/>
                                      </p:to>
                                    </p:animClr>
                                    <p:animClr clrSpc="rgb" dir="cw">
                                      <p:cBhvr>
                                        <p:cTn id="36" dur="1500" fill="hold"/>
                                        <p:tgtEl>
                                          <p:spTgt spid="38"/>
                                        </p:tgtEl>
                                        <p:attrNameLst>
                                          <p:attrName>fillcolor</p:attrName>
                                        </p:attrNameLst>
                                      </p:cBhvr>
                                      <p:to>
                                        <a:schemeClr val="accent2"/>
                                      </p:to>
                                    </p:animClr>
                                    <p:set>
                                      <p:cBhvr>
                                        <p:cTn id="37" dur="1500" fill="hold"/>
                                        <p:tgtEl>
                                          <p:spTgt spid="38"/>
                                        </p:tgtEl>
                                        <p:attrNameLst>
                                          <p:attrName>fill.type</p:attrName>
                                        </p:attrNameLst>
                                      </p:cBhvr>
                                      <p:to>
                                        <p:strVal val="solid"/>
                                      </p:to>
                                    </p:set>
                                    <p:set>
                                      <p:cBhvr>
                                        <p:cTn id="38" dur="1500" fill="hold"/>
                                        <p:tgtEl>
                                          <p:spTgt spid="38"/>
                                        </p:tgtEl>
                                        <p:attrNameLst>
                                          <p:attrName>fill.on</p:attrName>
                                        </p:attrNameLst>
                                      </p:cBhvr>
                                      <p:to>
                                        <p:strVal val="true"/>
                                      </p:to>
                                    </p:set>
                                  </p:childTnLst>
                                </p:cTn>
                              </p:par>
                              <p:par>
                                <p:cTn id="39" presetID="22" presetClass="entr" presetSubtype="2" fill="hold" grpId="1" nodeType="withEffect">
                                  <p:stCondLst>
                                    <p:cond delay="4300"/>
                                  </p:stCondLst>
                                  <p:childTnLst>
                                    <p:set>
                                      <p:cBhvr>
                                        <p:cTn id="40" dur="1" fill="hold">
                                          <p:stCondLst>
                                            <p:cond delay="0"/>
                                          </p:stCondLst>
                                        </p:cTn>
                                        <p:tgtEl>
                                          <p:spTgt spid="40"/>
                                        </p:tgtEl>
                                        <p:attrNameLst>
                                          <p:attrName>style.visibility</p:attrName>
                                        </p:attrNameLst>
                                      </p:cBhvr>
                                      <p:to>
                                        <p:strVal val="visible"/>
                                      </p:to>
                                    </p:set>
                                    <p:animEffect transition="in" filter="wipe(right)">
                                      <p:cBhvr>
                                        <p:cTn id="41" dur="1500"/>
                                        <p:tgtEl>
                                          <p:spTgt spid="40"/>
                                        </p:tgtEl>
                                      </p:cBhvr>
                                    </p:animEffect>
                                  </p:childTnLst>
                                </p:cTn>
                              </p:par>
                              <p:par>
                                <p:cTn id="42" presetID="19" presetClass="emph" presetSubtype="0" fill="hold" grpId="4" nodeType="withEffect">
                                  <p:stCondLst>
                                    <p:cond delay="4500"/>
                                  </p:stCondLst>
                                  <p:childTnLst>
                                    <p:animClr clrSpc="rgb" dir="cw">
                                      <p:cBhvr override="childStyle">
                                        <p:cTn id="43" dur="1500" fill="hold"/>
                                        <p:tgtEl>
                                          <p:spTgt spid="38"/>
                                        </p:tgtEl>
                                        <p:attrNameLst>
                                          <p:attrName>style.color</p:attrName>
                                        </p:attrNameLst>
                                      </p:cBhvr>
                                      <p:to>
                                        <a:srgbClr val="CC0000"/>
                                      </p:to>
                                    </p:animClr>
                                    <p:animClr clrSpc="rgb" dir="cw">
                                      <p:cBhvr>
                                        <p:cTn id="44" dur="1500" fill="hold"/>
                                        <p:tgtEl>
                                          <p:spTgt spid="38"/>
                                        </p:tgtEl>
                                        <p:attrNameLst>
                                          <p:attrName>fillcolor</p:attrName>
                                        </p:attrNameLst>
                                      </p:cBhvr>
                                      <p:to>
                                        <a:srgbClr val="CC0000"/>
                                      </p:to>
                                    </p:animClr>
                                    <p:set>
                                      <p:cBhvr>
                                        <p:cTn id="45" dur="1500" fill="hold"/>
                                        <p:tgtEl>
                                          <p:spTgt spid="38"/>
                                        </p:tgtEl>
                                        <p:attrNameLst>
                                          <p:attrName>fill.type</p:attrName>
                                        </p:attrNameLst>
                                      </p:cBhvr>
                                      <p:to>
                                        <p:strVal val="solid"/>
                                      </p:to>
                                    </p:set>
                                    <p:set>
                                      <p:cBhvr>
                                        <p:cTn id="46" dur="1500" fill="hold"/>
                                        <p:tgtEl>
                                          <p:spTgt spid="3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38" grpId="2" animBg="1"/>
      <p:bldP spid="38" grpId="3" animBg="1"/>
      <p:bldP spid="38" grpId="4" animBg="1"/>
      <p:bldP spid="39" grpId="0" animBg="1"/>
      <p:bldP spid="39" grpId="1" animBg="1"/>
      <p:bldP spid="40" grpId="0" animBg="1"/>
      <p:bldP spid="40"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D9D73E6-D401-402A-953C-7F9DAFE88B9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8502" y="1215359"/>
            <a:ext cx="3808866" cy="4301365"/>
          </a:xfrm>
          <a:prstGeom prst="rect">
            <a:avLst/>
          </a:prstGeom>
        </p:spPr>
      </p:pic>
      <p:grpSp>
        <p:nvGrpSpPr>
          <p:cNvPr id="11" name="Group 10">
            <a:extLst>
              <a:ext uri="{FF2B5EF4-FFF2-40B4-BE49-F238E27FC236}">
                <a16:creationId xmlns:a16="http://schemas.microsoft.com/office/drawing/2014/main" id="{CF6BBB5F-4CB7-45F3-871C-886042A68D6E}"/>
              </a:ext>
            </a:extLst>
          </p:cNvPr>
          <p:cNvGrpSpPr/>
          <p:nvPr/>
        </p:nvGrpSpPr>
        <p:grpSpPr>
          <a:xfrm>
            <a:off x="4175760" y="2105018"/>
            <a:ext cx="618744" cy="2916562"/>
            <a:chOff x="6210300" y="1859280"/>
            <a:chExt cx="647700" cy="2948940"/>
          </a:xfrm>
        </p:grpSpPr>
        <p:sp>
          <p:nvSpPr>
            <p:cNvPr id="2" name="Oval 1">
              <a:extLst>
                <a:ext uri="{FF2B5EF4-FFF2-40B4-BE49-F238E27FC236}">
                  <a16:creationId xmlns:a16="http://schemas.microsoft.com/office/drawing/2014/main" id="{08163412-0FC8-414C-8DA6-A15191812562}"/>
                </a:ext>
              </a:extLst>
            </p:cNvPr>
            <p:cNvSpPr/>
            <p:nvPr/>
          </p:nvSpPr>
          <p:spPr>
            <a:xfrm>
              <a:off x="6210300" y="1859280"/>
              <a:ext cx="647700" cy="198120"/>
            </a:xfrm>
            <a:prstGeom prst="ellipse">
              <a:avLst/>
            </a:prstGeom>
            <a:noFill/>
            <a:ln w="28575">
              <a:solidFill>
                <a:srgbClr val="4D4D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57BFED9-281C-4696-AC3A-A3947FE83DEC}"/>
                </a:ext>
              </a:extLst>
            </p:cNvPr>
            <p:cNvSpPr/>
            <p:nvPr/>
          </p:nvSpPr>
          <p:spPr>
            <a:xfrm>
              <a:off x="6210300" y="4610100"/>
              <a:ext cx="647700" cy="198120"/>
            </a:xfrm>
            <a:prstGeom prst="ellipse">
              <a:avLst/>
            </a:prstGeom>
            <a:noFill/>
            <a:ln w="28575">
              <a:solidFill>
                <a:srgbClr val="4D4D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16CF4D2A-A4EE-454D-8DC4-4BE2DE43FA5B}"/>
                </a:ext>
              </a:extLst>
            </p:cNvPr>
            <p:cNvCxnSpPr>
              <a:cxnSpLocks/>
              <a:stCxn id="2" idx="6"/>
              <a:endCxn id="24" idx="6"/>
            </p:cNvCxnSpPr>
            <p:nvPr/>
          </p:nvCxnSpPr>
          <p:spPr>
            <a:xfrm>
              <a:off x="6858000" y="1958340"/>
              <a:ext cx="0" cy="2750820"/>
            </a:xfrm>
            <a:prstGeom prst="line">
              <a:avLst/>
            </a:prstGeom>
            <a:ln w="28575">
              <a:solidFill>
                <a:srgbClr val="4D4DFF"/>
              </a:solidFill>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A34A07-C143-4F77-AB76-85BF8CF111E9}"/>
                </a:ext>
              </a:extLst>
            </p:cNvPr>
            <p:cNvCxnSpPr>
              <a:cxnSpLocks/>
              <a:stCxn id="2" idx="2"/>
              <a:endCxn id="24" idx="2"/>
            </p:cNvCxnSpPr>
            <p:nvPr/>
          </p:nvCxnSpPr>
          <p:spPr>
            <a:xfrm>
              <a:off x="6210300" y="1958340"/>
              <a:ext cx="0" cy="2750820"/>
            </a:xfrm>
            <a:prstGeom prst="line">
              <a:avLst/>
            </a:prstGeom>
            <a:ln w="28575">
              <a:solidFill>
                <a:srgbClr val="4D4DFF"/>
              </a:solidFill>
              <a:prstDash val="sysDash"/>
            </a:ln>
          </p:spPr>
          <p:style>
            <a:lnRef idx="1">
              <a:schemeClr val="accent1"/>
            </a:lnRef>
            <a:fillRef idx="0">
              <a:schemeClr val="accent1"/>
            </a:fillRef>
            <a:effectRef idx="0">
              <a:schemeClr val="accent1"/>
            </a:effectRef>
            <a:fontRef idx="minor">
              <a:schemeClr val="tx1"/>
            </a:fontRef>
          </p:style>
        </p:cxnSp>
      </p:grpSp>
      <p:sp>
        <p:nvSpPr>
          <p:cNvPr id="18" name="Title 2">
            <a:extLst>
              <a:ext uri="{FF2B5EF4-FFF2-40B4-BE49-F238E27FC236}">
                <a16:creationId xmlns:a16="http://schemas.microsoft.com/office/drawing/2014/main" id="{1B49C659-8A92-431E-8CB5-376AE8AC7D11}"/>
              </a:ext>
            </a:extLst>
          </p:cNvPr>
          <p:cNvSpPr txBox="1">
            <a:spLocks/>
          </p:cNvSpPr>
          <p:nvPr/>
        </p:nvSpPr>
        <p:spPr>
          <a:xfrm>
            <a:off x="15240" y="106183"/>
            <a:ext cx="10077450" cy="1250280"/>
          </a:xfrm>
          <a:prstGeom prst="rect">
            <a:avLst/>
          </a:prstGeom>
          <a:noFill/>
          <a:ln>
            <a:noFill/>
          </a:ln>
        </p:spPr>
        <p:txBody>
          <a:bodyPr vert="horz" lIns="0" tIns="0" rIns="0" bIns="0" anchor="ct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400" dirty="0">
                <a:solidFill>
                  <a:schemeClr val="bg1"/>
                </a:solidFill>
              </a:rPr>
              <a:t>Step 3: Search Across Candidate Surfaces</a:t>
            </a:r>
          </a:p>
        </p:txBody>
      </p:sp>
      <p:sp>
        <p:nvSpPr>
          <p:cNvPr id="19" name="Title 2">
            <a:extLst>
              <a:ext uri="{FF2B5EF4-FFF2-40B4-BE49-F238E27FC236}">
                <a16:creationId xmlns:a16="http://schemas.microsoft.com/office/drawing/2014/main" id="{D3F60228-02AD-41BA-9E82-A59CB399DF66}"/>
              </a:ext>
            </a:extLst>
          </p:cNvPr>
          <p:cNvSpPr txBox="1">
            <a:spLocks/>
          </p:cNvSpPr>
          <p:nvPr/>
        </p:nvSpPr>
        <p:spPr>
          <a:xfrm>
            <a:off x="0" y="-305297"/>
            <a:ext cx="10077450" cy="1250280"/>
          </a:xfrm>
          <a:prstGeom prst="rect">
            <a:avLst/>
          </a:prstGeom>
          <a:noFill/>
          <a:ln>
            <a:noFill/>
          </a:ln>
        </p:spPr>
        <p:txBody>
          <a:bodyPr vert="horz" lIns="0" tIns="0" rIns="0" bIns="0" anchor="ct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Solution: Non-Linear Reflector Mapping Algorithm</a:t>
            </a:r>
          </a:p>
        </p:txBody>
      </p:sp>
      <p:sp>
        <p:nvSpPr>
          <p:cNvPr id="20" name="TextBox 19">
            <a:extLst>
              <a:ext uri="{FF2B5EF4-FFF2-40B4-BE49-F238E27FC236}">
                <a16:creationId xmlns:a16="http://schemas.microsoft.com/office/drawing/2014/main" id="{1F1A471C-2406-4D40-8422-81635F005880}"/>
              </a:ext>
            </a:extLst>
          </p:cNvPr>
          <p:cNvSpPr txBox="1"/>
          <p:nvPr/>
        </p:nvSpPr>
        <p:spPr>
          <a:xfrm>
            <a:off x="6057950" y="2832541"/>
            <a:ext cx="3354628" cy="861774"/>
          </a:xfrm>
          <a:prstGeom prst="rect">
            <a:avLst/>
          </a:prstGeom>
          <a:noFill/>
        </p:spPr>
        <p:txBody>
          <a:bodyPr wrap="square" rtlCol="0">
            <a:spAutoFit/>
          </a:bodyPr>
          <a:lstStyle/>
          <a:p>
            <a:pPr algn="ctr"/>
            <a:r>
              <a:rPr lang="en-US" sz="2500" dirty="0">
                <a:solidFill>
                  <a:schemeClr val="bg1"/>
                </a:solidFill>
              </a:rPr>
              <a:t>Choose the surface with the highest score</a:t>
            </a:r>
            <a:endParaRPr lang="en-US" sz="2500" baseline="-25000" dirty="0">
              <a:solidFill>
                <a:srgbClr val="C00000"/>
              </a:solidFill>
            </a:endParaRPr>
          </a:p>
        </p:txBody>
      </p:sp>
      <p:sp>
        <p:nvSpPr>
          <p:cNvPr id="50" name="Rectangle 49">
            <a:extLst>
              <a:ext uri="{FF2B5EF4-FFF2-40B4-BE49-F238E27FC236}">
                <a16:creationId xmlns:a16="http://schemas.microsoft.com/office/drawing/2014/main" id="{2EF8FE8D-B595-45E2-90D4-B8359549B519}"/>
              </a:ext>
            </a:extLst>
          </p:cNvPr>
          <p:cNvSpPr/>
          <p:nvPr/>
        </p:nvSpPr>
        <p:spPr>
          <a:xfrm>
            <a:off x="6309360" y="1817370"/>
            <a:ext cx="2362200" cy="38862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id="{64CFC8FE-968E-43FE-AC7B-3233223930CD}"/>
              </a:ext>
            </a:extLst>
          </p:cNvPr>
          <p:cNvSpPr/>
          <p:nvPr/>
        </p:nvSpPr>
        <p:spPr>
          <a:xfrm>
            <a:off x="6179820" y="1699260"/>
            <a:ext cx="3086100" cy="624840"/>
          </a:xfrm>
          <a:prstGeom prst="roundRect">
            <a:avLst/>
          </a:prstGeom>
          <a:solidFill>
            <a:srgbClr val="FAE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F22B5C0C-AAA5-4E90-820B-326671FCF522}"/>
              </a:ext>
            </a:extLst>
          </p:cNvPr>
          <p:cNvSpPr/>
          <p:nvPr/>
        </p:nvSpPr>
        <p:spPr>
          <a:xfrm>
            <a:off x="7846060" y="1822450"/>
            <a:ext cx="1290320" cy="388620"/>
          </a:xfrm>
          <a:prstGeom prst="rect">
            <a:avLst/>
          </a:prstGeom>
          <a:solidFill>
            <a:srgbClr val="FAE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E1F13BD6-79AD-40C2-B413-7BA2963CC940}"/>
              </a:ext>
            </a:extLst>
          </p:cNvPr>
          <p:cNvSpPr/>
          <p:nvPr/>
        </p:nvSpPr>
        <p:spPr>
          <a:xfrm>
            <a:off x="6316980" y="1817370"/>
            <a:ext cx="1544320" cy="38862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0EFE9E26-5061-4697-B332-C9206FC23900}"/>
              </a:ext>
            </a:extLst>
          </p:cNvPr>
          <p:cNvSpPr/>
          <p:nvPr/>
        </p:nvSpPr>
        <p:spPr>
          <a:xfrm>
            <a:off x="6322060" y="1822450"/>
            <a:ext cx="2555240" cy="38862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26164DBA-815E-4B60-B525-69576207B2C5}"/>
              </a:ext>
            </a:extLst>
          </p:cNvPr>
          <p:cNvSpPr/>
          <p:nvPr/>
        </p:nvSpPr>
        <p:spPr>
          <a:xfrm>
            <a:off x="6316980" y="1817370"/>
            <a:ext cx="2811780" cy="388620"/>
          </a:xfrm>
          <a:prstGeom prst="rect">
            <a:avLst/>
          </a:prstGeom>
          <a:noFill/>
          <a:ln w="28575">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61F87F5A-7C08-4AF6-A3EF-3541F7DDC93D}"/>
              </a:ext>
            </a:extLst>
          </p:cNvPr>
          <p:cNvSpPr txBox="1"/>
          <p:nvPr/>
        </p:nvSpPr>
        <p:spPr>
          <a:xfrm>
            <a:off x="6261505" y="1298536"/>
            <a:ext cx="2950231" cy="430887"/>
          </a:xfrm>
          <a:prstGeom prst="rect">
            <a:avLst/>
          </a:prstGeom>
          <a:noFill/>
        </p:spPr>
        <p:txBody>
          <a:bodyPr wrap="none" rtlCol="0">
            <a:spAutoFit/>
          </a:bodyPr>
          <a:lstStyle/>
          <a:p>
            <a:r>
              <a:rPr lang="en-US" sz="2200" dirty="0">
                <a:solidFill>
                  <a:srgbClr val="FFFFFF"/>
                </a:solidFill>
              </a:rPr>
              <a:t>Candidate Surface Score</a:t>
            </a:r>
          </a:p>
        </p:txBody>
      </p:sp>
      <p:sp>
        <p:nvSpPr>
          <p:cNvPr id="59" name="TextBox 58">
            <a:extLst>
              <a:ext uri="{FF2B5EF4-FFF2-40B4-BE49-F238E27FC236}">
                <a16:creationId xmlns:a16="http://schemas.microsoft.com/office/drawing/2014/main" id="{9AF80ECE-AEBF-4B8D-B495-D2F674D36264}"/>
              </a:ext>
            </a:extLst>
          </p:cNvPr>
          <p:cNvSpPr txBox="1"/>
          <p:nvPr/>
        </p:nvSpPr>
        <p:spPr>
          <a:xfrm>
            <a:off x="6086782" y="3718109"/>
            <a:ext cx="3354628" cy="1246495"/>
          </a:xfrm>
          <a:prstGeom prst="rect">
            <a:avLst/>
          </a:prstGeom>
          <a:noFill/>
        </p:spPr>
        <p:txBody>
          <a:bodyPr wrap="square" rtlCol="0">
            <a:spAutoFit/>
          </a:bodyPr>
          <a:lstStyle/>
          <a:p>
            <a:pPr algn="ctr"/>
            <a:r>
              <a:rPr lang="en-US" sz="2500" dirty="0">
                <a:solidFill>
                  <a:schemeClr val="bg1"/>
                </a:solidFill>
              </a:rPr>
              <a:t>&amp; apply </a:t>
            </a:r>
            <a:r>
              <a:rPr lang="en-US" sz="2500" dirty="0" err="1">
                <a:solidFill>
                  <a:schemeClr val="bg1"/>
                </a:solidFill>
              </a:rPr>
              <a:t>RFlect’s</a:t>
            </a:r>
            <a:r>
              <a:rPr lang="en-US" sz="2500" dirty="0">
                <a:solidFill>
                  <a:schemeClr val="bg1"/>
                </a:solidFill>
              </a:rPr>
              <a:t> </a:t>
            </a:r>
          </a:p>
          <a:p>
            <a:pPr algn="ctr"/>
            <a:r>
              <a:rPr lang="en-US" sz="2500" dirty="0">
                <a:solidFill>
                  <a:schemeClr val="bg1"/>
                </a:solidFill>
              </a:rPr>
              <a:t>non-linear imaging algorithm</a:t>
            </a:r>
            <a:endParaRPr lang="en-US" sz="2500" baseline="-25000" dirty="0">
              <a:solidFill>
                <a:srgbClr val="C00000"/>
              </a:solidFill>
            </a:endParaRPr>
          </a:p>
        </p:txBody>
      </p:sp>
      <p:pic>
        <p:nvPicPr>
          <p:cNvPr id="22" name="!!r1">
            <a:extLst>
              <a:ext uri="{FF2B5EF4-FFF2-40B4-BE49-F238E27FC236}">
                <a16:creationId xmlns:a16="http://schemas.microsoft.com/office/drawing/2014/main" id="{7FD44D31-F36E-4BAE-97A4-D1EB9A2831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3240" y="4381401"/>
            <a:ext cx="788881" cy="1064359"/>
          </a:xfrm>
          <a:prstGeom prst="rect">
            <a:avLst/>
          </a:prstGeom>
        </p:spPr>
      </p:pic>
    </p:spTree>
    <p:extLst>
      <p:ext uri="{BB962C8B-B14F-4D97-AF65-F5344CB8AC3E}">
        <p14:creationId xmlns:p14="http://schemas.microsoft.com/office/powerpoint/2010/main" val="22398620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withEffect">
                                  <p:stCondLst>
                                    <p:cond delay="0"/>
                                  </p:stCondLst>
                                  <p:childTnLst>
                                    <p:animClr clrSpc="rgb" dir="cw">
                                      <p:cBhvr>
                                        <p:cTn id="6" dur="100" fill="hold"/>
                                        <p:tgtEl>
                                          <p:spTgt spid="54"/>
                                        </p:tgtEl>
                                        <p:attrNameLst>
                                          <p:attrName>fillcolor</p:attrName>
                                        </p:attrNameLst>
                                      </p:cBhvr>
                                      <p:to>
                                        <a:srgbClr val="375623"/>
                                      </p:to>
                                    </p:animClr>
                                    <p:set>
                                      <p:cBhvr>
                                        <p:cTn id="7" dur="100" fill="hold"/>
                                        <p:tgtEl>
                                          <p:spTgt spid="54"/>
                                        </p:tgtEl>
                                        <p:attrNameLst>
                                          <p:attrName>fill.type</p:attrName>
                                        </p:attrNameLst>
                                      </p:cBhvr>
                                      <p:to>
                                        <p:strVal val="solid"/>
                                      </p:to>
                                    </p:set>
                                    <p:set>
                                      <p:cBhvr>
                                        <p:cTn id="8" dur="100" fill="hold"/>
                                        <p:tgtEl>
                                          <p:spTgt spid="54"/>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D9D73E6-D401-402A-953C-7F9DAFE88B9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8502" y="1215359"/>
            <a:ext cx="3808866" cy="4301365"/>
          </a:xfrm>
          <a:prstGeom prst="rect">
            <a:avLst/>
          </a:prstGeom>
        </p:spPr>
      </p:pic>
      <p:grpSp>
        <p:nvGrpSpPr>
          <p:cNvPr id="11" name="Group 10">
            <a:extLst>
              <a:ext uri="{FF2B5EF4-FFF2-40B4-BE49-F238E27FC236}">
                <a16:creationId xmlns:a16="http://schemas.microsoft.com/office/drawing/2014/main" id="{CF6BBB5F-4CB7-45F3-871C-886042A68D6E}"/>
              </a:ext>
            </a:extLst>
          </p:cNvPr>
          <p:cNvGrpSpPr/>
          <p:nvPr/>
        </p:nvGrpSpPr>
        <p:grpSpPr>
          <a:xfrm>
            <a:off x="4175760" y="2105018"/>
            <a:ext cx="618744" cy="2916562"/>
            <a:chOff x="6210300" y="1859280"/>
            <a:chExt cx="647700" cy="2948940"/>
          </a:xfrm>
        </p:grpSpPr>
        <p:sp>
          <p:nvSpPr>
            <p:cNvPr id="2" name="Oval 1">
              <a:extLst>
                <a:ext uri="{FF2B5EF4-FFF2-40B4-BE49-F238E27FC236}">
                  <a16:creationId xmlns:a16="http://schemas.microsoft.com/office/drawing/2014/main" id="{08163412-0FC8-414C-8DA6-A15191812562}"/>
                </a:ext>
              </a:extLst>
            </p:cNvPr>
            <p:cNvSpPr/>
            <p:nvPr/>
          </p:nvSpPr>
          <p:spPr>
            <a:xfrm>
              <a:off x="6210300" y="1859280"/>
              <a:ext cx="647700" cy="198120"/>
            </a:xfrm>
            <a:prstGeom prst="ellipse">
              <a:avLst/>
            </a:prstGeom>
            <a:noFill/>
            <a:ln w="28575">
              <a:solidFill>
                <a:srgbClr val="4D4D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57BFED9-281C-4696-AC3A-A3947FE83DEC}"/>
                </a:ext>
              </a:extLst>
            </p:cNvPr>
            <p:cNvSpPr/>
            <p:nvPr/>
          </p:nvSpPr>
          <p:spPr>
            <a:xfrm>
              <a:off x="6210300" y="4610100"/>
              <a:ext cx="647700" cy="198120"/>
            </a:xfrm>
            <a:prstGeom prst="ellipse">
              <a:avLst/>
            </a:prstGeom>
            <a:noFill/>
            <a:ln w="28575">
              <a:solidFill>
                <a:srgbClr val="4D4D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16CF4D2A-A4EE-454D-8DC4-4BE2DE43FA5B}"/>
                </a:ext>
              </a:extLst>
            </p:cNvPr>
            <p:cNvCxnSpPr>
              <a:cxnSpLocks/>
              <a:stCxn id="2" idx="6"/>
              <a:endCxn id="24" idx="6"/>
            </p:cNvCxnSpPr>
            <p:nvPr/>
          </p:nvCxnSpPr>
          <p:spPr>
            <a:xfrm>
              <a:off x="6858000" y="1958340"/>
              <a:ext cx="0" cy="2750820"/>
            </a:xfrm>
            <a:prstGeom prst="line">
              <a:avLst/>
            </a:prstGeom>
            <a:ln w="28575">
              <a:solidFill>
                <a:srgbClr val="4D4DFF"/>
              </a:solidFill>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A34A07-C143-4F77-AB76-85BF8CF111E9}"/>
                </a:ext>
              </a:extLst>
            </p:cNvPr>
            <p:cNvCxnSpPr>
              <a:cxnSpLocks/>
              <a:stCxn id="2" idx="2"/>
              <a:endCxn id="24" idx="2"/>
            </p:cNvCxnSpPr>
            <p:nvPr/>
          </p:nvCxnSpPr>
          <p:spPr>
            <a:xfrm>
              <a:off x="6210300" y="1958340"/>
              <a:ext cx="0" cy="2750820"/>
            </a:xfrm>
            <a:prstGeom prst="line">
              <a:avLst/>
            </a:prstGeom>
            <a:ln w="28575">
              <a:solidFill>
                <a:srgbClr val="4D4DFF"/>
              </a:solidFill>
              <a:prstDash val="sysDash"/>
            </a:ln>
          </p:spPr>
          <p:style>
            <a:lnRef idx="1">
              <a:schemeClr val="accent1"/>
            </a:lnRef>
            <a:fillRef idx="0">
              <a:schemeClr val="accent1"/>
            </a:fillRef>
            <a:effectRef idx="0">
              <a:schemeClr val="accent1"/>
            </a:effectRef>
            <a:fontRef idx="minor">
              <a:schemeClr val="tx1"/>
            </a:fontRef>
          </p:style>
        </p:cxnSp>
      </p:grpSp>
      <p:sp>
        <p:nvSpPr>
          <p:cNvPr id="18" name="Title 2">
            <a:extLst>
              <a:ext uri="{FF2B5EF4-FFF2-40B4-BE49-F238E27FC236}">
                <a16:creationId xmlns:a16="http://schemas.microsoft.com/office/drawing/2014/main" id="{1B49C659-8A92-431E-8CB5-376AE8AC7D11}"/>
              </a:ext>
            </a:extLst>
          </p:cNvPr>
          <p:cNvSpPr txBox="1">
            <a:spLocks/>
          </p:cNvSpPr>
          <p:nvPr/>
        </p:nvSpPr>
        <p:spPr>
          <a:xfrm>
            <a:off x="15240" y="106183"/>
            <a:ext cx="10077450" cy="1250280"/>
          </a:xfrm>
          <a:prstGeom prst="rect">
            <a:avLst/>
          </a:prstGeom>
          <a:noFill/>
          <a:ln>
            <a:noFill/>
          </a:ln>
        </p:spPr>
        <p:txBody>
          <a:bodyPr vert="horz" lIns="0" tIns="0" rIns="0" bIns="0" anchor="ct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400" dirty="0">
                <a:solidFill>
                  <a:schemeClr val="bg1"/>
                </a:solidFill>
              </a:rPr>
              <a:t>Step 3: Search Across Candidate Surfaces</a:t>
            </a:r>
          </a:p>
        </p:txBody>
      </p:sp>
      <p:sp>
        <p:nvSpPr>
          <p:cNvPr id="19" name="Title 2">
            <a:extLst>
              <a:ext uri="{FF2B5EF4-FFF2-40B4-BE49-F238E27FC236}">
                <a16:creationId xmlns:a16="http://schemas.microsoft.com/office/drawing/2014/main" id="{D3F60228-02AD-41BA-9E82-A59CB399DF66}"/>
              </a:ext>
            </a:extLst>
          </p:cNvPr>
          <p:cNvSpPr txBox="1">
            <a:spLocks/>
          </p:cNvSpPr>
          <p:nvPr/>
        </p:nvSpPr>
        <p:spPr>
          <a:xfrm>
            <a:off x="0" y="-305297"/>
            <a:ext cx="10077450" cy="1250280"/>
          </a:xfrm>
          <a:prstGeom prst="rect">
            <a:avLst/>
          </a:prstGeom>
          <a:noFill/>
          <a:ln>
            <a:noFill/>
          </a:ln>
        </p:spPr>
        <p:txBody>
          <a:bodyPr vert="horz" lIns="0" tIns="0" rIns="0" bIns="0" anchor="ct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Solution: Non-Linear Reflector Mapping Algorithm</a:t>
            </a:r>
          </a:p>
        </p:txBody>
      </p:sp>
      <p:pic>
        <p:nvPicPr>
          <p:cNvPr id="22" name="!!r1">
            <a:extLst>
              <a:ext uri="{FF2B5EF4-FFF2-40B4-BE49-F238E27FC236}">
                <a16:creationId xmlns:a16="http://schemas.microsoft.com/office/drawing/2014/main" id="{7FD44D31-F36E-4BAE-97A4-D1EB9A2831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3240" y="4381401"/>
            <a:ext cx="788881" cy="1064359"/>
          </a:xfrm>
          <a:prstGeom prst="rect">
            <a:avLst/>
          </a:prstGeom>
        </p:spPr>
      </p:pic>
      <p:grpSp>
        <p:nvGrpSpPr>
          <p:cNvPr id="21" name="Group 20">
            <a:extLst>
              <a:ext uri="{FF2B5EF4-FFF2-40B4-BE49-F238E27FC236}">
                <a16:creationId xmlns:a16="http://schemas.microsoft.com/office/drawing/2014/main" id="{7460A447-E2F6-45B4-BD55-B9259D043A4E}"/>
              </a:ext>
            </a:extLst>
          </p:cNvPr>
          <p:cNvGrpSpPr/>
          <p:nvPr/>
        </p:nvGrpSpPr>
        <p:grpSpPr>
          <a:xfrm>
            <a:off x="7091458" y="1069976"/>
            <a:ext cx="2668409" cy="4598987"/>
            <a:chOff x="1413430" y="646154"/>
            <a:chExt cx="2891403" cy="4983318"/>
          </a:xfrm>
        </p:grpSpPr>
        <p:sp>
          <p:nvSpPr>
            <p:cNvPr id="23" name="TextBox 9">
              <a:extLst>
                <a:ext uri="{FF2B5EF4-FFF2-40B4-BE49-F238E27FC236}">
                  <a16:creationId xmlns:a16="http://schemas.microsoft.com/office/drawing/2014/main" id="{738189B2-737B-4235-AB35-943C69232633}"/>
                </a:ext>
              </a:extLst>
            </p:cNvPr>
            <p:cNvSpPr txBox="1"/>
            <p:nvPr/>
          </p:nvSpPr>
          <p:spPr>
            <a:xfrm>
              <a:off x="1413430" y="5129226"/>
              <a:ext cx="2891403" cy="50024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CH" sz="2400" dirty="0">
                  <a:solidFill>
                    <a:srgbClr val="FFFFFF"/>
                  </a:solidFill>
                  <a:latin typeface="Arial" panose="020B0604020202020204" pitchFamily="34" charset="0"/>
                  <a:cs typeface="Arial" panose="020B0604020202020204" pitchFamily="34" charset="0"/>
                </a:rPr>
                <a:t>R</a:t>
              </a:r>
              <a:r>
                <a:rPr lang="en-GB" sz="2400" dirty="0" err="1">
                  <a:solidFill>
                    <a:srgbClr val="FFFFFF"/>
                  </a:solidFill>
                  <a:latin typeface="Arial" panose="020B0604020202020204" pitchFamily="34" charset="0"/>
                  <a:cs typeface="Arial" panose="020B0604020202020204" pitchFamily="34" charset="0"/>
                </a:rPr>
                <a:t>Flect</a:t>
              </a:r>
              <a:endParaRPr lang="en-GB" sz="2400" dirty="0">
                <a:solidFill>
                  <a:srgbClr val="FFFFFF"/>
                </a:solidFill>
                <a:latin typeface="Arial" panose="020B0604020202020204" pitchFamily="34" charset="0"/>
                <a:cs typeface="Arial" panose="020B0604020202020204" pitchFamily="34" charset="0"/>
              </a:endParaRPr>
            </a:p>
          </p:txBody>
        </p:sp>
        <p:pic>
          <p:nvPicPr>
            <p:cNvPr id="25" name="Picture 24" descr="A blue and red image&#10;&#10;Description automatically generated with medium confidence">
              <a:extLst>
                <a:ext uri="{FF2B5EF4-FFF2-40B4-BE49-F238E27FC236}">
                  <a16:creationId xmlns:a16="http://schemas.microsoft.com/office/drawing/2014/main" id="{BCB1EBF2-8956-4F35-BB35-98520E18C609}"/>
                </a:ext>
              </a:extLst>
            </p:cNvPr>
            <p:cNvPicPr>
              <a:picLocks noChangeAspect="1"/>
            </p:cNvPicPr>
            <p:nvPr/>
          </p:nvPicPr>
          <p:blipFill rotWithShape="1">
            <a:blip r:embed="rId5"/>
            <a:srcRect l="4562" r="79570" b="67440"/>
            <a:stretch/>
          </p:blipFill>
          <p:spPr>
            <a:xfrm>
              <a:off x="2165582" y="646154"/>
              <a:ext cx="1425851" cy="4472769"/>
            </a:xfrm>
            <a:prstGeom prst="rect">
              <a:avLst/>
            </a:prstGeom>
          </p:spPr>
        </p:pic>
      </p:grpSp>
      <p:grpSp>
        <p:nvGrpSpPr>
          <p:cNvPr id="26" name="Group 25">
            <a:extLst>
              <a:ext uri="{FF2B5EF4-FFF2-40B4-BE49-F238E27FC236}">
                <a16:creationId xmlns:a16="http://schemas.microsoft.com/office/drawing/2014/main" id="{0FA26283-2489-4EFE-B77E-F8AF54F1AC7B}"/>
              </a:ext>
            </a:extLst>
          </p:cNvPr>
          <p:cNvGrpSpPr/>
          <p:nvPr/>
        </p:nvGrpSpPr>
        <p:grpSpPr>
          <a:xfrm>
            <a:off x="5952266" y="1078302"/>
            <a:ext cx="1495165" cy="4536945"/>
            <a:chOff x="107238" y="655176"/>
            <a:chExt cx="1620113" cy="4916090"/>
          </a:xfrm>
        </p:grpSpPr>
        <p:pic>
          <p:nvPicPr>
            <p:cNvPr id="27" name="Picture 26" descr="A mannequin wearing a red skirt&#10;&#10;Description automatically generated">
              <a:extLst>
                <a:ext uri="{FF2B5EF4-FFF2-40B4-BE49-F238E27FC236}">
                  <a16:creationId xmlns:a16="http://schemas.microsoft.com/office/drawing/2014/main" id="{962340AE-18F3-4531-AC4C-0A015B4150E1}"/>
                </a:ext>
              </a:extLst>
            </p:cNvPr>
            <p:cNvPicPr>
              <a:picLocks noChangeAspect="1"/>
            </p:cNvPicPr>
            <p:nvPr/>
          </p:nvPicPr>
          <p:blipFill rotWithShape="1">
            <a:blip r:embed="rId6"/>
            <a:srcRect t="1563" b="2036"/>
            <a:stretch/>
          </p:blipFill>
          <p:spPr>
            <a:xfrm>
              <a:off x="186219" y="655176"/>
              <a:ext cx="1462151" cy="4454724"/>
            </a:xfrm>
            <a:prstGeom prst="rect">
              <a:avLst/>
            </a:prstGeom>
          </p:spPr>
        </p:pic>
        <p:sp>
          <p:nvSpPr>
            <p:cNvPr id="28" name="TextBox 9">
              <a:extLst>
                <a:ext uri="{FF2B5EF4-FFF2-40B4-BE49-F238E27FC236}">
                  <a16:creationId xmlns:a16="http://schemas.microsoft.com/office/drawing/2014/main" id="{D350AE30-AE26-40E9-9E52-AF8DEECAD6E3}"/>
                </a:ext>
              </a:extLst>
            </p:cNvPr>
            <p:cNvSpPr txBox="1"/>
            <p:nvPr/>
          </p:nvSpPr>
          <p:spPr>
            <a:xfrm>
              <a:off x="107238" y="5109601"/>
              <a:ext cx="1620113"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Arial" panose="020B0604020202020204" pitchFamily="34" charset="0"/>
                  <a:cs typeface="Arial" panose="020B0604020202020204" pitchFamily="34" charset="0"/>
                </a:rPr>
                <a:t>Target</a:t>
              </a:r>
              <a:endParaRPr lang="en-CH" sz="2400" dirty="0">
                <a:solidFill>
                  <a:srgbClr val="FFFFFF"/>
                </a:solidFill>
                <a:latin typeface="Arial" panose="020B0604020202020204" pitchFamily="34" charset="0"/>
                <a:cs typeface="Arial" panose="020B0604020202020204" pitchFamily="34" charset="0"/>
              </a:endParaRPr>
            </a:p>
          </p:txBody>
        </p:sp>
      </p:grpSp>
      <p:sp>
        <p:nvSpPr>
          <p:cNvPr id="29" name="Freeform: Shape 29">
            <a:extLst>
              <a:ext uri="{FF2B5EF4-FFF2-40B4-BE49-F238E27FC236}">
                <a16:creationId xmlns:a16="http://schemas.microsoft.com/office/drawing/2014/main" id="{81EA9F2B-DB71-43D9-85C6-836AA5642AF0}"/>
              </a:ext>
            </a:extLst>
          </p:cNvPr>
          <p:cNvSpPr/>
          <p:nvPr/>
        </p:nvSpPr>
        <p:spPr>
          <a:xfrm>
            <a:off x="0" y="3744926"/>
            <a:ext cx="10076760" cy="126903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89C765"/>
          </a:solidFill>
          <a:ln w="0" cap="rnd">
            <a:solidFill>
              <a:srgbClr val="89C765"/>
            </a:solidFill>
            <a:prstDash val="solid"/>
          </a:ln>
        </p:spPr>
        <p:txBody>
          <a:bodyPr vert="horz" wrap="square" lIns="90000" tIns="45000" rIns="90000" bIns="45000" anchor="ctr" anchorCtr="0" compatLnSpc="0">
            <a:noAutofit/>
          </a:bodyPr>
          <a:lstStyle/>
          <a:p>
            <a:pPr algn="ctr"/>
            <a:r>
              <a:rPr lang="en-US" sz="3200" dirty="0" err="1">
                <a:latin typeface="Liberation Sans"/>
              </a:rPr>
              <a:t>RFlect’s</a:t>
            </a:r>
            <a:r>
              <a:rPr lang="en-US" sz="3200" dirty="0">
                <a:latin typeface="Liberation Sans"/>
              </a:rPr>
              <a:t> reflector mapping algorithm enables </a:t>
            </a:r>
          </a:p>
          <a:p>
            <a:pPr algn="ctr"/>
            <a:r>
              <a:rPr lang="en-US" sz="3200" dirty="0">
                <a:latin typeface="Liberation Sans"/>
              </a:rPr>
              <a:t>high-accuracy around-the-corner imaging</a:t>
            </a:r>
          </a:p>
        </p:txBody>
      </p:sp>
    </p:spTree>
    <p:extLst>
      <p:ext uri="{BB962C8B-B14F-4D97-AF65-F5344CB8AC3E}">
        <p14:creationId xmlns:p14="http://schemas.microsoft.com/office/powerpoint/2010/main" val="9364543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797D8963-5C0B-4DF8-8B52-EA126FCAD47E}"/>
              </a:ext>
            </a:extLst>
          </p:cNvPr>
          <p:cNvSpPr txBox="1">
            <a:spLocks/>
          </p:cNvSpPr>
          <p:nvPr/>
        </p:nvSpPr>
        <p:spPr>
          <a:xfrm>
            <a:off x="-1" y="723067"/>
            <a:ext cx="10077450" cy="1250280"/>
          </a:xfrm>
          <a:prstGeom prst="rect">
            <a:avLst/>
          </a:prstGeom>
          <a:noFill/>
          <a:ln>
            <a:noFill/>
          </a:ln>
        </p:spPr>
        <p:txBody>
          <a:bodyPr vert="horz" lIns="0" tIns="0" rIns="0" bIns="0" anchor="ct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500" dirty="0">
                <a:solidFill>
                  <a:schemeClr val="bg1"/>
                </a:solidFill>
              </a:rPr>
              <a:t>How can we know the geometry and location of the reflecting surface?</a:t>
            </a:r>
          </a:p>
        </p:txBody>
      </p:sp>
      <p:sp>
        <p:nvSpPr>
          <p:cNvPr id="5" name="Title 2">
            <a:extLst>
              <a:ext uri="{FF2B5EF4-FFF2-40B4-BE49-F238E27FC236}">
                <a16:creationId xmlns:a16="http://schemas.microsoft.com/office/drawing/2014/main" id="{73A722A1-5929-46BD-BC10-AA0E9B21C1A4}"/>
              </a:ext>
            </a:extLst>
          </p:cNvPr>
          <p:cNvSpPr txBox="1">
            <a:spLocks/>
          </p:cNvSpPr>
          <p:nvPr/>
        </p:nvSpPr>
        <p:spPr>
          <a:xfrm>
            <a:off x="-1" y="2224207"/>
            <a:ext cx="10077450" cy="1250280"/>
          </a:xfrm>
          <a:prstGeom prst="rect">
            <a:avLst/>
          </a:prstGeom>
          <a:noFill/>
          <a:ln>
            <a:noFill/>
          </a:ln>
        </p:spPr>
        <p:txBody>
          <a:bodyPr vert="horz" lIns="0" tIns="0" rIns="0" bIns="0" anchor="ct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500" dirty="0">
                <a:solidFill>
                  <a:schemeClr val="bg1"/>
                </a:solidFill>
              </a:rPr>
              <a:t>How can we accurately model reflections to enable coherent imaging?</a:t>
            </a:r>
          </a:p>
        </p:txBody>
      </p:sp>
      <p:sp>
        <p:nvSpPr>
          <p:cNvPr id="6" name="Title 2">
            <a:extLst>
              <a:ext uri="{FF2B5EF4-FFF2-40B4-BE49-F238E27FC236}">
                <a16:creationId xmlns:a16="http://schemas.microsoft.com/office/drawing/2014/main" id="{B9D6E151-4E98-41AE-844E-27678ED754BF}"/>
              </a:ext>
            </a:extLst>
          </p:cNvPr>
          <p:cNvSpPr txBox="1">
            <a:spLocks/>
          </p:cNvSpPr>
          <p:nvPr/>
        </p:nvSpPr>
        <p:spPr>
          <a:xfrm>
            <a:off x="-1" y="3725347"/>
            <a:ext cx="10077450" cy="1250280"/>
          </a:xfrm>
          <a:prstGeom prst="rect">
            <a:avLst/>
          </a:prstGeom>
          <a:noFill/>
          <a:ln>
            <a:noFill/>
          </a:ln>
        </p:spPr>
        <p:txBody>
          <a:bodyPr vert="horz" lIns="0" tIns="0" rIns="0" bIns="0" anchor="ct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500" dirty="0">
                <a:solidFill>
                  <a:schemeClr val="bg1"/>
                </a:solidFill>
              </a:rPr>
              <a:t>What is the theoretical resolution &amp; coverage for different reflectors?</a:t>
            </a:r>
          </a:p>
        </p:txBody>
      </p:sp>
      <p:sp>
        <p:nvSpPr>
          <p:cNvPr id="7" name="Rectangle 6">
            <a:extLst>
              <a:ext uri="{FF2B5EF4-FFF2-40B4-BE49-F238E27FC236}">
                <a16:creationId xmlns:a16="http://schemas.microsoft.com/office/drawing/2014/main" id="{03D2900E-16CD-4656-B210-2B920CC42F61}"/>
              </a:ext>
            </a:extLst>
          </p:cNvPr>
          <p:cNvSpPr/>
          <p:nvPr/>
        </p:nvSpPr>
        <p:spPr>
          <a:xfrm>
            <a:off x="64770" y="2282470"/>
            <a:ext cx="10012680" cy="2832773"/>
          </a:xfrm>
          <a:prstGeom prst="rect">
            <a:avLst/>
          </a:prstGeom>
          <a:solidFill>
            <a:srgbClr val="1C1C1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2">
            <a:extLst>
              <a:ext uri="{FF2B5EF4-FFF2-40B4-BE49-F238E27FC236}">
                <a16:creationId xmlns:a16="http://schemas.microsoft.com/office/drawing/2014/main" id="{9ACC0222-3C9F-47E3-B507-3B1AAB465748}"/>
              </a:ext>
            </a:extLst>
          </p:cNvPr>
          <p:cNvSpPr txBox="1">
            <a:spLocks/>
          </p:cNvSpPr>
          <p:nvPr/>
        </p:nvSpPr>
        <p:spPr>
          <a:xfrm>
            <a:off x="1909821" y="1347658"/>
            <a:ext cx="5775767" cy="1250280"/>
          </a:xfrm>
          <a:prstGeom prst="rect">
            <a:avLst/>
          </a:prstGeom>
          <a:noFill/>
          <a:ln>
            <a:noFill/>
          </a:ln>
        </p:spPr>
        <p:txBody>
          <a:bodyPr vert="horz" lIns="0" tIns="0" rIns="0" bIns="0" anchor="ctr"/>
          <a:lstStyle>
            <a:lvl1pPr algn="ctr" rtl="0" hangingPunct="0">
              <a:tabLst/>
              <a:defRPr lang="en-US" sz="4400" b="0" i="0" u="none" strike="noStrike" kern="1200" cap="none">
                <a:ln>
                  <a:noFill/>
                </a:ln>
                <a:highlight>
                  <a:scrgbClr r="0" g="0" b="0">
                    <a:alpha val="0"/>
                  </a:scrgbClr>
                </a:highlight>
                <a:latin typeface="Liberation Sans" pitchFamily="18"/>
              </a:defRPr>
            </a:lvl1pPr>
          </a:lstStyle>
          <a:p>
            <a:pPr algn="l"/>
            <a:r>
              <a:rPr lang="en-US" sz="2500" dirty="0">
                <a:solidFill>
                  <a:schemeClr val="bg1"/>
                </a:solidFill>
              </a:rPr>
              <a:t>Introduce </a:t>
            </a:r>
            <a:r>
              <a:rPr lang="en-US" sz="2500" dirty="0">
                <a:solidFill>
                  <a:srgbClr val="FFFF00"/>
                </a:solidFill>
              </a:rPr>
              <a:t>Non-Linear Reflector Mapping </a:t>
            </a:r>
          </a:p>
        </p:txBody>
      </p:sp>
      <p:cxnSp>
        <p:nvCxnSpPr>
          <p:cNvPr id="9" name="Connector: Elbow 8">
            <a:extLst>
              <a:ext uri="{FF2B5EF4-FFF2-40B4-BE49-F238E27FC236}">
                <a16:creationId xmlns:a16="http://schemas.microsoft.com/office/drawing/2014/main" id="{D3160FA4-7949-433C-A77C-59A7171A05B6}"/>
              </a:ext>
            </a:extLst>
          </p:cNvPr>
          <p:cNvCxnSpPr>
            <a:cxnSpLocks/>
          </p:cNvCxnSpPr>
          <p:nvPr/>
        </p:nvCxnSpPr>
        <p:spPr>
          <a:xfrm>
            <a:off x="995680" y="1620520"/>
            <a:ext cx="680720" cy="365760"/>
          </a:xfrm>
          <a:prstGeom prst="bentConnector3">
            <a:avLst>
              <a:gd name="adj1" fmla="val -350"/>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1159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animBg="1"/>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07E6B465-1939-4256-BA2E-2B2C222631D8}"/>
              </a:ext>
            </a:extLst>
          </p:cNvPr>
          <p:cNvSpPr txBox="1">
            <a:spLocks/>
          </p:cNvSpPr>
          <p:nvPr/>
        </p:nvSpPr>
        <p:spPr>
          <a:xfrm>
            <a:off x="0" y="-55801"/>
            <a:ext cx="10077450" cy="1250280"/>
          </a:xfrm>
          <a:prstGeom prst="rect">
            <a:avLst/>
          </a:prstGeom>
          <a:noFill/>
          <a:ln>
            <a:noFill/>
          </a:ln>
        </p:spPr>
        <p:txBody>
          <a:bodyPr vert="horz" lIns="0" tIns="0" rIns="0" bIns="0" anchor="ct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Implementation</a:t>
            </a:r>
          </a:p>
        </p:txBody>
      </p:sp>
      <p:sp>
        <p:nvSpPr>
          <p:cNvPr id="3" name="Text Placeholder 2">
            <a:extLst>
              <a:ext uri="{FF2B5EF4-FFF2-40B4-BE49-F238E27FC236}">
                <a16:creationId xmlns:a16="http://schemas.microsoft.com/office/drawing/2014/main" id="{B78FBDE9-0B0D-8065-C823-81EE09C7DEC2}"/>
              </a:ext>
            </a:extLst>
          </p:cNvPr>
          <p:cNvSpPr txBox="1">
            <a:spLocks noGrp="1"/>
          </p:cNvSpPr>
          <p:nvPr/>
        </p:nvSpPr>
        <p:spPr>
          <a:xfrm>
            <a:off x="5238855" y="1181059"/>
            <a:ext cx="4371120" cy="4173120"/>
          </a:xfrm>
          <a:prstGeom prst="rect">
            <a:avLst/>
          </a:prstGeom>
          <a:noFill/>
          <a:ln>
            <a:noFill/>
          </a:ln>
        </p:spPr>
        <p:txBody>
          <a:bodyPr vert="horz" lIns="0" tIns="0" rIns="0" bIns="0">
            <a:normAutofit/>
          </a:bodyPr>
          <a:lstStyle>
            <a:lvl1pPr marL="0" marR="0" indent="0" rtl="0" hangingPunct="0">
              <a:spcBef>
                <a:spcPts val="1414"/>
              </a:spcBef>
              <a:spcAft>
                <a:spcPts val="0"/>
              </a:spcAft>
              <a:tabLst/>
              <a:defRPr lang="en-US" sz="3200" b="0" i="0" u="none" strike="noStrike" kern="1200" cap="none">
                <a:ln>
                  <a:noFill/>
                </a:ln>
                <a:highlight>
                  <a:scrgbClr r="0" g="0" b="0">
                    <a:alpha val="0"/>
                  </a:scrgbClr>
                </a:highlight>
                <a:latin typeface="Liberation Sans" pitchFamily="1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0" indent="-457200">
              <a:buSzPct val="100000"/>
              <a:buFont typeface="Arial" panose="020B0604020202020204" pitchFamily="34" charset="0"/>
              <a:buChar char="•"/>
            </a:pPr>
            <a:r>
              <a:rPr lang="en-US" sz="2500" dirty="0">
                <a:solidFill>
                  <a:schemeClr val="bg1"/>
                </a:solidFill>
              </a:rPr>
              <a:t>TI AWR1843Boost 77GHz </a:t>
            </a:r>
            <a:r>
              <a:rPr lang="en-US" sz="2500" dirty="0" err="1">
                <a:solidFill>
                  <a:schemeClr val="bg1"/>
                </a:solidFill>
              </a:rPr>
              <a:t>mmWave</a:t>
            </a:r>
            <a:r>
              <a:rPr lang="en-US" sz="2500" dirty="0">
                <a:solidFill>
                  <a:schemeClr val="bg1"/>
                </a:solidFill>
              </a:rPr>
              <a:t> Radar</a:t>
            </a:r>
          </a:p>
          <a:p>
            <a:pPr marL="457200" lvl="0" indent="-457200">
              <a:buSzPct val="100000"/>
              <a:buFont typeface="Arial" panose="020B0604020202020204" pitchFamily="34" charset="0"/>
              <a:buChar char="•"/>
            </a:pPr>
            <a:r>
              <a:rPr lang="en-US" sz="2500" dirty="0">
                <a:solidFill>
                  <a:schemeClr val="bg1"/>
                </a:solidFill>
              </a:rPr>
              <a:t>2D Linear Stage to create a synthetic aperture</a:t>
            </a:r>
          </a:p>
          <a:p>
            <a:pPr marL="457200" lvl="0" indent="-457200">
              <a:buSzPct val="100000"/>
              <a:buFont typeface="Arial" panose="020B0604020202020204" pitchFamily="34" charset="0"/>
              <a:buChar char="•"/>
            </a:pPr>
            <a:r>
              <a:rPr lang="en-US" sz="2500" dirty="0">
                <a:solidFill>
                  <a:schemeClr val="bg1"/>
                </a:solidFill>
              </a:rPr>
              <a:t>Leveraged reflectors with various materials (concrete, wood, glass, metal, plastic)</a:t>
            </a:r>
          </a:p>
        </p:txBody>
      </p:sp>
      <p:pic>
        <p:nvPicPr>
          <p:cNvPr id="5" name="Picture 4">
            <a:extLst>
              <a:ext uri="{FF2B5EF4-FFF2-40B4-BE49-F238E27FC236}">
                <a16:creationId xmlns:a16="http://schemas.microsoft.com/office/drawing/2014/main" id="{ADBD6489-19B0-41EA-9466-62F6A14F41A6}"/>
              </a:ext>
            </a:extLst>
          </p:cNvPr>
          <p:cNvPicPr>
            <a:picLocks noChangeAspect="1"/>
          </p:cNvPicPr>
          <p:nvPr/>
        </p:nvPicPr>
        <p:blipFill rotWithShape="1">
          <a:blip r:embed="rId3">
            <a:extLst>
              <a:ext uri="{28A0092B-C50C-407E-A947-70E740481C1C}">
                <a14:useLocalDpi xmlns:a14="http://schemas.microsoft.com/office/drawing/2010/main" val="0"/>
              </a:ext>
            </a:extLst>
          </a:blip>
          <a:srcRect l="4503" t="20009" r="53608" b="4187"/>
          <a:stretch/>
        </p:blipFill>
        <p:spPr>
          <a:xfrm>
            <a:off x="259362" y="936523"/>
            <a:ext cx="4415766" cy="4494875"/>
          </a:xfrm>
          <a:prstGeom prst="rect">
            <a:avLst/>
          </a:prstGeom>
        </p:spPr>
      </p:pic>
      <p:grpSp>
        <p:nvGrpSpPr>
          <p:cNvPr id="6" name="Group 5">
            <a:extLst>
              <a:ext uri="{FF2B5EF4-FFF2-40B4-BE49-F238E27FC236}">
                <a16:creationId xmlns:a16="http://schemas.microsoft.com/office/drawing/2014/main" id="{5DBF79FE-586D-4A71-62FF-78BEC4F201A6}"/>
              </a:ext>
            </a:extLst>
          </p:cNvPr>
          <p:cNvGrpSpPr/>
          <p:nvPr/>
        </p:nvGrpSpPr>
        <p:grpSpPr>
          <a:xfrm>
            <a:off x="-44244" y="3933995"/>
            <a:ext cx="2057400" cy="1043128"/>
            <a:chOff x="-2348626" y="2702707"/>
            <a:chExt cx="2057400" cy="1043128"/>
          </a:xfrm>
        </p:grpSpPr>
        <p:sp>
          <p:nvSpPr>
            <p:cNvPr id="7" name="TextBox 15">
              <a:extLst>
                <a:ext uri="{FF2B5EF4-FFF2-40B4-BE49-F238E27FC236}">
                  <a16:creationId xmlns:a16="http://schemas.microsoft.com/office/drawing/2014/main" id="{490E34B4-A1DD-90CC-14F4-47B2AD1A8443}"/>
                </a:ext>
              </a:extLst>
            </p:cNvPr>
            <p:cNvSpPr txBox="1"/>
            <p:nvPr/>
          </p:nvSpPr>
          <p:spPr>
            <a:xfrm>
              <a:off x="-2348626" y="2858584"/>
              <a:ext cx="2057400" cy="887251"/>
            </a:xfrm>
            <a:prstGeom prst="rect">
              <a:avLst/>
            </a:prstGeom>
            <a:noFill/>
            <a:ln cap="rnd">
              <a:noFill/>
            </a:ln>
          </p:spPr>
          <p:txBody>
            <a:bodyPr vert="horz" wrap="square" lIns="90000" tIns="45000" rIns="90000" bIns="45000" anchorCtr="0" compatLnSpc="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hangingPunct="0">
                <a:lnSpc>
                  <a:spcPct val="100000"/>
                </a:lnSpc>
                <a:spcBef>
                  <a:spcPts val="0"/>
                </a:spcBef>
                <a:spcAft>
                  <a:spcPts val="0"/>
                </a:spcAft>
                <a:buNone/>
                <a:tabLst/>
              </a:pPr>
              <a:r>
                <a:rPr lang="en-US" sz="1800" b="1" i="0" u="none" strike="noStrike" kern="1200" cap="none" dirty="0">
                  <a:ln>
                    <a:noFill/>
                  </a:ln>
                  <a:solidFill>
                    <a:srgbClr val="FFC000"/>
                  </a:solidFill>
                  <a:latin typeface="Liberation Sans" pitchFamily="18"/>
                  <a:ea typeface="Noto Sans CJK SC" pitchFamily="2"/>
                  <a:cs typeface="Lohit Devanagari" pitchFamily="2"/>
                </a:rPr>
                <a:t>77GHz</a:t>
              </a:r>
            </a:p>
            <a:p>
              <a:pPr marL="0" marR="0" lvl="0" indent="0" algn="ctr" rtl="0" hangingPunct="0">
                <a:lnSpc>
                  <a:spcPct val="100000"/>
                </a:lnSpc>
                <a:spcBef>
                  <a:spcPts val="0"/>
                </a:spcBef>
                <a:spcAft>
                  <a:spcPts val="0"/>
                </a:spcAft>
                <a:buNone/>
                <a:tabLst/>
              </a:pPr>
              <a:r>
                <a:rPr lang="en-US" sz="1800" b="1" i="0" u="none" strike="noStrike" kern="1200" cap="none" dirty="0" err="1">
                  <a:ln>
                    <a:noFill/>
                  </a:ln>
                  <a:solidFill>
                    <a:srgbClr val="FFC000"/>
                  </a:solidFill>
                  <a:latin typeface="Liberation Sans" pitchFamily="18"/>
                  <a:ea typeface="Noto Sans CJK SC" pitchFamily="2"/>
                  <a:cs typeface="Lohit Devanagari" pitchFamily="2"/>
                </a:rPr>
                <a:t>mmWave</a:t>
              </a:r>
              <a:r>
                <a:rPr lang="en-US" sz="1800" b="1" i="0" u="none" strike="noStrike" kern="1200" cap="none" dirty="0">
                  <a:ln>
                    <a:noFill/>
                  </a:ln>
                  <a:solidFill>
                    <a:srgbClr val="FFC000"/>
                  </a:solidFill>
                  <a:latin typeface="Liberation Sans" pitchFamily="18"/>
                  <a:ea typeface="Noto Sans CJK SC" pitchFamily="2"/>
                  <a:cs typeface="Lohit Devanagari" pitchFamily="2"/>
                </a:rPr>
                <a:t> </a:t>
              </a:r>
            </a:p>
            <a:p>
              <a:pPr marL="0" marR="0" lvl="0" indent="0" algn="ctr" rtl="0" hangingPunct="0">
                <a:lnSpc>
                  <a:spcPct val="100000"/>
                </a:lnSpc>
                <a:spcBef>
                  <a:spcPts val="0"/>
                </a:spcBef>
                <a:spcAft>
                  <a:spcPts val="0"/>
                </a:spcAft>
                <a:buNone/>
                <a:tabLst/>
              </a:pPr>
              <a:r>
                <a:rPr lang="en-US" sz="1800" b="1" i="0" u="none" strike="noStrike" kern="1200" cap="none" dirty="0">
                  <a:ln>
                    <a:noFill/>
                  </a:ln>
                  <a:solidFill>
                    <a:srgbClr val="FFC000"/>
                  </a:solidFill>
                  <a:latin typeface="Liberation Sans" pitchFamily="18"/>
                  <a:ea typeface="Noto Sans CJK SC" pitchFamily="2"/>
                  <a:cs typeface="Lohit Devanagari" pitchFamily="2"/>
                </a:rPr>
                <a:t>Radar</a:t>
              </a:r>
            </a:p>
          </p:txBody>
        </p:sp>
        <p:sp>
          <p:nvSpPr>
            <p:cNvPr id="8" name="Straight Connector 7">
              <a:extLst>
                <a:ext uri="{FF2B5EF4-FFF2-40B4-BE49-F238E27FC236}">
                  <a16:creationId xmlns:a16="http://schemas.microsoft.com/office/drawing/2014/main" id="{A8F10A47-A0F0-2721-A956-C6D4019D37BF}"/>
                </a:ext>
              </a:extLst>
            </p:cNvPr>
            <p:cNvSpPr/>
            <p:nvPr/>
          </p:nvSpPr>
          <p:spPr>
            <a:xfrm flipV="1">
              <a:off x="-946088" y="2702707"/>
              <a:ext cx="611892" cy="171880"/>
            </a:xfrm>
            <a:prstGeom prst="line">
              <a:avLst/>
            </a:prstGeom>
            <a:noFill/>
            <a:ln w="73080" cap="rnd">
              <a:solidFill>
                <a:srgbClr val="FFC000"/>
              </a:solidFill>
              <a:prstDash val="solid"/>
              <a:tailEnd type="triangle"/>
            </a:ln>
          </p:spPr>
          <p:txBody>
            <a:bodyPr vert="horz" wrap="square" lIns="99000" tIns="54000" rIns="99000" bIns="54000" anchor="ctr" anchorCtr="0"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rtl="0" hangingPunct="0">
                <a:lnSpc>
                  <a:spcPct val="100000"/>
                </a:lnSpc>
                <a:spcBef>
                  <a:spcPts val="0"/>
                </a:spcBef>
                <a:spcAft>
                  <a:spcPts val="0"/>
                </a:spcAft>
                <a:buNone/>
                <a:tabLst/>
              </a:pPr>
              <a:endParaRPr lang="en-US" sz="1800" b="0" i="0" u="none" strike="noStrike" kern="1200" cap="none" dirty="0">
                <a:ln>
                  <a:noFill/>
                </a:ln>
                <a:latin typeface="Liberation Sans" pitchFamily="18"/>
                <a:ea typeface="Noto Sans CJK SC" pitchFamily="2"/>
                <a:cs typeface="Lohit Devanagari" pitchFamily="2"/>
              </a:endParaRPr>
            </a:p>
          </p:txBody>
        </p:sp>
      </p:grpSp>
      <p:grpSp>
        <p:nvGrpSpPr>
          <p:cNvPr id="9" name="Group 8">
            <a:extLst>
              <a:ext uri="{FF2B5EF4-FFF2-40B4-BE49-F238E27FC236}">
                <a16:creationId xmlns:a16="http://schemas.microsoft.com/office/drawing/2014/main" id="{19A36BFC-67DB-4E96-BE11-8F9279A75EFC}"/>
              </a:ext>
            </a:extLst>
          </p:cNvPr>
          <p:cNvGrpSpPr/>
          <p:nvPr/>
        </p:nvGrpSpPr>
        <p:grpSpPr>
          <a:xfrm>
            <a:off x="1200106" y="1118438"/>
            <a:ext cx="2057400" cy="842377"/>
            <a:chOff x="-1926562" y="2637468"/>
            <a:chExt cx="2057400" cy="842377"/>
          </a:xfrm>
        </p:grpSpPr>
        <p:sp>
          <p:nvSpPr>
            <p:cNvPr id="10" name="TextBox 15">
              <a:extLst>
                <a:ext uri="{FF2B5EF4-FFF2-40B4-BE49-F238E27FC236}">
                  <a16:creationId xmlns:a16="http://schemas.microsoft.com/office/drawing/2014/main" id="{B9DB81F3-8675-4A92-93CE-738790AB9A49}"/>
                </a:ext>
              </a:extLst>
            </p:cNvPr>
            <p:cNvSpPr txBox="1"/>
            <p:nvPr/>
          </p:nvSpPr>
          <p:spPr>
            <a:xfrm>
              <a:off x="-1926562" y="2637468"/>
              <a:ext cx="2057400" cy="356336"/>
            </a:xfrm>
            <a:prstGeom prst="rect">
              <a:avLst/>
            </a:prstGeom>
            <a:noFill/>
            <a:ln cap="rnd">
              <a:noFill/>
            </a:ln>
          </p:spPr>
          <p:txBody>
            <a:bodyPr vert="horz" wrap="square" lIns="90000" tIns="45000" rIns="90000" bIns="45000" anchorCtr="0" compatLnSpc="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hangingPunct="0">
                <a:lnSpc>
                  <a:spcPct val="100000"/>
                </a:lnSpc>
                <a:spcBef>
                  <a:spcPts val="0"/>
                </a:spcBef>
                <a:spcAft>
                  <a:spcPts val="0"/>
                </a:spcAft>
                <a:buNone/>
                <a:tabLst/>
              </a:pPr>
              <a:r>
                <a:rPr lang="en-US" sz="1800" b="1" i="0" u="none" strike="noStrike" kern="1200" cap="none" dirty="0">
                  <a:ln>
                    <a:noFill/>
                  </a:ln>
                  <a:solidFill>
                    <a:srgbClr val="50938A"/>
                  </a:solidFill>
                  <a:latin typeface="Liberation Sans" pitchFamily="18"/>
                  <a:ea typeface="Noto Sans CJK SC" pitchFamily="2"/>
                  <a:cs typeface="Lohit Devanagari" pitchFamily="2"/>
                </a:rPr>
                <a:t>2D Linear Stage</a:t>
              </a:r>
            </a:p>
          </p:txBody>
        </p:sp>
        <p:sp>
          <p:nvSpPr>
            <p:cNvPr id="11" name="Straight Connector 10">
              <a:extLst>
                <a:ext uri="{FF2B5EF4-FFF2-40B4-BE49-F238E27FC236}">
                  <a16:creationId xmlns:a16="http://schemas.microsoft.com/office/drawing/2014/main" id="{E95885B8-532E-4748-916D-76F3B8376A34}"/>
                </a:ext>
              </a:extLst>
            </p:cNvPr>
            <p:cNvSpPr/>
            <p:nvPr/>
          </p:nvSpPr>
          <p:spPr>
            <a:xfrm>
              <a:off x="-1388853" y="3005457"/>
              <a:ext cx="281883" cy="474388"/>
            </a:xfrm>
            <a:prstGeom prst="line">
              <a:avLst/>
            </a:prstGeom>
            <a:noFill/>
            <a:ln w="73080" cap="rnd">
              <a:solidFill>
                <a:srgbClr val="50938A"/>
              </a:solidFill>
              <a:prstDash val="solid"/>
              <a:tailEnd type="triangle"/>
            </a:ln>
          </p:spPr>
          <p:txBody>
            <a:bodyPr vert="horz" wrap="square" lIns="99000" tIns="54000" rIns="99000" bIns="54000" anchor="ctr" anchorCtr="0"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rtl="0" hangingPunct="0">
                <a:lnSpc>
                  <a:spcPct val="100000"/>
                </a:lnSpc>
                <a:spcBef>
                  <a:spcPts val="0"/>
                </a:spcBef>
                <a:spcAft>
                  <a:spcPts val="0"/>
                </a:spcAft>
                <a:buNone/>
                <a:tabLst/>
              </a:pPr>
              <a:endParaRPr lang="en-US" sz="1800" b="0" i="0" u="none" strike="noStrike" kern="1200" cap="none" dirty="0">
                <a:ln>
                  <a:noFill/>
                </a:ln>
                <a:latin typeface="Liberation Sans" pitchFamily="18"/>
                <a:ea typeface="Noto Sans CJK SC" pitchFamily="2"/>
                <a:cs typeface="Lohit Devanagari" pitchFamily="2"/>
              </a:endParaRPr>
            </a:p>
          </p:txBody>
        </p:sp>
      </p:grpSp>
      <p:grpSp>
        <p:nvGrpSpPr>
          <p:cNvPr id="14" name="Group 13">
            <a:extLst>
              <a:ext uri="{FF2B5EF4-FFF2-40B4-BE49-F238E27FC236}">
                <a16:creationId xmlns:a16="http://schemas.microsoft.com/office/drawing/2014/main" id="{80BC7337-CD74-4A51-8902-E1314F2AE025}"/>
              </a:ext>
            </a:extLst>
          </p:cNvPr>
          <p:cNvGrpSpPr/>
          <p:nvPr/>
        </p:nvGrpSpPr>
        <p:grpSpPr>
          <a:xfrm>
            <a:off x="-122334" y="2300748"/>
            <a:ext cx="2057400" cy="1118341"/>
            <a:chOff x="-122334" y="2300748"/>
            <a:chExt cx="2057400" cy="1118341"/>
          </a:xfrm>
        </p:grpSpPr>
        <p:sp>
          <p:nvSpPr>
            <p:cNvPr id="12" name="TextBox 15">
              <a:extLst>
                <a:ext uri="{FF2B5EF4-FFF2-40B4-BE49-F238E27FC236}">
                  <a16:creationId xmlns:a16="http://schemas.microsoft.com/office/drawing/2014/main" id="{77BB61BD-48BE-4543-B37E-AA57A4C85FEB}"/>
                </a:ext>
              </a:extLst>
            </p:cNvPr>
            <p:cNvSpPr txBox="1"/>
            <p:nvPr/>
          </p:nvSpPr>
          <p:spPr>
            <a:xfrm>
              <a:off x="-122334" y="2797296"/>
              <a:ext cx="2057400" cy="621793"/>
            </a:xfrm>
            <a:prstGeom prst="rect">
              <a:avLst/>
            </a:prstGeom>
            <a:noFill/>
            <a:ln cap="rnd">
              <a:noFill/>
            </a:ln>
          </p:spPr>
          <p:txBody>
            <a:bodyPr vert="horz" wrap="square" lIns="90000" tIns="45000" rIns="90000" bIns="45000" anchorCtr="0" compatLnSpc="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hangingPunct="0">
                <a:lnSpc>
                  <a:spcPct val="100000"/>
                </a:lnSpc>
                <a:spcBef>
                  <a:spcPts val="0"/>
                </a:spcBef>
                <a:spcAft>
                  <a:spcPts val="0"/>
                </a:spcAft>
                <a:buNone/>
                <a:tabLst/>
              </a:pPr>
              <a:r>
                <a:rPr lang="en-US" sz="1800" b="1" i="0" u="none" strike="noStrike" kern="1200" cap="none" dirty="0">
                  <a:ln>
                    <a:noFill/>
                  </a:ln>
                  <a:solidFill>
                    <a:schemeClr val="accent6">
                      <a:lumMod val="75000"/>
                    </a:schemeClr>
                  </a:solidFill>
                  <a:latin typeface="Liberation Sans" pitchFamily="18"/>
                  <a:ea typeface="Noto Sans CJK SC" pitchFamily="2"/>
                  <a:cs typeface="Lohit Devanagari" pitchFamily="2"/>
                </a:rPr>
                <a:t>Reflection Surface</a:t>
              </a:r>
            </a:p>
          </p:txBody>
        </p:sp>
        <p:sp>
          <p:nvSpPr>
            <p:cNvPr id="13" name="Straight Connector 12">
              <a:extLst>
                <a:ext uri="{FF2B5EF4-FFF2-40B4-BE49-F238E27FC236}">
                  <a16:creationId xmlns:a16="http://schemas.microsoft.com/office/drawing/2014/main" id="{11B4D515-760D-444E-B767-5E5CF4E8ADDC}"/>
                </a:ext>
              </a:extLst>
            </p:cNvPr>
            <p:cNvSpPr/>
            <p:nvPr/>
          </p:nvSpPr>
          <p:spPr>
            <a:xfrm flipH="1" flipV="1">
              <a:off x="855406" y="2300748"/>
              <a:ext cx="28481" cy="504810"/>
            </a:xfrm>
            <a:prstGeom prst="line">
              <a:avLst/>
            </a:prstGeom>
            <a:noFill/>
            <a:ln w="73080" cap="rnd">
              <a:solidFill>
                <a:schemeClr val="accent6">
                  <a:lumMod val="75000"/>
                </a:schemeClr>
              </a:solidFill>
              <a:prstDash val="solid"/>
              <a:tailEnd type="triangle"/>
            </a:ln>
          </p:spPr>
          <p:txBody>
            <a:bodyPr vert="horz" wrap="square" lIns="99000" tIns="54000" rIns="99000" bIns="54000" anchor="ctr" anchorCtr="0"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rtl="0" hangingPunct="0">
                <a:lnSpc>
                  <a:spcPct val="100000"/>
                </a:lnSpc>
                <a:spcBef>
                  <a:spcPts val="0"/>
                </a:spcBef>
                <a:spcAft>
                  <a:spcPts val="0"/>
                </a:spcAft>
                <a:buNone/>
                <a:tabLst/>
              </a:pPr>
              <a:endParaRPr lang="en-US" sz="1800" b="0" i="0" u="none" strike="noStrike" kern="1200" cap="none" dirty="0">
                <a:ln>
                  <a:noFill/>
                </a:ln>
                <a:latin typeface="Liberation Sans" pitchFamily="18"/>
                <a:ea typeface="Noto Sans CJK SC" pitchFamily="2"/>
                <a:cs typeface="Lohit Devanagari" pitchFamily="2"/>
              </a:endParaRPr>
            </a:p>
          </p:txBody>
        </p:sp>
      </p:grpSp>
    </p:spTree>
    <p:extLst>
      <p:ext uri="{BB962C8B-B14F-4D97-AF65-F5344CB8AC3E}">
        <p14:creationId xmlns:p14="http://schemas.microsoft.com/office/powerpoint/2010/main" val="4233821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1D08D802-7FD4-4B1D-9C51-5D54986139BE}"/>
              </a:ext>
            </a:extLst>
          </p:cNvPr>
          <p:cNvSpPr txBox="1">
            <a:spLocks/>
          </p:cNvSpPr>
          <p:nvPr/>
        </p:nvSpPr>
        <p:spPr>
          <a:xfrm>
            <a:off x="-1899" y="-265831"/>
            <a:ext cx="10077450" cy="1250280"/>
          </a:xfrm>
          <a:prstGeom prst="rect">
            <a:avLst/>
          </a:prstGeom>
          <a:noFill/>
          <a:ln>
            <a:noFill/>
          </a:ln>
        </p:spPr>
        <p:txBody>
          <a:bodyPr vert="horz" lIns="0" tIns="0" rIns="0" bIns="0" anchor="ct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Planar Imaging Results</a:t>
            </a:r>
          </a:p>
        </p:txBody>
      </p:sp>
      <p:pic>
        <p:nvPicPr>
          <p:cNvPr id="15" name="Picture 14">
            <a:extLst>
              <a:ext uri="{FF2B5EF4-FFF2-40B4-BE49-F238E27FC236}">
                <a16:creationId xmlns:a16="http://schemas.microsoft.com/office/drawing/2014/main" id="{F8F09F5B-DD21-4A3B-A52C-5636EA3B0DE5}"/>
              </a:ext>
            </a:extLst>
          </p:cNvPr>
          <p:cNvPicPr>
            <a:picLocks noChangeAspect="1"/>
          </p:cNvPicPr>
          <p:nvPr/>
        </p:nvPicPr>
        <p:blipFill rotWithShape="1">
          <a:blip r:embed="rId2"/>
          <a:srcRect l="5150" t="12656" r="629" b="67616"/>
          <a:stretch/>
        </p:blipFill>
        <p:spPr>
          <a:xfrm>
            <a:off x="209040" y="898199"/>
            <a:ext cx="9714792" cy="1271319"/>
          </a:xfrm>
          <a:prstGeom prst="rect">
            <a:avLst/>
          </a:prstGeom>
        </p:spPr>
      </p:pic>
      <p:sp>
        <p:nvSpPr>
          <p:cNvPr id="16" name="TextBox 15">
            <a:extLst>
              <a:ext uri="{FF2B5EF4-FFF2-40B4-BE49-F238E27FC236}">
                <a16:creationId xmlns:a16="http://schemas.microsoft.com/office/drawing/2014/main" id="{D4D88F06-B977-4F32-AD81-42F6EA6B5159}"/>
              </a:ext>
            </a:extLst>
          </p:cNvPr>
          <p:cNvSpPr txBox="1"/>
          <p:nvPr/>
        </p:nvSpPr>
        <p:spPr>
          <a:xfrm>
            <a:off x="-817530" y="493551"/>
            <a:ext cx="3598830" cy="430887"/>
          </a:xfrm>
          <a:prstGeom prst="rect">
            <a:avLst/>
          </a:prstGeom>
          <a:noFill/>
        </p:spPr>
        <p:txBody>
          <a:bodyPr wrap="square" rtlCol="0">
            <a:spAutoFit/>
          </a:bodyPr>
          <a:lstStyle/>
          <a:p>
            <a:pPr algn="ctr"/>
            <a:r>
              <a:rPr lang="en-US" sz="2200" dirty="0">
                <a:solidFill>
                  <a:schemeClr val="bg1"/>
                </a:solidFill>
              </a:rPr>
              <a:t>Target Objects</a:t>
            </a:r>
            <a:endParaRPr lang="en-US" sz="2200" baseline="-25000" dirty="0">
              <a:solidFill>
                <a:srgbClr val="C00000"/>
              </a:solidFill>
            </a:endParaRPr>
          </a:p>
        </p:txBody>
      </p:sp>
      <p:sp>
        <p:nvSpPr>
          <p:cNvPr id="19" name="TextBox 18">
            <a:extLst>
              <a:ext uri="{FF2B5EF4-FFF2-40B4-BE49-F238E27FC236}">
                <a16:creationId xmlns:a16="http://schemas.microsoft.com/office/drawing/2014/main" id="{040DCB07-BB4D-4EF0-A742-811551F8E5B4}"/>
              </a:ext>
            </a:extLst>
          </p:cNvPr>
          <p:cNvSpPr txBox="1"/>
          <p:nvPr/>
        </p:nvSpPr>
        <p:spPr>
          <a:xfrm rot="16200000">
            <a:off x="-1386100" y="4429146"/>
            <a:ext cx="1298164" cy="769441"/>
          </a:xfrm>
          <a:prstGeom prst="rect">
            <a:avLst/>
          </a:prstGeom>
          <a:noFill/>
        </p:spPr>
        <p:txBody>
          <a:bodyPr wrap="square" rtlCol="0">
            <a:spAutoFit/>
          </a:bodyPr>
          <a:lstStyle/>
          <a:p>
            <a:pPr algn="ctr"/>
            <a:r>
              <a:rPr lang="en-US" sz="2200" dirty="0">
                <a:solidFill>
                  <a:schemeClr val="bg1"/>
                </a:solidFill>
              </a:rPr>
              <a:t>RFlect Planar</a:t>
            </a:r>
            <a:endParaRPr lang="en-US" sz="2200" baseline="-25000" dirty="0">
              <a:solidFill>
                <a:srgbClr val="C00000"/>
              </a:solidFill>
            </a:endParaRPr>
          </a:p>
        </p:txBody>
      </p:sp>
      <p:pic>
        <p:nvPicPr>
          <p:cNvPr id="20" name="Picture 19">
            <a:extLst>
              <a:ext uri="{FF2B5EF4-FFF2-40B4-BE49-F238E27FC236}">
                <a16:creationId xmlns:a16="http://schemas.microsoft.com/office/drawing/2014/main" id="{CE3CEFF1-3125-461C-BDEC-FA99499092A1}"/>
              </a:ext>
            </a:extLst>
          </p:cNvPr>
          <p:cNvPicPr>
            <a:picLocks noChangeAspect="1"/>
          </p:cNvPicPr>
          <p:nvPr/>
        </p:nvPicPr>
        <p:blipFill rotWithShape="1">
          <a:blip r:embed="rId2"/>
          <a:srcRect l="5150" t="71633" r="629" b="8680"/>
          <a:stretch/>
        </p:blipFill>
        <p:spPr>
          <a:xfrm>
            <a:off x="209042" y="4248227"/>
            <a:ext cx="9714790" cy="1268653"/>
          </a:xfrm>
          <a:prstGeom prst="rect">
            <a:avLst/>
          </a:prstGeom>
        </p:spPr>
      </p:pic>
      <p:sp>
        <p:nvSpPr>
          <p:cNvPr id="18" name="TextBox 17">
            <a:extLst>
              <a:ext uri="{FF2B5EF4-FFF2-40B4-BE49-F238E27FC236}">
                <a16:creationId xmlns:a16="http://schemas.microsoft.com/office/drawing/2014/main" id="{5FC1F4BA-FA1F-44D7-95E5-61550A79D288}"/>
              </a:ext>
            </a:extLst>
          </p:cNvPr>
          <p:cNvSpPr txBox="1"/>
          <p:nvPr/>
        </p:nvSpPr>
        <p:spPr>
          <a:xfrm rot="16200000">
            <a:off x="-1386100" y="2972663"/>
            <a:ext cx="1298164" cy="769441"/>
          </a:xfrm>
          <a:prstGeom prst="rect">
            <a:avLst/>
          </a:prstGeom>
          <a:noFill/>
        </p:spPr>
        <p:txBody>
          <a:bodyPr wrap="square" rtlCol="0">
            <a:spAutoFit/>
          </a:bodyPr>
          <a:lstStyle/>
          <a:p>
            <a:pPr algn="ctr"/>
            <a:r>
              <a:rPr lang="en-US" sz="2200" dirty="0">
                <a:solidFill>
                  <a:schemeClr val="bg1"/>
                </a:solidFill>
              </a:rPr>
              <a:t>Baseline: LOS</a:t>
            </a:r>
            <a:endParaRPr lang="en-US" sz="2200" baseline="-25000" dirty="0">
              <a:solidFill>
                <a:srgbClr val="C00000"/>
              </a:solidFill>
            </a:endParaRPr>
          </a:p>
        </p:txBody>
      </p:sp>
      <p:pic>
        <p:nvPicPr>
          <p:cNvPr id="21" name="Picture 20">
            <a:extLst>
              <a:ext uri="{FF2B5EF4-FFF2-40B4-BE49-F238E27FC236}">
                <a16:creationId xmlns:a16="http://schemas.microsoft.com/office/drawing/2014/main" id="{AD474390-3070-4183-A3BD-D706C8C7C017}"/>
              </a:ext>
            </a:extLst>
          </p:cNvPr>
          <p:cNvPicPr>
            <a:picLocks noChangeAspect="1"/>
          </p:cNvPicPr>
          <p:nvPr/>
        </p:nvPicPr>
        <p:blipFill rotWithShape="1">
          <a:blip r:embed="rId2"/>
          <a:srcRect l="5150" t="51781" r="629" b="29484"/>
          <a:stretch/>
        </p:blipFill>
        <p:spPr>
          <a:xfrm>
            <a:off x="209046" y="2582487"/>
            <a:ext cx="9714784" cy="1207352"/>
          </a:xfrm>
          <a:prstGeom prst="rect">
            <a:avLst/>
          </a:prstGeom>
        </p:spPr>
      </p:pic>
      <p:sp>
        <p:nvSpPr>
          <p:cNvPr id="12" name="TextBox 11">
            <a:extLst>
              <a:ext uri="{FF2B5EF4-FFF2-40B4-BE49-F238E27FC236}">
                <a16:creationId xmlns:a16="http://schemas.microsoft.com/office/drawing/2014/main" id="{224E2B88-C954-4C9A-BB88-66637F1060FD}"/>
              </a:ext>
            </a:extLst>
          </p:cNvPr>
          <p:cNvSpPr txBox="1"/>
          <p:nvPr/>
        </p:nvSpPr>
        <p:spPr>
          <a:xfrm>
            <a:off x="92180" y="2195424"/>
            <a:ext cx="5577100" cy="430887"/>
          </a:xfrm>
          <a:prstGeom prst="rect">
            <a:avLst/>
          </a:prstGeom>
          <a:noFill/>
        </p:spPr>
        <p:txBody>
          <a:bodyPr wrap="square" rtlCol="0">
            <a:spAutoFit/>
          </a:bodyPr>
          <a:lstStyle/>
          <a:p>
            <a:pPr algn="ctr"/>
            <a:r>
              <a:rPr lang="en-US" sz="2200" dirty="0">
                <a:solidFill>
                  <a:schemeClr val="bg1"/>
                </a:solidFill>
              </a:rPr>
              <a:t>Baseline: Image objects in line-of-sight of radar</a:t>
            </a:r>
            <a:endParaRPr lang="en-US" sz="2200" baseline="-25000" dirty="0">
              <a:solidFill>
                <a:srgbClr val="C00000"/>
              </a:solidFill>
            </a:endParaRPr>
          </a:p>
        </p:txBody>
      </p:sp>
      <p:sp>
        <p:nvSpPr>
          <p:cNvPr id="13" name="TextBox 12">
            <a:extLst>
              <a:ext uri="{FF2B5EF4-FFF2-40B4-BE49-F238E27FC236}">
                <a16:creationId xmlns:a16="http://schemas.microsoft.com/office/drawing/2014/main" id="{22BCE94E-4B18-49C2-8189-AFFD8C0DFEBB}"/>
              </a:ext>
            </a:extLst>
          </p:cNvPr>
          <p:cNvSpPr txBox="1"/>
          <p:nvPr/>
        </p:nvSpPr>
        <p:spPr>
          <a:xfrm>
            <a:off x="0" y="3848964"/>
            <a:ext cx="6506740" cy="430887"/>
          </a:xfrm>
          <a:prstGeom prst="rect">
            <a:avLst/>
          </a:prstGeom>
          <a:noFill/>
        </p:spPr>
        <p:txBody>
          <a:bodyPr wrap="square" rtlCol="0">
            <a:spAutoFit/>
          </a:bodyPr>
          <a:lstStyle/>
          <a:p>
            <a:pPr algn="ctr"/>
            <a:r>
              <a:rPr lang="en-US" sz="2200" dirty="0">
                <a:solidFill>
                  <a:schemeClr val="bg1"/>
                </a:solidFill>
              </a:rPr>
              <a:t>RFlect Around-the-Corner Imaging off Planar Surfaces</a:t>
            </a:r>
            <a:endParaRPr lang="en-US" sz="2200" baseline="-25000" dirty="0">
              <a:solidFill>
                <a:srgbClr val="C00000"/>
              </a:solidFill>
            </a:endParaRPr>
          </a:p>
        </p:txBody>
      </p:sp>
    </p:spTree>
    <p:extLst>
      <p:ext uri="{BB962C8B-B14F-4D97-AF65-F5344CB8AC3E}">
        <p14:creationId xmlns:p14="http://schemas.microsoft.com/office/powerpoint/2010/main" val="2341725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2"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1D08D802-7FD4-4B1D-9C51-5D54986139BE}"/>
              </a:ext>
            </a:extLst>
          </p:cNvPr>
          <p:cNvSpPr txBox="1">
            <a:spLocks/>
          </p:cNvSpPr>
          <p:nvPr/>
        </p:nvSpPr>
        <p:spPr>
          <a:xfrm>
            <a:off x="-1899" y="-3726"/>
            <a:ext cx="10077450" cy="1250280"/>
          </a:xfrm>
          <a:prstGeom prst="rect">
            <a:avLst/>
          </a:prstGeom>
          <a:noFill/>
          <a:ln>
            <a:noFill/>
          </a:ln>
        </p:spPr>
        <p:txBody>
          <a:bodyPr vert="horz" lIns="0" tIns="0" rIns="0" bIns="0" anchor="ct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Complex Imaging Results</a:t>
            </a:r>
          </a:p>
        </p:txBody>
      </p:sp>
      <p:grpSp>
        <p:nvGrpSpPr>
          <p:cNvPr id="14" name="Group 13">
            <a:extLst>
              <a:ext uri="{FF2B5EF4-FFF2-40B4-BE49-F238E27FC236}">
                <a16:creationId xmlns:a16="http://schemas.microsoft.com/office/drawing/2014/main" id="{B4C587A1-E8BF-4153-B9DA-A9AB4102F7D4}"/>
              </a:ext>
            </a:extLst>
          </p:cNvPr>
          <p:cNvGrpSpPr/>
          <p:nvPr/>
        </p:nvGrpSpPr>
        <p:grpSpPr>
          <a:xfrm>
            <a:off x="7119523" y="2036428"/>
            <a:ext cx="2858477" cy="2921468"/>
            <a:chOff x="5008098" y="1320018"/>
            <a:chExt cx="3085514" cy="3153508"/>
          </a:xfrm>
        </p:grpSpPr>
        <p:grpSp>
          <p:nvGrpSpPr>
            <p:cNvPr id="5" name="Group 4">
              <a:extLst>
                <a:ext uri="{FF2B5EF4-FFF2-40B4-BE49-F238E27FC236}">
                  <a16:creationId xmlns:a16="http://schemas.microsoft.com/office/drawing/2014/main" id="{E9565108-546A-4BDA-A626-7381023AA723}"/>
                </a:ext>
              </a:extLst>
            </p:cNvPr>
            <p:cNvGrpSpPr/>
            <p:nvPr/>
          </p:nvGrpSpPr>
          <p:grpSpPr>
            <a:xfrm>
              <a:off x="5070044" y="1343457"/>
              <a:ext cx="3020197" cy="3113624"/>
              <a:chOff x="13677900" y="-5480"/>
              <a:chExt cx="4219282" cy="4349802"/>
            </a:xfrm>
          </p:grpSpPr>
          <p:pic>
            <p:nvPicPr>
              <p:cNvPr id="71" name="Picture 70" descr="A close-up of a globe&#10;&#10;Description automatically generated">
                <a:extLst>
                  <a:ext uri="{FF2B5EF4-FFF2-40B4-BE49-F238E27FC236}">
                    <a16:creationId xmlns:a16="http://schemas.microsoft.com/office/drawing/2014/main" id="{46AE0BBD-58C0-4F3A-BAB3-8EFA3B244F6C}"/>
                  </a:ext>
                </a:extLst>
              </p:cNvPr>
              <p:cNvPicPr>
                <a:picLocks noChangeAspect="1"/>
              </p:cNvPicPr>
              <p:nvPr/>
            </p:nvPicPr>
            <p:blipFill>
              <a:blip r:embed="rId3"/>
              <a:stretch>
                <a:fillRect/>
              </a:stretch>
            </p:blipFill>
            <p:spPr>
              <a:xfrm>
                <a:off x="16158418" y="0"/>
                <a:ext cx="1720802" cy="2258098"/>
              </a:xfrm>
              <a:prstGeom prst="rect">
                <a:avLst/>
              </a:prstGeom>
            </p:spPr>
          </p:pic>
          <p:pic>
            <p:nvPicPr>
              <p:cNvPr id="72" name="Picture 71" descr="A white rocket in a room&#10;&#10;Description automatically generated">
                <a:extLst>
                  <a:ext uri="{FF2B5EF4-FFF2-40B4-BE49-F238E27FC236}">
                    <a16:creationId xmlns:a16="http://schemas.microsoft.com/office/drawing/2014/main" id="{95AB74DB-B3DD-47FC-BDBF-A3C55D93B329}"/>
                  </a:ext>
                </a:extLst>
              </p:cNvPr>
              <p:cNvPicPr>
                <a:picLocks noChangeAspect="1"/>
              </p:cNvPicPr>
              <p:nvPr/>
            </p:nvPicPr>
            <p:blipFill>
              <a:blip r:embed="rId4"/>
              <a:stretch>
                <a:fillRect/>
              </a:stretch>
            </p:blipFill>
            <p:spPr>
              <a:xfrm>
                <a:off x="15073134" y="1986"/>
                <a:ext cx="1084132" cy="2256112"/>
              </a:xfrm>
              <a:prstGeom prst="rect">
                <a:avLst/>
              </a:prstGeom>
            </p:spPr>
          </p:pic>
          <p:pic>
            <p:nvPicPr>
              <p:cNvPr id="73" name="Picture 72" descr="A model of a building&#10;&#10;Description automatically generated">
                <a:extLst>
                  <a:ext uri="{FF2B5EF4-FFF2-40B4-BE49-F238E27FC236}">
                    <a16:creationId xmlns:a16="http://schemas.microsoft.com/office/drawing/2014/main" id="{A77C3406-A348-4B06-9BB7-B2FDF61D5E9C}"/>
                  </a:ext>
                </a:extLst>
              </p:cNvPr>
              <p:cNvPicPr>
                <a:picLocks noChangeAspect="1"/>
              </p:cNvPicPr>
              <p:nvPr/>
            </p:nvPicPr>
            <p:blipFill>
              <a:blip r:embed="rId5"/>
              <a:stretch>
                <a:fillRect/>
              </a:stretch>
            </p:blipFill>
            <p:spPr>
              <a:xfrm>
                <a:off x="15080232" y="2303910"/>
                <a:ext cx="2816950" cy="2033220"/>
              </a:xfrm>
              <a:prstGeom prst="rect">
                <a:avLst/>
              </a:prstGeom>
            </p:spPr>
          </p:pic>
          <p:pic>
            <p:nvPicPr>
              <p:cNvPr id="74" name="Picture 73" descr="A person wearing a dress&#10;&#10;Description automatically generated">
                <a:extLst>
                  <a:ext uri="{FF2B5EF4-FFF2-40B4-BE49-F238E27FC236}">
                    <a16:creationId xmlns:a16="http://schemas.microsoft.com/office/drawing/2014/main" id="{5FDD2269-171A-40AE-95E9-2DCF0F146AC6}"/>
                  </a:ext>
                </a:extLst>
              </p:cNvPr>
              <p:cNvPicPr>
                <a:picLocks noChangeAspect="1"/>
              </p:cNvPicPr>
              <p:nvPr/>
            </p:nvPicPr>
            <p:blipFill>
              <a:blip r:embed="rId6"/>
              <a:stretch>
                <a:fillRect/>
              </a:stretch>
            </p:blipFill>
            <p:spPr>
              <a:xfrm>
                <a:off x="13677900" y="-5480"/>
                <a:ext cx="1361987" cy="4349802"/>
              </a:xfrm>
              <a:prstGeom prst="rect">
                <a:avLst/>
              </a:prstGeom>
            </p:spPr>
          </p:pic>
          <p:cxnSp>
            <p:nvCxnSpPr>
              <p:cNvPr id="75" name="Straight Connector 74">
                <a:extLst>
                  <a:ext uri="{FF2B5EF4-FFF2-40B4-BE49-F238E27FC236}">
                    <a16:creationId xmlns:a16="http://schemas.microsoft.com/office/drawing/2014/main" id="{CF6951FB-559B-4F76-B50D-87314B87BE13}"/>
                  </a:ext>
                </a:extLst>
              </p:cNvPr>
              <p:cNvCxnSpPr>
                <a:cxnSpLocks/>
              </p:cNvCxnSpPr>
              <p:nvPr/>
            </p:nvCxnSpPr>
            <p:spPr>
              <a:xfrm>
                <a:off x="15039888" y="-5197"/>
                <a:ext cx="0" cy="434328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77" name="Straight Connector 76">
              <a:extLst>
                <a:ext uri="{FF2B5EF4-FFF2-40B4-BE49-F238E27FC236}">
                  <a16:creationId xmlns:a16="http://schemas.microsoft.com/office/drawing/2014/main" id="{BA1A344C-774E-48A6-A251-9A1E063141F5}"/>
                </a:ext>
              </a:extLst>
            </p:cNvPr>
            <p:cNvCxnSpPr>
              <a:cxnSpLocks/>
            </p:cNvCxnSpPr>
            <p:nvPr/>
          </p:nvCxnSpPr>
          <p:spPr>
            <a:xfrm flipH="1">
              <a:off x="6038870" y="2971293"/>
              <a:ext cx="203833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04" name="Rectangle 103">
              <a:extLst>
                <a:ext uri="{FF2B5EF4-FFF2-40B4-BE49-F238E27FC236}">
                  <a16:creationId xmlns:a16="http://schemas.microsoft.com/office/drawing/2014/main" id="{75B9319E-27A8-41CE-8C27-FF86BD6244C0}"/>
                </a:ext>
              </a:extLst>
            </p:cNvPr>
            <p:cNvSpPr/>
            <p:nvPr/>
          </p:nvSpPr>
          <p:spPr>
            <a:xfrm>
              <a:off x="5008098" y="1320018"/>
              <a:ext cx="3085514" cy="3153508"/>
            </a:xfrm>
            <a:prstGeom prst="rect">
              <a:avLst/>
            </a:prstGeom>
            <a:noFill/>
            <a:ln w="76200">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5" name="Group 124">
            <a:extLst>
              <a:ext uri="{FF2B5EF4-FFF2-40B4-BE49-F238E27FC236}">
                <a16:creationId xmlns:a16="http://schemas.microsoft.com/office/drawing/2014/main" id="{21FC7E82-12F0-4B7D-A06F-4A32C6930687}"/>
              </a:ext>
            </a:extLst>
          </p:cNvPr>
          <p:cNvGrpSpPr/>
          <p:nvPr/>
        </p:nvGrpSpPr>
        <p:grpSpPr>
          <a:xfrm>
            <a:off x="5025842" y="2029847"/>
            <a:ext cx="2068378" cy="2934565"/>
            <a:chOff x="8214360" y="1411458"/>
            <a:chExt cx="1937629" cy="2749062"/>
          </a:xfrm>
        </p:grpSpPr>
        <p:grpSp>
          <p:nvGrpSpPr>
            <p:cNvPr id="105" name="Group 104">
              <a:extLst>
                <a:ext uri="{FF2B5EF4-FFF2-40B4-BE49-F238E27FC236}">
                  <a16:creationId xmlns:a16="http://schemas.microsoft.com/office/drawing/2014/main" id="{D2544A6D-DC84-43D5-9694-B1289349C52D}"/>
                </a:ext>
              </a:extLst>
            </p:cNvPr>
            <p:cNvGrpSpPr/>
            <p:nvPr/>
          </p:nvGrpSpPr>
          <p:grpSpPr>
            <a:xfrm>
              <a:off x="9143052" y="2326087"/>
              <a:ext cx="1006934" cy="880096"/>
              <a:chOff x="19496582" y="1604975"/>
              <a:chExt cx="2161166" cy="1585322"/>
            </a:xfrm>
          </p:grpSpPr>
          <p:pic>
            <p:nvPicPr>
              <p:cNvPr id="106" name="Picture 105">
                <a:extLst>
                  <a:ext uri="{FF2B5EF4-FFF2-40B4-BE49-F238E27FC236}">
                    <a16:creationId xmlns:a16="http://schemas.microsoft.com/office/drawing/2014/main" id="{4F19A70A-24BD-4B4C-8279-3774DAAD3CDC}"/>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0"/>
                        </a14:imgEffect>
                      </a14:imgLayer>
                    </a14:imgProps>
                  </a:ext>
                </a:extLst>
              </a:blip>
              <a:srcRect l="5581" t="9152" r="4134" b="25462"/>
              <a:stretch/>
            </p:blipFill>
            <p:spPr>
              <a:xfrm>
                <a:off x="19498160" y="1604975"/>
                <a:ext cx="2159588" cy="1585322"/>
              </a:xfrm>
              <a:prstGeom prst="rect">
                <a:avLst/>
              </a:prstGeom>
            </p:spPr>
          </p:pic>
          <p:pic>
            <p:nvPicPr>
              <p:cNvPr id="107" name="Picture 106" descr="A blue and yellow image&#10;&#10;Description automatically generated with medium confidence">
                <a:extLst>
                  <a:ext uri="{FF2B5EF4-FFF2-40B4-BE49-F238E27FC236}">
                    <a16:creationId xmlns:a16="http://schemas.microsoft.com/office/drawing/2014/main" id="{9C4E0FE4-C2A4-4FC6-AEEB-28831A16ADEB}"/>
                  </a:ext>
                </a:extLst>
              </p:cNvPr>
              <p:cNvPicPr>
                <a:picLocks noChangeAspect="1"/>
              </p:cNvPicPr>
              <p:nvPr/>
            </p:nvPicPr>
            <p:blipFill rotWithShape="1">
              <a:blip r:embed="rId9">
                <a:alphaModFix amt="30000"/>
              </a:blip>
              <a:srcRect l="923" r="9900"/>
              <a:stretch/>
            </p:blipFill>
            <p:spPr>
              <a:xfrm>
                <a:off x="19496582" y="1606297"/>
                <a:ext cx="2161166" cy="1583999"/>
              </a:xfrm>
              <a:prstGeom prst="rect">
                <a:avLst/>
              </a:prstGeom>
            </p:spPr>
          </p:pic>
        </p:grpSp>
        <p:grpSp>
          <p:nvGrpSpPr>
            <p:cNvPr id="108" name="Group 107">
              <a:extLst>
                <a:ext uri="{FF2B5EF4-FFF2-40B4-BE49-F238E27FC236}">
                  <a16:creationId xmlns:a16="http://schemas.microsoft.com/office/drawing/2014/main" id="{45DDD766-6971-4AB5-81C1-F41EE71A44E1}"/>
                </a:ext>
              </a:extLst>
            </p:cNvPr>
            <p:cNvGrpSpPr/>
            <p:nvPr/>
          </p:nvGrpSpPr>
          <p:grpSpPr>
            <a:xfrm>
              <a:off x="9145790" y="3200922"/>
              <a:ext cx="1006199" cy="926860"/>
              <a:chOff x="19489103" y="3213406"/>
              <a:chExt cx="1970098" cy="1588684"/>
            </a:xfrm>
          </p:grpSpPr>
          <p:pic>
            <p:nvPicPr>
              <p:cNvPr id="109" name="Picture 108">
                <a:extLst>
                  <a:ext uri="{FF2B5EF4-FFF2-40B4-BE49-F238E27FC236}">
                    <a16:creationId xmlns:a16="http://schemas.microsoft.com/office/drawing/2014/main" id="{7CA53399-60FE-4360-B786-482E2677CB05}"/>
                  </a:ext>
                </a:extLst>
              </p:cNvPr>
              <p:cNvPicPr>
                <a:picLocks/>
              </p:cNvPicPr>
              <p:nvPr/>
            </p:nvPicPr>
            <p:blipFill rotWithShape="1">
              <a:blip r:embed="rId10">
                <a:extLst>
                  <a:ext uri="{BEBA8EAE-BF5A-486C-A8C5-ECC9F3942E4B}">
                    <a14:imgProps xmlns:a14="http://schemas.microsoft.com/office/drawing/2010/main">
                      <a14:imgLayer r:embed="rId11">
                        <a14:imgEffect>
                          <a14:saturation sat="0"/>
                        </a14:imgEffect>
                      </a14:imgLayer>
                    </a14:imgProps>
                  </a:ext>
                </a:extLst>
              </a:blip>
              <a:srcRect l="4869" t="12670" r="12376" b="30826"/>
              <a:stretch/>
            </p:blipFill>
            <p:spPr>
              <a:xfrm>
                <a:off x="19489103" y="3216768"/>
                <a:ext cx="1970098" cy="1585322"/>
              </a:xfrm>
              <a:prstGeom prst="rect">
                <a:avLst/>
              </a:prstGeom>
            </p:spPr>
          </p:pic>
          <p:pic>
            <p:nvPicPr>
              <p:cNvPr id="110" name="Picture 109" descr="A blue and red image&#10;&#10;Description automatically generated with medium confidence">
                <a:extLst>
                  <a:ext uri="{FF2B5EF4-FFF2-40B4-BE49-F238E27FC236}">
                    <a16:creationId xmlns:a16="http://schemas.microsoft.com/office/drawing/2014/main" id="{17B9BC9F-7D9A-4218-A3E8-3DCB8F8B8127}"/>
                  </a:ext>
                </a:extLst>
              </p:cNvPr>
              <p:cNvPicPr>
                <a:picLocks noChangeAspect="1"/>
              </p:cNvPicPr>
              <p:nvPr/>
            </p:nvPicPr>
            <p:blipFill rotWithShape="1">
              <a:blip r:embed="rId12">
                <a:alphaModFix amt="30000"/>
              </a:blip>
              <a:srcRect l="-1" r="5176"/>
              <a:stretch/>
            </p:blipFill>
            <p:spPr>
              <a:xfrm>
                <a:off x="19591938" y="3213406"/>
                <a:ext cx="1867075" cy="1586967"/>
              </a:xfrm>
              <a:prstGeom prst="rect">
                <a:avLst/>
              </a:prstGeom>
            </p:spPr>
          </p:pic>
        </p:grpSp>
        <p:grpSp>
          <p:nvGrpSpPr>
            <p:cNvPr id="111" name="Group 110">
              <a:extLst>
                <a:ext uri="{FF2B5EF4-FFF2-40B4-BE49-F238E27FC236}">
                  <a16:creationId xmlns:a16="http://schemas.microsoft.com/office/drawing/2014/main" id="{F2437F05-5B00-4944-8D30-1E1AC856E271}"/>
                </a:ext>
              </a:extLst>
            </p:cNvPr>
            <p:cNvGrpSpPr/>
            <p:nvPr/>
          </p:nvGrpSpPr>
          <p:grpSpPr>
            <a:xfrm>
              <a:off x="9143764" y="1432799"/>
              <a:ext cx="1006934" cy="910817"/>
              <a:chOff x="19496582" y="232367"/>
              <a:chExt cx="1530015" cy="1351633"/>
            </a:xfrm>
          </p:grpSpPr>
          <p:pic>
            <p:nvPicPr>
              <p:cNvPr id="112" name="Picture 111">
                <a:extLst>
                  <a:ext uri="{FF2B5EF4-FFF2-40B4-BE49-F238E27FC236}">
                    <a16:creationId xmlns:a16="http://schemas.microsoft.com/office/drawing/2014/main" id="{B180B9F4-B720-4104-BC5F-1BDA71BC1DE7}"/>
                  </a:ext>
                </a:extLst>
              </p:cNvPr>
              <p:cNvPicPr>
                <a:picLocks noChangeAspect="1"/>
              </p:cNvPicPr>
              <p:nvPr/>
            </p:nvPicPr>
            <p:blipFill rotWithShape="1">
              <a:blip r:embed="rId13">
                <a:extLst>
                  <a:ext uri="{BEBA8EAE-BF5A-486C-A8C5-ECC9F3942E4B}">
                    <a14:imgProps xmlns:a14="http://schemas.microsoft.com/office/drawing/2010/main">
                      <a14:imgLayer r:embed="rId14">
                        <a14:imgEffect>
                          <a14:saturation sat="0"/>
                        </a14:imgEffect>
                      </a14:imgLayer>
                    </a14:imgProps>
                  </a:ext>
                </a:extLst>
              </a:blip>
              <a:srcRect l="29528" t="21612" r="27006" b="32596"/>
              <a:stretch/>
            </p:blipFill>
            <p:spPr>
              <a:xfrm>
                <a:off x="19496582" y="232367"/>
                <a:ext cx="1530015" cy="1350313"/>
              </a:xfrm>
              <a:prstGeom prst="rect">
                <a:avLst/>
              </a:prstGeom>
            </p:spPr>
          </p:pic>
          <p:pic>
            <p:nvPicPr>
              <p:cNvPr id="113" name="Picture 112" descr="A close-up of a blue background&#10;&#10;Description automatically generated">
                <a:extLst>
                  <a:ext uri="{FF2B5EF4-FFF2-40B4-BE49-F238E27FC236}">
                    <a16:creationId xmlns:a16="http://schemas.microsoft.com/office/drawing/2014/main" id="{BB9FC337-0659-4836-85AF-B6898F808F78}"/>
                  </a:ext>
                </a:extLst>
              </p:cNvPr>
              <p:cNvPicPr>
                <a:picLocks noChangeAspect="1"/>
              </p:cNvPicPr>
              <p:nvPr/>
            </p:nvPicPr>
            <p:blipFill rotWithShape="1">
              <a:blip r:embed="rId15">
                <a:alphaModFix amt="30000"/>
              </a:blip>
              <a:srcRect t="15379" r="17565"/>
              <a:stretch/>
            </p:blipFill>
            <p:spPr>
              <a:xfrm flipH="1">
                <a:off x="19499759" y="243607"/>
                <a:ext cx="1467699" cy="1340393"/>
              </a:xfrm>
              <a:prstGeom prst="rect">
                <a:avLst/>
              </a:prstGeom>
            </p:spPr>
          </p:pic>
        </p:grpSp>
        <p:pic>
          <p:nvPicPr>
            <p:cNvPr id="114" name="Picture 113" descr="A blue and red image&#10;&#10;Description automatically generated with medium confidence">
              <a:extLst>
                <a:ext uri="{FF2B5EF4-FFF2-40B4-BE49-F238E27FC236}">
                  <a16:creationId xmlns:a16="http://schemas.microsoft.com/office/drawing/2014/main" id="{D4014E40-1EA3-4CC5-81EC-06E4ABE941EF}"/>
                </a:ext>
              </a:extLst>
            </p:cNvPr>
            <p:cNvPicPr>
              <a:picLocks noChangeAspect="1"/>
            </p:cNvPicPr>
            <p:nvPr/>
          </p:nvPicPr>
          <p:blipFill rotWithShape="1">
            <a:blip r:embed="rId12">
              <a:alphaModFix amt="30000"/>
            </a:blip>
            <a:srcRect l="-2" r="95265"/>
            <a:stretch/>
          </p:blipFill>
          <p:spPr>
            <a:xfrm>
              <a:off x="9143708" y="3199962"/>
              <a:ext cx="52618" cy="925858"/>
            </a:xfrm>
            <a:prstGeom prst="rect">
              <a:avLst/>
            </a:prstGeom>
          </p:spPr>
        </p:pic>
        <p:pic>
          <p:nvPicPr>
            <p:cNvPr id="115" name="Picture 114" descr="A star shaped object in a room&#10;&#10;Description automatically generated">
              <a:extLst>
                <a:ext uri="{FF2B5EF4-FFF2-40B4-BE49-F238E27FC236}">
                  <a16:creationId xmlns:a16="http://schemas.microsoft.com/office/drawing/2014/main" id="{124EDB69-681B-4290-9796-EF466D1C6172}"/>
                </a:ext>
              </a:extLst>
            </p:cNvPr>
            <p:cNvPicPr>
              <a:picLocks noChangeAspect="1"/>
            </p:cNvPicPr>
            <p:nvPr/>
          </p:nvPicPr>
          <p:blipFill>
            <a:blip r:embed="rId16"/>
            <a:stretch>
              <a:fillRect/>
            </a:stretch>
          </p:blipFill>
          <p:spPr>
            <a:xfrm>
              <a:off x="8234289" y="3234977"/>
              <a:ext cx="855362" cy="894441"/>
            </a:xfrm>
            <a:prstGeom prst="rect">
              <a:avLst/>
            </a:prstGeom>
          </p:spPr>
        </p:pic>
        <p:pic>
          <p:nvPicPr>
            <p:cNvPr id="116" name="Picture 115" descr="A large star in a hallway&#10;&#10;Description automatically generated">
              <a:extLst>
                <a:ext uri="{FF2B5EF4-FFF2-40B4-BE49-F238E27FC236}">
                  <a16:creationId xmlns:a16="http://schemas.microsoft.com/office/drawing/2014/main" id="{10C5418D-1665-424B-9C7B-78017D8054C0}"/>
                </a:ext>
              </a:extLst>
            </p:cNvPr>
            <p:cNvPicPr>
              <a:picLocks noChangeAspect="1"/>
            </p:cNvPicPr>
            <p:nvPr/>
          </p:nvPicPr>
          <p:blipFill>
            <a:blip r:embed="rId17"/>
            <a:stretch>
              <a:fillRect/>
            </a:stretch>
          </p:blipFill>
          <p:spPr>
            <a:xfrm>
              <a:off x="8235570" y="2331313"/>
              <a:ext cx="854023" cy="907961"/>
            </a:xfrm>
            <a:prstGeom prst="rect">
              <a:avLst/>
            </a:prstGeom>
          </p:spPr>
        </p:pic>
        <p:pic>
          <p:nvPicPr>
            <p:cNvPr id="117" name="Picture 116" descr="A star shaped object in a hallway&#10;&#10;Description automatically generated">
              <a:extLst>
                <a:ext uri="{FF2B5EF4-FFF2-40B4-BE49-F238E27FC236}">
                  <a16:creationId xmlns:a16="http://schemas.microsoft.com/office/drawing/2014/main" id="{4632ECA4-A1C0-474F-AB3B-D31B94734894}"/>
                </a:ext>
              </a:extLst>
            </p:cNvPr>
            <p:cNvPicPr>
              <a:picLocks noChangeAspect="1"/>
            </p:cNvPicPr>
            <p:nvPr/>
          </p:nvPicPr>
          <p:blipFill>
            <a:blip r:embed="rId18"/>
            <a:stretch>
              <a:fillRect/>
            </a:stretch>
          </p:blipFill>
          <p:spPr>
            <a:xfrm>
              <a:off x="8223713" y="1445233"/>
              <a:ext cx="862473" cy="916945"/>
            </a:xfrm>
            <a:prstGeom prst="rect">
              <a:avLst/>
            </a:prstGeom>
          </p:spPr>
        </p:pic>
        <p:cxnSp>
          <p:nvCxnSpPr>
            <p:cNvPr id="120" name="Straight Connector 119">
              <a:extLst>
                <a:ext uri="{FF2B5EF4-FFF2-40B4-BE49-F238E27FC236}">
                  <a16:creationId xmlns:a16="http://schemas.microsoft.com/office/drawing/2014/main" id="{73DBF45F-9581-4F2B-B698-F4C800ADD086}"/>
                </a:ext>
              </a:extLst>
            </p:cNvPr>
            <p:cNvCxnSpPr>
              <a:cxnSpLocks/>
            </p:cNvCxnSpPr>
            <p:nvPr/>
          </p:nvCxnSpPr>
          <p:spPr>
            <a:xfrm>
              <a:off x="9113366" y="1440180"/>
              <a:ext cx="0" cy="268964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24" name="Rectangle 123">
              <a:extLst>
                <a:ext uri="{FF2B5EF4-FFF2-40B4-BE49-F238E27FC236}">
                  <a16:creationId xmlns:a16="http://schemas.microsoft.com/office/drawing/2014/main" id="{F40BAD80-6FD8-4BB1-B1F5-630F2CB639D7}"/>
                </a:ext>
              </a:extLst>
            </p:cNvPr>
            <p:cNvSpPr/>
            <p:nvPr/>
          </p:nvSpPr>
          <p:spPr>
            <a:xfrm>
              <a:off x="8214360" y="1411458"/>
              <a:ext cx="1936652" cy="2749062"/>
            </a:xfrm>
            <a:prstGeom prst="rect">
              <a:avLst/>
            </a:prstGeom>
            <a:noFill/>
            <a:ln w="76200">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2" name="Group 161">
            <a:extLst>
              <a:ext uri="{FF2B5EF4-FFF2-40B4-BE49-F238E27FC236}">
                <a16:creationId xmlns:a16="http://schemas.microsoft.com/office/drawing/2014/main" id="{C91850F6-ED41-426C-A46F-C1F95D31660F}"/>
              </a:ext>
            </a:extLst>
          </p:cNvPr>
          <p:cNvGrpSpPr/>
          <p:nvPr/>
        </p:nvGrpSpPr>
        <p:grpSpPr>
          <a:xfrm>
            <a:off x="298883" y="3942636"/>
            <a:ext cx="4617273" cy="1067684"/>
            <a:chOff x="298883" y="3205282"/>
            <a:chExt cx="4617273" cy="1067684"/>
          </a:xfrm>
        </p:grpSpPr>
        <p:pic>
          <p:nvPicPr>
            <p:cNvPr id="160" name="Picture 159" descr="A blue background with red and yellow spots&#10;&#10;Description automatically generated">
              <a:extLst>
                <a:ext uri="{FF2B5EF4-FFF2-40B4-BE49-F238E27FC236}">
                  <a16:creationId xmlns:a16="http://schemas.microsoft.com/office/drawing/2014/main" id="{35DE1D71-4262-4872-AF09-79AFCAC5C082}"/>
                </a:ext>
              </a:extLst>
            </p:cNvPr>
            <p:cNvPicPr>
              <a:picLocks noChangeAspect="1"/>
            </p:cNvPicPr>
            <p:nvPr/>
          </p:nvPicPr>
          <p:blipFill rotWithShape="1">
            <a:blip r:embed="rId19"/>
            <a:srcRect l="221" t="4089" r="320" b="76566"/>
            <a:stretch/>
          </p:blipFill>
          <p:spPr>
            <a:xfrm>
              <a:off x="298883" y="3276128"/>
              <a:ext cx="4606530" cy="996838"/>
            </a:xfrm>
            <a:prstGeom prst="rect">
              <a:avLst/>
            </a:prstGeom>
          </p:spPr>
        </p:pic>
        <p:grpSp>
          <p:nvGrpSpPr>
            <p:cNvPr id="155" name="Group 154">
              <a:extLst>
                <a:ext uri="{FF2B5EF4-FFF2-40B4-BE49-F238E27FC236}">
                  <a16:creationId xmlns:a16="http://schemas.microsoft.com/office/drawing/2014/main" id="{0FFF1E22-E69F-49A6-82CD-DD7754F62643}"/>
                </a:ext>
              </a:extLst>
            </p:cNvPr>
            <p:cNvGrpSpPr/>
            <p:nvPr/>
          </p:nvGrpSpPr>
          <p:grpSpPr>
            <a:xfrm>
              <a:off x="314139" y="3205282"/>
              <a:ext cx="4602017" cy="1055885"/>
              <a:chOff x="314561" y="3295307"/>
              <a:chExt cx="4602017" cy="1055885"/>
            </a:xfrm>
          </p:grpSpPr>
          <p:grpSp>
            <p:nvGrpSpPr>
              <p:cNvPr id="154" name="Group 153">
                <a:extLst>
                  <a:ext uri="{FF2B5EF4-FFF2-40B4-BE49-F238E27FC236}">
                    <a16:creationId xmlns:a16="http://schemas.microsoft.com/office/drawing/2014/main" id="{27938AAA-F8D8-4A69-A4D3-46D7FA307560}"/>
                  </a:ext>
                </a:extLst>
              </p:cNvPr>
              <p:cNvGrpSpPr/>
              <p:nvPr/>
            </p:nvGrpSpPr>
            <p:grpSpPr>
              <a:xfrm>
                <a:off x="314561" y="3302238"/>
                <a:ext cx="4602017" cy="1048954"/>
                <a:chOff x="314561" y="3302238"/>
                <a:chExt cx="4602017" cy="1048954"/>
              </a:xfrm>
            </p:grpSpPr>
            <p:pic>
              <p:nvPicPr>
                <p:cNvPr id="33" name="Picture 32">
                  <a:extLst>
                    <a:ext uri="{FF2B5EF4-FFF2-40B4-BE49-F238E27FC236}">
                      <a16:creationId xmlns:a16="http://schemas.microsoft.com/office/drawing/2014/main" id="{77CA055B-F552-4214-80FA-409035CD10C6}"/>
                    </a:ext>
                  </a:extLst>
                </p:cNvPr>
                <p:cNvPicPr>
                  <a:picLocks noChangeAspect="1"/>
                </p:cNvPicPr>
                <p:nvPr/>
              </p:nvPicPr>
              <p:blipFill rotWithShape="1">
                <a:blip r:embed="rId20"/>
                <a:srcRect l="12052" t="4872" r="13056" b="11500"/>
                <a:stretch/>
              </p:blipFill>
              <p:spPr>
                <a:xfrm flipH="1">
                  <a:off x="4001152" y="3393498"/>
                  <a:ext cx="915426" cy="957694"/>
                </a:xfrm>
                <a:prstGeom prst="rect">
                  <a:avLst/>
                </a:prstGeom>
              </p:spPr>
            </p:pic>
            <p:pic>
              <p:nvPicPr>
                <p:cNvPr id="34" name="Picture 33">
                  <a:extLst>
                    <a:ext uri="{FF2B5EF4-FFF2-40B4-BE49-F238E27FC236}">
                      <a16:creationId xmlns:a16="http://schemas.microsoft.com/office/drawing/2014/main" id="{474B5F18-9529-48B0-81E5-BED243E1A96B}"/>
                    </a:ext>
                  </a:extLst>
                </p:cNvPr>
                <p:cNvPicPr>
                  <a:picLocks noChangeAspect="1"/>
                </p:cNvPicPr>
                <p:nvPr/>
              </p:nvPicPr>
              <p:blipFill rotWithShape="1">
                <a:blip r:embed="rId21">
                  <a:alphaModFix amt="68000"/>
                  <a:extLst>
                    <a:ext uri="{BEBA8EAE-BF5A-486C-A8C5-ECC9F3942E4B}">
                      <a14:imgProps xmlns:a14="http://schemas.microsoft.com/office/drawing/2010/main">
                        <a14:imgLayer r:embed="rId22">
                          <a14:imgEffect>
                            <a14:saturation sat="0"/>
                          </a14:imgEffect>
                        </a14:imgLayer>
                      </a14:imgProps>
                    </a:ext>
                  </a:extLst>
                </a:blip>
                <a:srcRect l="8232" t="3271" r="2606" b="-304"/>
                <a:stretch/>
              </p:blipFill>
              <p:spPr>
                <a:xfrm flipH="1">
                  <a:off x="3984217" y="3375636"/>
                  <a:ext cx="932361" cy="975556"/>
                </a:xfrm>
                <a:prstGeom prst="rect">
                  <a:avLst/>
                </a:prstGeom>
              </p:spPr>
            </p:pic>
            <p:pic>
              <p:nvPicPr>
                <p:cNvPr id="35" name="Picture 34">
                  <a:extLst>
                    <a:ext uri="{FF2B5EF4-FFF2-40B4-BE49-F238E27FC236}">
                      <a16:creationId xmlns:a16="http://schemas.microsoft.com/office/drawing/2014/main" id="{AA67D88C-70B4-45DF-82A5-CD08F04C6424}"/>
                    </a:ext>
                  </a:extLst>
                </p:cNvPr>
                <p:cNvPicPr>
                  <a:picLocks noChangeAspect="1"/>
                </p:cNvPicPr>
                <p:nvPr/>
              </p:nvPicPr>
              <p:blipFill rotWithShape="1">
                <a:blip r:embed="rId23"/>
                <a:srcRect r="2093"/>
                <a:stretch/>
              </p:blipFill>
              <p:spPr>
                <a:xfrm flipH="1">
                  <a:off x="314561" y="3302238"/>
                  <a:ext cx="2311636" cy="936860"/>
                </a:xfrm>
                <a:prstGeom prst="rect">
                  <a:avLst/>
                </a:prstGeom>
              </p:spPr>
            </p:pic>
            <p:pic>
              <p:nvPicPr>
                <p:cNvPr id="36" name="Picture 35">
                  <a:extLst>
                    <a:ext uri="{FF2B5EF4-FFF2-40B4-BE49-F238E27FC236}">
                      <a16:creationId xmlns:a16="http://schemas.microsoft.com/office/drawing/2014/main" id="{D89F9CB0-9598-41A9-803A-185AB473848E}"/>
                    </a:ext>
                  </a:extLst>
                </p:cNvPr>
                <p:cNvPicPr>
                  <a:picLocks noChangeAspect="1"/>
                </p:cNvPicPr>
                <p:nvPr/>
              </p:nvPicPr>
              <p:blipFill rotWithShape="1">
                <a:blip r:embed="rId24">
                  <a:alphaModFix amt="68000"/>
                  <a:extLst>
                    <a:ext uri="{BEBA8EAE-BF5A-486C-A8C5-ECC9F3942E4B}">
                      <a14:imgProps xmlns:a14="http://schemas.microsoft.com/office/drawing/2010/main">
                        <a14:imgLayer r:embed="rId25">
                          <a14:imgEffect>
                            <a14:saturation sat="0"/>
                          </a14:imgEffect>
                        </a14:imgLayer>
                      </a14:imgProps>
                    </a:ext>
                  </a:extLst>
                </a:blip>
                <a:srcRect t="15614"/>
                <a:stretch/>
              </p:blipFill>
              <p:spPr>
                <a:xfrm>
                  <a:off x="315464" y="3370660"/>
                  <a:ext cx="2479046" cy="977156"/>
                </a:xfrm>
                <a:prstGeom prst="rect">
                  <a:avLst/>
                </a:prstGeom>
              </p:spPr>
            </p:pic>
            <p:pic>
              <p:nvPicPr>
                <p:cNvPr id="46" name="Picture 45">
                  <a:extLst>
                    <a:ext uri="{FF2B5EF4-FFF2-40B4-BE49-F238E27FC236}">
                      <a16:creationId xmlns:a16="http://schemas.microsoft.com/office/drawing/2014/main" id="{8216237C-3A43-4487-8AAB-C76B102AA787}"/>
                    </a:ext>
                  </a:extLst>
                </p:cNvPr>
                <p:cNvPicPr>
                  <a:picLocks noChangeAspect="1"/>
                </p:cNvPicPr>
                <p:nvPr/>
              </p:nvPicPr>
              <p:blipFill>
                <a:blip r:embed="rId26"/>
                <a:stretch>
                  <a:fillRect/>
                </a:stretch>
              </p:blipFill>
              <p:spPr>
                <a:xfrm>
                  <a:off x="2893409" y="3428165"/>
                  <a:ext cx="1041162" cy="853653"/>
                </a:xfrm>
                <a:prstGeom prst="rect">
                  <a:avLst/>
                </a:prstGeom>
              </p:spPr>
            </p:pic>
            <p:pic>
              <p:nvPicPr>
                <p:cNvPr id="47" name="Picture 46">
                  <a:extLst>
                    <a:ext uri="{FF2B5EF4-FFF2-40B4-BE49-F238E27FC236}">
                      <a16:creationId xmlns:a16="http://schemas.microsoft.com/office/drawing/2014/main" id="{C3ECDD76-E8E5-4E70-A7F0-5F9E7854AC2E}"/>
                    </a:ext>
                  </a:extLst>
                </p:cNvPr>
                <p:cNvPicPr>
                  <a:picLocks noChangeAspect="1"/>
                </p:cNvPicPr>
                <p:nvPr/>
              </p:nvPicPr>
              <p:blipFill>
                <a:blip r:embed="rId27">
                  <a:alphaModFix amt="68000"/>
                  <a:extLst>
                    <a:ext uri="{BEBA8EAE-BF5A-486C-A8C5-ECC9F3942E4B}">
                      <a14:imgProps xmlns:a14="http://schemas.microsoft.com/office/drawing/2010/main">
                        <a14:imgLayer r:embed="rId28">
                          <a14:imgEffect>
                            <a14:saturation sat="0"/>
                          </a14:imgEffect>
                        </a14:imgLayer>
                      </a14:imgProps>
                    </a:ext>
                  </a:extLst>
                </a:blip>
                <a:stretch>
                  <a:fillRect/>
                </a:stretch>
              </p:blipFill>
              <p:spPr>
                <a:xfrm>
                  <a:off x="2830695" y="3390215"/>
                  <a:ext cx="1127494" cy="960976"/>
                </a:xfrm>
                <a:prstGeom prst="rect">
                  <a:avLst/>
                </a:prstGeom>
              </p:spPr>
            </p:pic>
          </p:grpSp>
          <p:cxnSp>
            <p:nvCxnSpPr>
              <p:cNvPr id="149" name="Straight Connector 148">
                <a:extLst>
                  <a:ext uri="{FF2B5EF4-FFF2-40B4-BE49-F238E27FC236}">
                    <a16:creationId xmlns:a16="http://schemas.microsoft.com/office/drawing/2014/main" id="{34FC6A75-5A24-486A-AB59-4010696F85B6}"/>
                  </a:ext>
                </a:extLst>
              </p:cNvPr>
              <p:cNvCxnSpPr>
                <a:cxnSpLocks/>
              </p:cNvCxnSpPr>
              <p:nvPr/>
            </p:nvCxnSpPr>
            <p:spPr>
              <a:xfrm>
                <a:off x="2807074" y="3306737"/>
                <a:ext cx="0" cy="100237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63565F95-4787-4F79-9799-A86267F9B08E}"/>
                  </a:ext>
                </a:extLst>
              </p:cNvPr>
              <p:cNvCxnSpPr>
                <a:cxnSpLocks/>
              </p:cNvCxnSpPr>
              <p:nvPr/>
            </p:nvCxnSpPr>
            <p:spPr>
              <a:xfrm>
                <a:off x="3961504" y="3295307"/>
                <a:ext cx="0" cy="100237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59" name="Group 158">
            <a:extLst>
              <a:ext uri="{FF2B5EF4-FFF2-40B4-BE49-F238E27FC236}">
                <a16:creationId xmlns:a16="http://schemas.microsoft.com/office/drawing/2014/main" id="{61730E4E-4F03-48B7-8944-35FD11205235}"/>
              </a:ext>
            </a:extLst>
          </p:cNvPr>
          <p:cNvGrpSpPr/>
          <p:nvPr/>
        </p:nvGrpSpPr>
        <p:grpSpPr>
          <a:xfrm>
            <a:off x="294961" y="3010057"/>
            <a:ext cx="4650419" cy="1017613"/>
            <a:chOff x="294961" y="2358047"/>
            <a:chExt cx="4650419" cy="1017613"/>
          </a:xfrm>
        </p:grpSpPr>
        <p:pic>
          <p:nvPicPr>
            <p:cNvPr id="158" name="Picture 157" descr="A blue background with red and yellow spots&#10;&#10;Description automatically generated">
              <a:extLst>
                <a:ext uri="{FF2B5EF4-FFF2-40B4-BE49-F238E27FC236}">
                  <a16:creationId xmlns:a16="http://schemas.microsoft.com/office/drawing/2014/main" id="{448F2000-EDB7-4778-9380-1FAFE2F3FE0B}"/>
                </a:ext>
              </a:extLst>
            </p:cNvPr>
            <p:cNvPicPr>
              <a:picLocks noChangeAspect="1"/>
            </p:cNvPicPr>
            <p:nvPr/>
          </p:nvPicPr>
          <p:blipFill rotWithShape="1">
            <a:blip r:embed="rId19"/>
            <a:srcRect l="221" t="4089" r="320" b="76566"/>
            <a:stretch/>
          </p:blipFill>
          <p:spPr>
            <a:xfrm>
              <a:off x="294961" y="2362996"/>
              <a:ext cx="4606530" cy="996838"/>
            </a:xfrm>
            <a:prstGeom prst="rect">
              <a:avLst/>
            </a:prstGeom>
          </p:spPr>
        </p:pic>
        <p:grpSp>
          <p:nvGrpSpPr>
            <p:cNvPr id="152" name="Group 151">
              <a:extLst>
                <a:ext uri="{FF2B5EF4-FFF2-40B4-BE49-F238E27FC236}">
                  <a16:creationId xmlns:a16="http://schemas.microsoft.com/office/drawing/2014/main" id="{46F3AC9D-1EBF-46E3-B880-361209170310}"/>
                </a:ext>
              </a:extLst>
            </p:cNvPr>
            <p:cNvGrpSpPr/>
            <p:nvPr/>
          </p:nvGrpSpPr>
          <p:grpSpPr>
            <a:xfrm>
              <a:off x="304809" y="2358047"/>
              <a:ext cx="4640571" cy="1017613"/>
              <a:chOff x="304809" y="2358047"/>
              <a:chExt cx="4640571" cy="1017613"/>
            </a:xfrm>
          </p:grpSpPr>
          <p:grpSp>
            <p:nvGrpSpPr>
              <p:cNvPr id="141" name="Group 140">
                <a:extLst>
                  <a:ext uri="{FF2B5EF4-FFF2-40B4-BE49-F238E27FC236}">
                    <a16:creationId xmlns:a16="http://schemas.microsoft.com/office/drawing/2014/main" id="{CE0A13F8-B5A2-47A1-A2E3-18EEA490F3E7}"/>
                  </a:ext>
                </a:extLst>
              </p:cNvPr>
              <p:cNvGrpSpPr/>
              <p:nvPr/>
            </p:nvGrpSpPr>
            <p:grpSpPr>
              <a:xfrm>
                <a:off x="304809" y="2394790"/>
                <a:ext cx="4617182" cy="952182"/>
                <a:chOff x="304809" y="2394790"/>
                <a:chExt cx="4617182" cy="952182"/>
              </a:xfrm>
            </p:grpSpPr>
            <p:pic>
              <p:nvPicPr>
                <p:cNvPr id="31" name="Picture 30">
                  <a:extLst>
                    <a:ext uri="{FF2B5EF4-FFF2-40B4-BE49-F238E27FC236}">
                      <a16:creationId xmlns:a16="http://schemas.microsoft.com/office/drawing/2014/main" id="{F1FE0A2A-B4EA-4FD2-8730-AC345B2663F7}"/>
                    </a:ext>
                  </a:extLst>
                </p:cNvPr>
                <p:cNvPicPr>
                  <a:picLocks noChangeAspect="1"/>
                </p:cNvPicPr>
                <p:nvPr/>
              </p:nvPicPr>
              <p:blipFill rotWithShape="1">
                <a:blip r:embed="rId29"/>
                <a:srcRect l="5671" t="-4160" r="780" b="12900"/>
                <a:stretch/>
              </p:blipFill>
              <p:spPr>
                <a:xfrm flipH="1">
                  <a:off x="3914701" y="2394790"/>
                  <a:ext cx="985861" cy="916489"/>
                </a:xfrm>
                <a:prstGeom prst="rect">
                  <a:avLst/>
                </a:prstGeom>
              </p:spPr>
            </p:pic>
            <p:pic>
              <p:nvPicPr>
                <p:cNvPr id="32" name="Picture 31">
                  <a:extLst>
                    <a:ext uri="{FF2B5EF4-FFF2-40B4-BE49-F238E27FC236}">
                      <a16:creationId xmlns:a16="http://schemas.microsoft.com/office/drawing/2014/main" id="{A0BD0AA5-6F4D-40DB-AFF2-51DCA36B4F69}"/>
                    </a:ext>
                  </a:extLst>
                </p:cNvPr>
                <p:cNvPicPr>
                  <a:picLocks noChangeAspect="1"/>
                </p:cNvPicPr>
                <p:nvPr/>
              </p:nvPicPr>
              <p:blipFill rotWithShape="1">
                <a:blip r:embed="rId21">
                  <a:alphaModFix amt="68000"/>
                  <a:extLst>
                    <a:ext uri="{BEBA8EAE-BF5A-486C-A8C5-ECC9F3942E4B}">
                      <a14:imgProps xmlns:a14="http://schemas.microsoft.com/office/drawing/2010/main">
                        <a14:imgLayer r:embed="rId30">
                          <a14:imgEffect>
                            <a14:saturation sat="0"/>
                          </a14:imgEffect>
                        </a14:imgLayer>
                      </a14:imgProps>
                    </a:ext>
                  </a:extLst>
                </a:blip>
                <a:srcRect l="7552" r="3680" b="3198"/>
                <a:stretch/>
              </p:blipFill>
              <p:spPr>
                <a:xfrm flipH="1">
                  <a:off x="3980571" y="2403065"/>
                  <a:ext cx="941420" cy="943907"/>
                </a:xfrm>
                <a:prstGeom prst="rect">
                  <a:avLst/>
                </a:prstGeom>
              </p:spPr>
            </p:pic>
            <p:pic>
              <p:nvPicPr>
                <p:cNvPr id="38" name="Picture 37">
                  <a:extLst>
                    <a:ext uri="{FF2B5EF4-FFF2-40B4-BE49-F238E27FC236}">
                      <a16:creationId xmlns:a16="http://schemas.microsoft.com/office/drawing/2014/main" id="{4D66CFDC-B087-4D53-9557-EF69DF016EB2}"/>
                    </a:ext>
                  </a:extLst>
                </p:cNvPr>
                <p:cNvPicPr>
                  <a:picLocks noChangeAspect="1"/>
                </p:cNvPicPr>
                <p:nvPr/>
              </p:nvPicPr>
              <p:blipFill>
                <a:blip r:embed="rId31"/>
                <a:stretch>
                  <a:fillRect/>
                </a:stretch>
              </p:blipFill>
              <p:spPr>
                <a:xfrm flipH="1">
                  <a:off x="313710" y="2451734"/>
                  <a:ext cx="2284647" cy="876280"/>
                </a:xfrm>
                <a:prstGeom prst="rect">
                  <a:avLst/>
                </a:prstGeom>
              </p:spPr>
            </p:pic>
            <p:pic>
              <p:nvPicPr>
                <p:cNvPr id="39" name="Picture 38">
                  <a:extLst>
                    <a:ext uri="{FF2B5EF4-FFF2-40B4-BE49-F238E27FC236}">
                      <a16:creationId xmlns:a16="http://schemas.microsoft.com/office/drawing/2014/main" id="{F18B803C-399A-44A4-97F5-730910F09CF9}"/>
                    </a:ext>
                  </a:extLst>
                </p:cNvPr>
                <p:cNvPicPr>
                  <a:picLocks noChangeAspect="1"/>
                </p:cNvPicPr>
                <p:nvPr/>
              </p:nvPicPr>
              <p:blipFill rotWithShape="1">
                <a:blip r:embed="rId24">
                  <a:alphaModFix amt="68000"/>
                  <a:extLst>
                    <a:ext uri="{BEBA8EAE-BF5A-486C-A8C5-ECC9F3942E4B}">
                      <a14:imgProps xmlns:a14="http://schemas.microsoft.com/office/drawing/2010/main">
                        <a14:imgLayer r:embed="rId32">
                          <a14:imgEffect>
                            <a14:saturation sat="0"/>
                          </a14:imgEffect>
                        </a14:imgLayer>
                      </a14:imgProps>
                    </a:ext>
                  </a:extLst>
                </a:blip>
                <a:srcRect t="6757" b="15783"/>
                <a:stretch/>
              </p:blipFill>
              <p:spPr>
                <a:xfrm>
                  <a:off x="304809" y="2439274"/>
                  <a:ext cx="2479046" cy="896947"/>
                </a:xfrm>
                <a:prstGeom prst="rect">
                  <a:avLst/>
                </a:prstGeom>
              </p:spPr>
            </p:pic>
            <p:pic>
              <p:nvPicPr>
                <p:cNvPr id="42" name="Picture 41">
                  <a:extLst>
                    <a:ext uri="{FF2B5EF4-FFF2-40B4-BE49-F238E27FC236}">
                      <a16:creationId xmlns:a16="http://schemas.microsoft.com/office/drawing/2014/main" id="{44132FF3-825D-4463-859E-73EE9F4D7F82}"/>
                    </a:ext>
                  </a:extLst>
                </p:cNvPr>
                <p:cNvPicPr>
                  <a:picLocks noChangeAspect="1"/>
                </p:cNvPicPr>
                <p:nvPr/>
              </p:nvPicPr>
              <p:blipFill rotWithShape="1">
                <a:blip r:embed="rId33"/>
                <a:srcRect l="8902"/>
                <a:stretch/>
              </p:blipFill>
              <p:spPr>
                <a:xfrm>
                  <a:off x="2893409" y="2428153"/>
                  <a:ext cx="1015472" cy="876280"/>
                </a:xfrm>
                <a:prstGeom prst="rect">
                  <a:avLst/>
                </a:prstGeom>
              </p:spPr>
            </p:pic>
            <p:pic>
              <p:nvPicPr>
                <p:cNvPr id="43" name="Picture 42">
                  <a:extLst>
                    <a:ext uri="{FF2B5EF4-FFF2-40B4-BE49-F238E27FC236}">
                      <a16:creationId xmlns:a16="http://schemas.microsoft.com/office/drawing/2014/main" id="{F453AA3D-EC1B-4A56-8802-282F6434818E}"/>
                    </a:ext>
                  </a:extLst>
                </p:cNvPr>
                <p:cNvPicPr>
                  <a:picLocks noChangeAspect="1"/>
                </p:cNvPicPr>
                <p:nvPr/>
              </p:nvPicPr>
              <p:blipFill>
                <a:blip r:embed="rId27">
                  <a:alphaModFix amt="68000"/>
                  <a:extLst>
                    <a:ext uri="{BEBA8EAE-BF5A-486C-A8C5-ECC9F3942E4B}">
                      <a14:imgProps xmlns:a14="http://schemas.microsoft.com/office/drawing/2010/main">
                        <a14:imgLayer r:embed="rId34">
                          <a14:imgEffect>
                            <a14:saturation sat="0"/>
                          </a14:imgEffect>
                        </a14:imgLayer>
                      </a14:imgProps>
                    </a:ext>
                  </a:extLst>
                </a:blip>
                <a:stretch>
                  <a:fillRect/>
                </a:stretch>
              </p:blipFill>
              <p:spPr>
                <a:xfrm>
                  <a:off x="2832112" y="2399977"/>
                  <a:ext cx="1109319" cy="945486"/>
                </a:xfrm>
                <a:prstGeom prst="rect">
                  <a:avLst/>
                </a:prstGeom>
              </p:spPr>
            </p:pic>
          </p:grpSp>
          <p:cxnSp>
            <p:nvCxnSpPr>
              <p:cNvPr id="132" name="Straight Connector 131">
                <a:extLst>
                  <a:ext uri="{FF2B5EF4-FFF2-40B4-BE49-F238E27FC236}">
                    <a16:creationId xmlns:a16="http://schemas.microsoft.com/office/drawing/2014/main" id="{C8B991BD-6AF2-4054-A6CA-B79CBD0FE870}"/>
                  </a:ext>
                </a:extLst>
              </p:cNvPr>
              <p:cNvCxnSpPr>
                <a:cxnSpLocks/>
              </p:cNvCxnSpPr>
              <p:nvPr/>
            </p:nvCxnSpPr>
            <p:spPr>
              <a:xfrm flipH="1">
                <a:off x="330574" y="3354319"/>
                <a:ext cx="4614806"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9E32527B-D591-48B0-9981-71D561B696F4}"/>
                  </a:ext>
                </a:extLst>
              </p:cNvPr>
              <p:cNvCxnSpPr>
                <a:cxnSpLocks/>
              </p:cNvCxnSpPr>
              <p:nvPr/>
            </p:nvCxnSpPr>
            <p:spPr>
              <a:xfrm>
                <a:off x="2807074" y="2358047"/>
                <a:ext cx="0" cy="100237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8ED98C19-CAFA-4A09-91A0-C2EC8AB12A50}"/>
                  </a:ext>
                </a:extLst>
              </p:cNvPr>
              <p:cNvCxnSpPr>
                <a:cxnSpLocks/>
              </p:cNvCxnSpPr>
              <p:nvPr/>
            </p:nvCxnSpPr>
            <p:spPr>
              <a:xfrm>
                <a:off x="3961504" y="2373287"/>
                <a:ext cx="0" cy="100237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57" name="Group 156">
            <a:extLst>
              <a:ext uri="{FF2B5EF4-FFF2-40B4-BE49-F238E27FC236}">
                <a16:creationId xmlns:a16="http://schemas.microsoft.com/office/drawing/2014/main" id="{3948E9BE-BD39-4EDD-B3B2-1604E8A84A3B}"/>
              </a:ext>
            </a:extLst>
          </p:cNvPr>
          <p:cNvGrpSpPr/>
          <p:nvPr/>
        </p:nvGrpSpPr>
        <p:grpSpPr>
          <a:xfrm>
            <a:off x="309850" y="2078426"/>
            <a:ext cx="4617750" cy="1004364"/>
            <a:chOff x="309850" y="1426416"/>
            <a:chExt cx="4617750" cy="1004364"/>
          </a:xfrm>
        </p:grpSpPr>
        <p:pic>
          <p:nvPicPr>
            <p:cNvPr id="28" name="Picture 27" descr="A blue background with red and yellow spots&#10;&#10;Description automatically generated">
              <a:extLst>
                <a:ext uri="{FF2B5EF4-FFF2-40B4-BE49-F238E27FC236}">
                  <a16:creationId xmlns:a16="http://schemas.microsoft.com/office/drawing/2014/main" id="{32D55304-9B59-4F05-910D-8E3658407258}"/>
                </a:ext>
              </a:extLst>
            </p:cNvPr>
            <p:cNvPicPr>
              <a:picLocks noChangeAspect="1"/>
            </p:cNvPicPr>
            <p:nvPr/>
          </p:nvPicPr>
          <p:blipFill rotWithShape="1">
            <a:blip r:embed="rId19"/>
            <a:srcRect l="221" t="4089" r="320" b="76566"/>
            <a:stretch/>
          </p:blipFill>
          <p:spPr>
            <a:xfrm>
              <a:off x="311374" y="1429840"/>
              <a:ext cx="4606530" cy="996838"/>
            </a:xfrm>
            <a:prstGeom prst="rect">
              <a:avLst/>
            </a:prstGeom>
          </p:spPr>
        </p:pic>
        <p:grpSp>
          <p:nvGrpSpPr>
            <p:cNvPr id="153" name="Group 152">
              <a:extLst>
                <a:ext uri="{FF2B5EF4-FFF2-40B4-BE49-F238E27FC236}">
                  <a16:creationId xmlns:a16="http://schemas.microsoft.com/office/drawing/2014/main" id="{2F88CF92-0E4D-46EC-AC7E-7BE19225613A}"/>
                </a:ext>
              </a:extLst>
            </p:cNvPr>
            <p:cNvGrpSpPr/>
            <p:nvPr/>
          </p:nvGrpSpPr>
          <p:grpSpPr>
            <a:xfrm>
              <a:off x="309850" y="1426416"/>
              <a:ext cx="4617750" cy="1004364"/>
              <a:chOff x="309850" y="1426416"/>
              <a:chExt cx="4617750" cy="1004364"/>
            </a:xfrm>
          </p:grpSpPr>
          <p:grpSp>
            <p:nvGrpSpPr>
              <p:cNvPr id="142" name="Group 141">
                <a:extLst>
                  <a:ext uri="{FF2B5EF4-FFF2-40B4-BE49-F238E27FC236}">
                    <a16:creationId xmlns:a16="http://schemas.microsoft.com/office/drawing/2014/main" id="{73B6968B-D2CE-4645-A7CC-9207D808041F}"/>
                  </a:ext>
                </a:extLst>
              </p:cNvPr>
              <p:cNvGrpSpPr/>
              <p:nvPr/>
            </p:nvGrpSpPr>
            <p:grpSpPr>
              <a:xfrm>
                <a:off x="309850" y="1426416"/>
                <a:ext cx="4613381" cy="978877"/>
                <a:chOff x="309850" y="1426416"/>
                <a:chExt cx="4613381" cy="978877"/>
              </a:xfrm>
            </p:grpSpPr>
            <p:pic>
              <p:nvPicPr>
                <p:cNvPr id="29" name="Picture 28">
                  <a:extLst>
                    <a:ext uri="{FF2B5EF4-FFF2-40B4-BE49-F238E27FC236}">
                      <a16:creationId xmlns:a16="http://schemas.microsoft.com/office/drawing/2014/main" id="{FB6FA836-DA8E-4AB7-8CEE-0B3B361CF0BA}"/>
                    </a:ext>
                  </a:extLst>
                </p:cNvPr>
                <p:cNvPicPr>
                  <a:picLocks noChangeAspect="1"/>
                </p:cNvPicPr>
                <p:nvPr/>
              </p:nvPicPr>
              <p:blipFill rotWithShape="1">
                <a:blip r:embed="rId35"/>
                <a:srcRect l="24052" t="1145" r="6162" b="15366"/>
                <a:stretch/>
              </p:blipFill>
              <p:spPr>
                <a:xfrm flipH="1">
                  <a:off x="3958709" y="1426416"/>
                  <a:ext cx="963282" cy="937742"/>
                </a:xfrm>
                <a:prstGeom prst="rect">
                  <a:avLst/>
                </a:prstGeom>
              </p:spPr>
            </p:pic>
            <p:pic>
              <p:nvPicPr>
                <p:cNvPr id="30" name="Picture 29">
                  <a:extLst>
                    <a:ext uri="{FF2B5EF4-FFF2-40B4-BE49-F238E27FC236}">
                      <a16:creationId xmlns:a16="http://schemas.microsoft.com/office/drawing/2014/main" id="{D821513F-B41E-4E76-8F5F-041EF0A4606D}"/>
                    </a:ext>
                  </a:extLst>
                </p:cNvPr>
                <p:cNvPicPr>
                  <a:picLocks noChangeAspect="1"/>
                </p:cNvPicPr>
                <p:nvPr/>
              </p:nvPicPr>
              <p:blipFill rotWithShape="1">
                <a:blip r:embed="rId21">
                  <a:alphaModFix amt="68000"/>
                  <a:extLst>
                    <a:ext uri="{BEBA8EAE-BF5A-486C-A8C5-ECC9F3942E4B}">
                      <a14:imgProps xmlns:a14="http://schemas.microsoft.com/office/drawing/2010/main">
                        <a14:imgLayer r:embed="rId30">
                          <a14:imgEffect>
                            <a14:saturation sat="0"/>
                          </a14:imgEffect>
                        </a14:imgLayer>
                      </a14:imgProps>
                    </a:ext>
                  </a:extLst>
                </a:blip>
                <a:srcRect l="7552" r="3680" b="3198"/>
                <a:stretch/>
              </p:blipFill>
              <p:spPr>
                <a:xfrm flipH="1">
                  <a:off x="3997493" y="1436297"/>
                  <a:ext cx="925738" cy="943907"/>
                </a:xfrm>
                <a:prstGeom prst="rect">
                  <a:avLst/>
                </a:prstGeom>
              </p:spPr>
            </p:pic>
            <p:pic>
              <p:nvPicPr>
                <p:cNvPr id="40" name="Picture 39">
                  <a:extLst>
                    <a:ext uri="{FF2B5EF4-FFF2-40B4-BE49-F238E27FC236}">
                      <a16:creationId xmlns:a16="http://schemas.microsoft.com/office/drawing/2014/main" id="{B7BDD351-F484-43C4-898C-A834B320EA6D}"/>
                    </a:ext>
                  </a:extLst>
                </p:cNvPr>
                <p:cNvPicPr>
                  <a:picLocks noChangeAspect="1"/>
                </p:cNvPicPr>
                <p:nvPr/>
              </p:nvPicPr>
              <p:blipFill>
                <a:blip r:embed="rId36"/>
                <a:stretch>
                  <a:fillRect/>
                </a:stretch>
              </p:blipFill>
              <p:spPr>
                <a:xfrm flipH="1">
                  <a:off x="806314" y="1433819"/>
                  <a:ext cx="1857002" cy="894317"/>
                </a:xfrm>
                <a:prstGeom prst="rect">
                  <a:avLst/>
                </a:prstGeom>
              </p:spPr>
            </p:pic>
            <p:pic>
              <p:nvPicPr>
                <p:cNvPr id="41" name="Picture 40">
                  <a:extLst>
                    <a:ext uri="{FF2B5EF4-FFF2-40B4-BE49-F238E27FC236}">
                      <a16:creationId xmlns:a16="http://schemas.microsoft.com/office/drawing/2014/main" id="{0C82CC18-7479-44F7-AEBC-9F35C6DD1FDA}"/>
                    </a:ext>
                  </a:extLst>
                </p:cNvPr>
                <p:cNvPicPr>
                  <a:picLocks noChangeAspect="1"/>
                </p:cNvPicPr>
                <p:nvPr/>
              </p:nvPicPr>
              <p:blipFill rotWithShape="1">
                <a:blip r:embed="rId24">
                  <a:alphaModFix amt="68000"/>
                  <a:extLst>
                    <a:ext uri="{BEBA8EAE-BF5A-486C-A8C5-ECC9F3942E4B}">
                      <a14:imgProps xmlns:a14="http://schemas.microsoft.com/office/drawing/2010/main">
                        <a14:imgLayer r:embed="rId37">
                          <a14:imgEffect>
                            <a14:saturation sat="0"/>
                          </a14:imgEffect>
                        </a14:imgLayer>
                      </a14:imgProps>
                    </a:ext>
                  </a:extLst>
                </a:blip>
                <a:srcRect t="6171" b="9443"/>
                <a:stretch/>
              </p:blipFill>
              <p:spPr>
                <a:xfrm>
                  <a:off x="309850" y="1428137"/>
                  <a:ext cx="2479050" cy="977156"/>
                </a:xfrm>
                <a:prstGeom prst="rect">
                  <a:avLst/>
                </a:prstGeom>
              </p:spPr>
            </p:pic>
            <p:pic>
              <p:nvPicPr>
                <p:cNvPr id="44" name="Picture 43">
                  <a:extLst>
                    <a:ext uri="{FF2B5EF4-FFF2-40B4-BE49-F238E27FC236}">
                      <a16:creationId xmlns:a16="http://schemas.microsoft.com/office/drawing/2014/main" id="{5E62F5A9-814C-493D-8FD9-3F87693893B2}"/>
                    </a:ext>
                  </a:extLst>
                </p:cNvPr>
                <p:cNvPicPr>
                  <a:picLocks noChangeAspect="1"/>
                </p:cNvPicPr>
                <p:nvPr/>
              </p:nvPicPr>
              <p:blipFill>
                <a:blip r:embed="rId38"/>
                <a:stretch>
                  <a:fillRect/>
                </a:stretch>
              </p:blipFill>
              <p:spPr>
                <a:xfrm>
                  <a:off x="3090671" y="1495793"/>
                  <a:ext cx="860153" cy="851195"/>
                </a:xfrm>
                <a:prstGeom prst="rect">
                  <a:avLst/>
                </a:prstGeom>
              </p:spPr>
            </p:pic>
            <p:pic>
              <p:nvPicPr>
                <p:cNvPr id="45" name="Picture 44">
                  <a:extLst>
                    <a:ext uri="{FF2B5EF4-FFF2-40B4-BE49-F238E27FC236}">
                      <a16:creationId xmlns:a16="http://schemas.microsoft.com/office/drawing/2014/main" id="{D261F4E7-3BF7-40A3-9AE2-EBD20CB58602}"/>
                    </a:ext>
                  </a:extLst>
                </p:cNvPr>
                <p:cNvPicPr>
                  <a:picLocks noChangeAspect="1"/>
                </p:cNvPicPr>
                <p:nvPr/>
              </p:nvPicPr>
              <p:blipFill>
                <a:blip r:embed="rId27">
                  <a:alphaModFix amt="68000"/>
                  <a:extLst>
                    <a:ext uri="{BEBA8EAE-BF5A-486C-A8C5-ECC9F3942E4B}">
                      <a14:imgProps xmlns:a14="http://schemas.microsoft.com/office/drawing/2010/main">
                        <a14:imgLayer r:embed="rId39">
                          <a14:imgEffect>
                            <a14:saturation sat="0"/>
                          </a14:imgEffect>
                        </a14:imgLayer>
                      </a14:imgProps>
                    </a:ext>
                  </a:extLst>
                </a:blip>
                <a:stretch>
                  <a:fillRect/>
                </a:stretch>
              </p:blipFill>
              <p:spPr>
                <a:xfrm>
                  <a:off x="2832112" y="1427745"/>
                  <a:ext cx="1109319" cy="945486"/>
                </a:xfrm>
                <a:prstGeom prst="rect">
                  <a:avLst/>
                </a:prstGeom>
              </p:spPr>
            </p:pic>
          </p:grpSp>
          <p:cxnSp>
            <p:nvCxnSpPr>
              <p:cNvPr id="129" name="Straight Connector 128">
                <a:extLst>
                  <a:ext uri="{FF2B5EF4-FFF2-40B4-BE49-F238E27FC236}">
                    <a16:creationId xmlns:a16="http://schemas.microsoft.com/office/drawing/2014/main" id="{84F1A030-D284-49AD-A106-0AF015ED4B56}"/>
                  </a:ext>
                </a:extLst>
              </p:cNvPr>
              <p:cNvCxnSpPr>
                <a:cxnSpLocks/>
              </p:cNvCxnSpPr>
              <p:nvPr/>
            </p:nvCxnSpPr>
            <p:spPr>
              <a:xfrm flipH="1">
                <a:off x="345814" y="2409439"/>
                <a:ext cx="4581786"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FF3565B-56A6-4991-A6DA-8D01C4C5048B}"/>
                  </a:ext>
                </a:extLst>
              </p:cNvPr>
              <p:cNvCxnSpPr>
                <a:cxnSpLocks/>
              </p:cNvCxnSpPr>
              <p:nvPr/>
            </p:nvCxnSpPr>
            <p:spPr>
              <a:xfrm>
                <a:off x="2807074" y="1428407"/>
                <a:ext cx="0" cy="100237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79E80296-C5D9-4DCD-ACD2-BE20F8C8665C}"/>
                  </a:ext>
                </a:extLst>
              </p:cNvPr>
              <p:cNvCxnSpPr>
                <a:cxnSpLocks/>
              </p:cNvCxnSpPr>
              <p:nvPr/>
            </p:nvCxnSpPr>
            <p:spPr>
              <a:xfrm>
                <a:off x="3961504" y="1428407"/>
                <a:ext cx="0" cy="100237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2" name="Rectangle 11">
            <a:extLst>
              <a:ext uri="{FF2B5EF4-FFF2-40B4-BE49-F238E27FC236}">
                <a16:creationId xmlns:a16="http://schemas.microsoft.com/office/drawing/2014/main" id="{AC0B3467-6BBC-4283-BD3F-ED21E7407ABF}"/>
              </a:ext>
            </a:extLst>
          </p:cNvPr>
          <p:cNvSpPr/>
          <p:nvPr/>
        </p:nvSpPr>
        <p:spPr>
          <a:xfrm>
            <a:off x="298404" y="2054090"/>
            <a:ext cx="4640130" cy="2926079"/>
          </a:xfrm>
          <a:prstGeom prst="rect">
            <a:avLst/>
          </a:prstGeom>
          <a:noFill/>
          <a:ln w="76200">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extBox 125">
            <a:extLst>
              <a:ext uri="{FF2B5EF4-FFF2-40B4-BE49-F238E27FC236}">
                <a16:creationId xmlns:a16="http://schemas.microsoft.com/office/drawing/2014/main" id="{94FF95DB-05EA-4FF7-A33D-F1D27CE62AC1}"/>
              </a:ext>
            </a:extLst>
          </p:cNvPr>
          <p:cNvSpPr txBox="1"/>
          <p:nvPr/>
        </p:nvSpPr>
        <p:spPr>
          <a:xfrm rot="16200000">
            <a:off x="-433637" y="2352658"/>
            <a:ext cx="1298164" cy="400110"/>
          </a:xfrm>
          <a:prstGeom prst="rect">
            <a:avLst/>
          </a:prstGeom>
          <a:noFill/>
        </p:spPr>
        <p:txBody>
          <a:bodyPr wrap="square" rtlCol="0">
            <a:spAutoFit/>
          </a:bodyPr>
          <a:lstStyle/>
          <a:p>
            <a:pPr algn="ctr"/>
            <a:r>
              <a:rPr lang="en-US" sz="2000" dirty="0">
                <a:solidFill>
                  <a:schemeClr val="bg1"/>
                </a:solidFill>
              </a:rPr>
              <a:t>Plane #1</a:t>
            </a:r>
            <a:endParaRPr lang="en-US" sz="2000" baseline="-25000" dirty="0">
              <a:solidFill>
                <a:srgbClr val="C00000"/>
              </a:solidFill>
            </a:endParaRPr>
          </a:p>
        </p:txBody>
      </p:sp>
      <p:sp>
        <p:nvSpPr>
          <p:cNvPr id="127" name="TextBox 126">
            <a:extLst>
              <a:ext uri="{FF2B5EF4-FFF2-40B4-BE49-F238E27FC236}">
                <a16:creationId xmlns:a16="http://schemas.microsoft.com/office/drawing/2014/main" id="{1A2798FB-171F-4828-8D53-47072BDB7560}"/>
              </a:ext>
            </a:extLst>
          </p:cNvPr>
          <p:cNvSpPr txBox="1"/>
          <p:nvPr/>
        </p:nvSpPr>
        <p:spPr>
          <a:xfrm rot="16200000">
            <a:off x="-433639" y="3336226"/>
            <a:ext cx="1298164" cy="400110"/>
          </a:xfrm>
          <a:prstGeom prst="rect">
            <a:avLst/>
          </a:prstGeom>
          <a:noFill/>
        </p:spPr>
        <p:txBody>
          <a:bodyPr wrap="square" rtlCol="0">
            <a:spAutoFit/>
          </a:bodyPr>
          <a:lstStyle/>
          <a:p>
            <a:pPr algn="ctr"/>
            <a:r>
              <a:rPr lang="en-US" sz="2000" dirty="0">
                <a:solidFill>
                  <a:schemeClr val="bg1"/>
                </a:solidFill>
              </a:rPr>
              <a:t>Plane #2</a:t>
            </a:r>
            <a:endParaRPr lang="en-US" sz="2000" baseline="-25000" dirty="0">
              <a:solidFill>
                <a:srgbClr val="C00000"/>
              </a:solidFill>
            </a:endParaRPr>
          </a:p>
        </p:txBody>
      </p:sp>
      <p:sp>
        <p:nvSpPr>
          <p:cNvPr id="128" name="TextBox 127">
            <a:extLst>
              <a:ext uri="{FF2B5EF4-FFF2-40B4-BE49-F238E27FC236}">
                <a16:creationId xmlns:a16="http://schemas.microsoft.com/office/drawing/2014/main" id="{C5CCC784-F0F0-45B9-A369-11B3B291D7C2}"/>
              </a:ext>
            </a:extLst>
          </p:cNvPr>
          <p:cNvSpPr txBox="1"/>
          <p:nvPr/>
        </p:nvSpPr>
        <p:spPr>
          <a:xfrm rot="16200000">
            <a:off x="-433639" y="4250628"/>
            <a:ext cx="1298164" cy="400110"/>
          </a:xfrm>
          <a:prstGeom prst="rect">
            <a:avLst/>
          </a:prstGeom>
          <a:noFill/>
        </p:spPr>
        <p:txBody>
          <a:bodyPr wrap="square" rtlCol="0">
            <a:spAutoFit/>
          </a:bodyPr>
          <a:lstStyle/>
          <a:p>
            <a:pPr algn="ctr"/>
            <a:r>
              <a:rPr lang="en-US" sz="2000" dirty="0">
                <a:solidFill>
                  <a:schemeClr val="bg1"/>
                </a:solidFill>
              </a:rPr>
              <a:t>RFlect</a:t>
            </a:r>
            <a:endParaRPr lang="en-US" sz="2000" baseline="-25000" dirty="0">
              <a:solidFill>
                <a:srgbClr val="C00000"/>
              </a:solidFill>
            </a:endParaRPr>
          </a:p>
        </p:txBody>
      </p:sp>
      <p:sp>
        <p:nvSpPr>
          <p:cNvPr id="163" name="TextBox 162">
            <a:extLst>
              <a:ext uri="{FF2B5EF4-FFF2-40B4-BE49-F238E27FC236}">
                <a16:creationId xmlns:a16="http://schemas.microsoft.com/office/drawing/2014/main" id="{3D269610-2BEF-4EA3-96EC-A31C861A79F1}"/>
              </a:ext>
            </a:extLst>
          </p:cNvPr>
          <p:cNvSpPr txBox="1"/>
          <p:nvPr/>
        </p:nvSpPr>
        <p:spPr>
          <a:xfrm>
            <a:off x="1279338" y="1395586"/>
            <a:ext cx="2372165" cy="707886"/>
          </a:xfrm>
          <a:prstGeom prst="rect">
            <a:avLst/>
          </a:prstGeom>
          <a:noFill/>
        </p:spPr>
        <p:txBody>
          <a:bodyPr wrap="square" rtlCol="0">
            <a:spAutoFit/>
          </a:bodyPr>
          <a:lstStyle/>
          <a:p>
            <a:pPr algn="ctr"/>
            <a:r>
              <a:rPr lang="en-US" sz="2000" dirty="0">
                <a:solidFill>
                  <a:schemeClr val="bg1"/>
                </a:solidFill>
              </a:rPr>
              <a:t>Composite Surfaces</a:t>
            </a:r>
          </a:p>
          <a:p>
            <a:pPr algn="ctr"/>
            <a:r>
              <a:rPr lang="en-US" sz="2000" dirty="0">
                <a:solidFill>
                  <a:schemeClr val="bg1"/>
                </a:solidFill>
              </a:rPr>
              <a:t>(Door and Wall)</a:t>
            </a:r>
          </a:p>
        </p:txBody>
      </p:sp>
      <p:sp>
        <p:nvSpPr>
          <p:cNvPr id="164" name="TextBox 163">
            <a:extLst>
              <a:ext uri="{FF2B5EF4-FFF2-40B4-BE49-F238E27FC236}">
                <a16:creationId xmlns:a16="http://schemas.microsoft.com/office/drawing/2014/main" id="{F2DA058B-A06B-4DD3-AA4D-C513ED5C453F}"/>
              </a:ext>
            </a:extLst>
          </p:cNvPr>
          <p:cNvSpPr txBox="1"/>
          <p:nvPr/>
        </p:nvSpPr>
        <p:spPr>
          <a:xfrm>
            <a:off x="7411114" y="1365106"/>
            <a:ext cx="2372165" cy="707886"/>
          </a:xfrm>
          <a:prstGeom prst="rect">
            <a:avLst/>
          </a:prstGeom>
          <a:noFill/>
        </p:spPr>
        <p:txBody>
          <a:bodyPr wrap="square" rtlCol="0">
            <a:spAutoFit/>
          </a:bodyPr>
          <a:lstStyle/>
          <a:p>
            <a:pPr algn="ctr"/>
            <a:r>
              <a:rPr lang="en-US" sz="2000" dirty="0">
                <a:solidFill>
                  <a:schemeClr val="bg1"/>
                </a:solidFill>
              </a:rPr>
              <a:t>Convex Surfaces</a:t>
            </a:r>
          </a:p>
          <a:p>
            <a:pPr algn="ctr"/>
            <a:r>
              <a:rPr lang="en-US" sz="2000" dirty="0">
                <a:solidFill>
                  <a:schemeClr val="bg1"/>
                </a:solidFill>
              </a:rPr>
              <a:t>(Building Column)</a:t>
            </a:r>
          </a:p>
        </p:txBody>
      </p:sp>
      <p:sp>
        <p:nvSpPr>
          <p:cNvPr id="165" name="TextBox 164">
            <a:extLst>
              <a:ext uri="{FF2B5EF4-FFF2-40B4-BE49-F238E27FC236}">
                <a16:creationId xmlns:a16="http://schemas.microsoft.com/office/drawing/2014/main" id="{89969A43-EFC4-4B3A-8C66-2CE6989C4C84}"/>
              </a:ext>
            </a:extLst>
          </p:cNvPr>
          <p:cNvSpPr txBox="1"/>
          <p:nvPr/>
        </p:nvSpPr>
        <p:spPr>
          <a:xfrm>
            <a:off x="4855405" y="1359010"/>
            <a:ext cx="2372165" cy="707886"/>
          </a:xfrm>
          <a:prstGeom prst="rect">
            <a:avLst/>
          </a:prstGeom>
          <a:noFill/>
        </p:spPr>
        <p:txBody>
          <a:bodyPr wrap="square" rtlCol="0">
            <a:spAutoFit/>
          </a:bodyPr>
          <a:lstStyle/>
          <a:p>
            <a:pPr algn="ctr"/>
            <a:r>
              <a:rPr lang="en-US" sz="2000" dirty="0">
                <a:solidFill>
                  <a:schemeClr val="bg1"/>
                </a:solidFill>
              </a:rPr>
              <a:t>Concave Surface</a:t>
            </a:r>
          </a:p>
          <a:p>
            <a:pPr algn="ctr"/>
            <a:r>
              <a:rPr lang="en-US" sz="2000" dirty="0">
                <a:solidFill>
                  <a:schemeClr val="bg1"/>
                </a:solidFill>
              </a:rPr>
              <a:t>(Computer Monitor)</a:t>
            </a:r>
          </a:p>
        </p:txBody>
      </p:sp>
    </p:spTree>
    <p:extLst>
      <p:ext uri="{BB962C8B-B14F-4D97-AF65-F5344CB8AC3E}">
        <p14:creationId xmlns:p14="http://schemas.microsoft.com/office/powerpoint/2010/main" val="2200628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p:bldP spid="127" grpId="0"/>
      <p:bldP spid="128" grpId="0"/>
      <p:bldP spid="163" grpId="0"/>
      <p:bldP spid="164" grpId="0"/>
      <p:bldP spid="16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AE7713-DE8E-40C1-86B9-D5DEA5678F68}"/>
              </a:ext>
            </a:extLst>
          </p:cNvPr>
          <p:cNvPicPr>
            <a:picLocks noChangeAspect="1"/>
          </p:cNvPicPr>
          <p:nvPr/>
        </p:nvPicPr>
        <p:blipFill rotWithShape="1">
          <a:blip r:embed="rId3">
            <a:extLst>
              <a:ext uri="{28A0092B-C50C-407E-A947-70E740481C1C}">
                <a14:useLocalDpi xmlns:a14="http://schemas.microsoft.com/office/drawing/2010/main" val="0"/>
              </a:ext>
            </a:extLst>
          </a:blip>
          <a:srcRect l="10074" t="61896" r="44250" b="21454"/>
          <a:stretch/>
        </p:blipFill>
        <p:spPr>
          <a:xfrm>
            <a:off x="2042475" y="4142760"/>
            <a:ext cx="5541328" cy="1132043"/>
          </a:xfrm>
          <a:prstGeom prst="rect">
            <a:avLst/>
          </a:prstGeom>
        </p:spPr>
      </p:pic>
      <p:sp>
        <p:nvSpPr>
          <p:cNvPr id="26" name="Title 2">
            <a:extLst>
              <a:ext uri="{FF2B5EF4-FFF2-40B4-BE49-F238E27FC236}">
                <a16:creationId xmlns:a16="http://schemas.microsoft.com/office/drawing/2014/main" id="{FF965759-4B67-4AC2-86C2-7E0A139DDA31}"/>
              </a:ext>
            </a:extLst>
          </p:cNvPr>
          <p:cNvSpPr txBox="1">
            <a:spLocks/>
          </p:cNvSpPr>
          <p:nvPr/>
        </p:nvSpPr>
        <p:spPr>
          <a:xfrm>
            <a:off x="0" y="-284401"/>
            <a:ext cx="10077450" cy="1250280"/>
          </a:xfrm>
          <a:prstGeom prst="rect">
            <a:avLst/>
          </a:prstGeom>
          <a:noFill/>
          <a:ln>
            <a:noFill/>
          </a:ln>
        </p:spPr>
        <p:txBody>
          <a:bodyPr vert="horz" lIns="0" tIns="0" rIns="0" bIns="0" anchor="ct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Can We Produce RF Images of Objects Around-the-Corner?</a:t>
            </a:r>
          </a:p>
        </p:txBody>
      </p:sp>
      <p:pic>
        <p:nvPicPr>
          <p:cNvPr id="11" name="Picture 10">
            <a:extLst>
              <a:ext uri="{FF2B5EF4-FFF2-40B4-BE49-F238E27FC236}">
                <a16:creationId xmlns:a16="http://schemas.microsoft.com/office/drawing/2014/main" id="{2595B722-D2C4-4B71-B7FA-450DEF9ED3C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5651" b="89583" l="54932" r="60498">
                        <a14:foregroundMark x1="56689" y1="75651" x2="59131" y2="75716"/>
                        <a14:foregroundMark x1="56348" y1="78516" x2="56299" y2="76628"/>
                        <a14:foregroundMark x1="56543" y1="81901" x2="56543" y2="81901"/>
                        <a14:foregroundMark x1="56543" y1="81901" x2="56543" y2="81901"/>
                        <a14:foregroundMark x1="59033" y1="88346" x2="59033" y2="88346"/>
                        <a14:foregroundMark x1="59033" y1="88346" x2="59033" y2="88346"/>
                        <a14:foregroundMark x1="59375" y1="88802" x2="59375" y2="88802"/>
                        <a14:foregroundMark x1="59180" y1="88477" x2="59473" y2="85482"/>
                        <a14:foregroundMark x1="59277" y1="79883" x2="59326" y2="83594"/>
                        <a14:foregroundMark x1="59424" y1="77799" x2="59424" y2="87630"/>
                        <a14:foregroundMark x1="59424" y1="87630" x2="59131" y2="88346"/>
                        <a14:foregroundMark x1="59570" y1="83659" x2="59570" y2="83659"/>
                        <a14:foregroundMark x1="59570" y1="83659" x2="59570" y2="83659"/>
                        <a14:foregroundMark x1="59619" y1="82747" x2="59619" y2="84766"/>
                        <a14:foregroundMark x1="59521" y1="77279" x2="59766" y2="81120"/>
                        <a14:foregroundMark x1="59668" y1="78776" x2="59180" y2="75846"/>
                        <a14:foregroundMark x1="56104" y1="76237" x2="55957" y2="88411"/>
                        <a14:foregroundMark x1="56055" y1="77018" x2="56104" y2="81641"/>
                      </a14:backgroundRemoval>
                    </a14:imgEffect>
                  </a14:imgLayer>
                </a14:imgProps>
              </a:ext>
              <a:ext uri="{28A0092B-C50C-407E-A947-70E740481C1C}">
                <a14:useLocalDpi xmlns:a14="http://schemas.microsoft.com/office/drawing/2010/main" val="0"/>
              </a:ext>
            </a:extLst>
          </a:blip>
          <a:srcRect l="54245" t="74138" r="38779" b="8647"/>
          <a:stretch/>
        </p:blipFill>
        <p:spPr>
          <a:xfrm rot="5400000" flipV="1">
            <a:off x="4097490" y="3550581"/>
            <a:ext cx="461282" cy="853863"/>
          </a:xfrm>
          <a:prstGeom prst="rect">
            <a:avLst/>
          </a:prstGeom>
        </p:spPr>
      </p:pic>
      <p:pic>
        <p:nvPicPr>
          <p:cNvPr id="9" name="Picture 8">
            <a:extLst>
              <a:ext uri="{FF2B5EF4-FFF2-40B4-BE49-F238E27FC236}">
                <a16:creationId xmlns:a16="http://schemas.microsoft.com/office/drawing/2014/main" id="{5D8F899B-E7F9-44C8-BAFE-695C764A7BC8}"/>
              </a:ext>
            </a:extLst>
          </p:cNvPr>
          <p:cNvPicPr>
            <a:picLocks noChangeAspect="1"/>
          </p:cNvPicPr>
          <p:nvPr/>
        </p:nvPicPr>
        <p:blipFill rotWithShape="1">
          <a:blip r:embed="rId6">
            <a:extLst>
              <a:ext uri="{28A0092B-C50C-407E-A947-70E740481C1C}">
                <a14:useLocalDpi xmlns:a14="http://schemas.microsoft.com/office/drawing/2010/main" val="0"/>
              </a:ext>
            </a:extLst>
          </a:blip>
          <a:srcRect l="10014" r="44250" b="50039"/>
          <a:stretch/>
        </p:blipFill>
        <p:spPr>
          <a:xfrm>
            <a:off x="2044552" y="750422"/>
            <a:ext cx="5548533" cy="3396861"/>
          </a:xfrm>
          <a:prstGeom prst="rect">
            <a:avLst/>
          </a:prstGeom>
        </p:spPr>
      </p:pic>
      <p:grpSp>
        <p:nvGrpSpPr>
          <p:cNvPr id="28" name="Group 27">
            <a:extLst>
              <a:ext uri="{FF2B5EF4-FFF2-40B4-BE49-F238E27FC236}">
                <a16:creationId xmlns:a16="http://schemas.microsoft.com/office/drawing/2014/main" id="{E65D7C52-73F3-4A09-8E50-747F1920560C}"/>
              </a:ext>
            </a:extLst>
          </p:cNvPr>
          <p:cNvGrpSpPr/>
          <p:nvPr/>
        </p:nvGrpSpPr>
        <p:grpSpPr>
          <a:xfrm>
            <a:off x="2230755" y="3441600"/>
            <a:ext cx="5480685" cy="734400"/>
            <a:chOff x="2230755" y="3441600"/>
            <a:chExt cx="5480685" cy="734400"/>
          </a:xfrm>
        </p:grpSpPr>
        <p:pic>
          <p:nvPicPr>
            <p:cNvPr id="29" name="Picture 28">
              <a:extLst>
                <a:ext uri="{FF2B5EF4-FFF2-40B4-BE49-F238E27FC236}">
                  <a16:creationId xmlns:a16="http://schemas.microsoft.com/office/drawing/2014/main" id="{6E07D0D8-278F-4F9F-9EC0-E50E2012142E}"/>
                </a:ext>
              </a:extLst>
            </p:cNvPr>
            <p:cNvPicPr>
              <a:picLocks noChangeAspect="1"/>
            </p:cNvPicPr>
            <p:nvPr/>
          </p:nvPicPr>
          <p:blipFill rotWithShape="1">
            <a:blip r:embed="rId6">
              <a:extLst>
                <a:ext uri="{28A0092B-C50C-407E-A947-70E740481C1C}">
                  <a14:useLocalDpi xmlns:a14="http://schemas.microsoft.com/office/drawing/2010/main" val="0"/>
                </a:ext>
              </a:extLst>
            </a:blip>
            <a:srcRect l="34240" t="46233" r="44250" b="50039"/>
            <a:stretch/>
          </p:blipFill>
          <p:spPr>
            <a:xfrm>
              <a:off x="2239200" y="3441600"/>
              <a:ext cx="5472240" cy="734400"/>
            </a:xfrm>
            <a:prstGeom prst="rect">
              <a:avLst/>
            </a:prstGeom>
          </p:spPr>
        </p:pic>
        <p:pic>
          <p:nvPicPr>
            <p:cNvPr id="30" name="Picture 29">
              <a:extLst>
                <a:ext uri="{FF2B5EF4-FFF2-40B4-BE49-F238E27FC236}">
                  <a16:creationId xmlns:a16="http://schemas.microsoft.com/office/drawing/2014/main" id="{831DC7B2-4CBA-4CA4-AEE2-0F1110CD1A75}"/>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l="34490" t="44721" r="61066" b="54607"/>
            <a:stretch/>
          </p:blipFill>
          <p:spPr>
            <a:xfrm>
              <a:off x="7139940" y="3822955"/>
              <a:ext cx="539115" cy="45719"/>
            </a:xfrm>
            <a:prstGeom prst="rect">
              <a:avLst/>
            </a:prstGeom>
          </p:spPr>
        </p:pic>
        <p:pic>
          <p:nvPicPr>
            <p:cNvPr id="31" name="Picture 30">
              <a:extLst>
                <a:ext uri="{FF2B5EF4-FFF2-40B4-BE49-F238E27FC236}">
                  <a16:creationId xmlns:a16="http://schemas.microsoft.com/office/drawing/2014/main" id="{6D8C321F-7227-47C9-930E-D5E126C1D6AD}"/>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l="34490" t="44721" r="61066" b="54607"/>
            <a:stretch/>
          </p:blipFill>
          <p:spPr>
            <a:xfrm>
              <a:off x="5351780" y="3822955"/>
              <a:ext cx="539115" cy="45719"/>
            </a:xfrm>
            <a:prstGeom prst="rect">
              <a:avLst/>
            </a:prstGeom>
          </p:spPr>
        </p:pic>
        <p:pic>
          <p:nvPicPr>
            <p:cNvPr id="32" name="Picture 31">
              <a:extLst>
                <a:ext uri="{FF2B5EF4-FFF2-40B4-BE49-F238E27FC236}">
                  <a16:creationId xmlns:a16="http://schemas.microsoft.com/office/drawing/2014/main" id="{F1A6F027-F3E2-4615-8CDF-CBB4D6DED5D9}"/>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l="34490" t="44721" r="61066" b="54607"/>
            <a:stretch/>
          </p:blipFill>
          <p:spPr>
            <a:xfrm>
              <a:off x="3441700" y="3822955"/>
              <a:ext cx="539115" cy="45719"/>
            </a:xfrm>
            <a:prstGeom prst="rect">
              <a:avLst/>
            </a:prstGeom>
          </p:spPr>
        </p:pic>
        <p:pic>
          <p:nvPicPr>
            <p:cNvPr id="33" name="Picture 32">
              <a:extLst>
                <a:ext uri="{FF2B5EF4-FFF2-40B4-BE49-F238E27FC236}">
                  <a16:creationId xmlns:a16="http://schemas.microsoft.com/office/drawing/2014/main" id="{161535FB-2D46-4636-A39F-DC640592906B}"/>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l="35429" t="44721" r="61066" b="54607"/>
            <a:stretch/>
          </p:blipFill>
          <p:spPr>
            <a:xfrm>
              <a:off x="2230755" y="3822955"/>
              <a:ext cx="425196" cy="45719"/>
            </a:xfrm>
            <a:prstGeom prst="rect">
              <a:avLst/>
            </a:prstGeom>
          </p:spPr>
        </p:pic>
      </p:grpSp>
      <p:pic>
        <p:nvPicPr>
          <p:cNvPr id="17" name="Picture 16">
            <a:extLst>
              <a:ext uri="{FF2B5EF4-FFF2-40B4-BE49-F238E27FC236}">
                <a16:creationId xmlns:a16="http://schemas.microsoft.com/office/drawing/2014/main" id="{EC4D33A9-5A81-445A-89AB-882843C9D568}"/>
              </a:ext>
            </a:extLst>
          </p:cNvPr>
          <p:cNvPicPr>
            <a:picLocks noChangeAspect="1"/>
          </p:cNvPicPr>
          <p:nvPr/>
        </p:nvPicPr>
        <p:blipFill rotWithShape="1">
          <a:blip r:embed="rId4">
            <a:duotone>
              <a:prstClr val="black"/>
              <a:srgbClr val="FF0000">
                <a:tint val="45000"/>
                <a:satMod val="400000"/>
              </a:srgbClr>
            </a:duotone>
            <a:extLst>
              <a:ext uri="{BEBA8EAE-BF5A-486C-A8C5-ECC9F3942E4B}">
                <a14:imgProps xmlns:a14="http://schemas.microsoft.com/office/drawing/2010/main">
                  <a14:imgLayer r:embed="rId5">
                    <a14:imgEffect>
                      <a14:backgroundRemoval t="75651" b="89583" l="54932" r="60498">
                        <a14:foregroundMark x1="56689" y1="75651" x2="59131" y2="75716"/>
                        <a14:foregroundMark x1="56348" y1="78516" x2="56299" y2="76628"/>
                        <a14:foregroundMark x1="56543" y1="81901" x2="56543" y2="81901"/>
                        <a14:foregroundMark x1="56543" y1="81901" x2="56543" y2="81901"/>
                        <a14:foregroundMark x1="59033" y1="88346" x2="59033" y2="88346"/>
                        <a14:foregroundMark x1="59033" y1="88346" x2="59033" y2="88346"/>
                        <a14:foregroundMark x1="59375" y1="88802" x2="59375" y2="88802"/>
                        <a14:foregroundMark x1="59180" y1="88477" x2="59473" y2="85482"/>
                        <a14:foregroundMark x1="59277" y1="79883" x2="59326" y2="83594"/>
                        <a14:foregroundMark x1="59424" y1="77799" x2="59424" y2="87630"/>
                        <a14:foregroundMark x1="59424" y1="87630" x2="59131" y2="88346"/>
                        <a14:foregroundMark x1="59570" y1="83659" x2="59570" y2="83659"/>
                        <a14:foregroundMark x1="59570" y1="83659" x2="59570" y2="83659"/>
                        <a14:foregroundMark x1="59619" y1="82747" x2="59619" y2="84766"/>
                        <a14:foregroundMark x1="59521" y1="77279" x2="59766" y2="81120"/>
                        <a14:foregroundMark x1="59668" y1="78776" x2="59180" y2="75846"/>
                        <a14:foregroundMark x1="56104" y1="76237" x2="55957" y2="88411"/>
                        <a14:foregroundMark x1="56055" y1="77018" x2="56104" y2="81641"/>
                      </a14:backgroundRemoval>
                    </a14:imgEffect>
                  </a14:imgLayer>
                </a14:imgProps>
              </a:ext>
              <a:ext uri="{28A0092B-C50C-407E-A947-70E740481C1C}">
                <a14:useLocalDpi xmlns:a14="http://schemas.microsoft.com/office/drawing/2010/main" val="0"/>
              </a:ext>
            </a:extLst>
          </a:blip>
          <a:srcRect l="54245" t="74138" r="38779" b="8647"/>
          <a:stretch/>
        </p:blipFill>
        <p:spPr>
          <a:xfrm rot="5400000" flipV="1">
            <a:off x="3428505" y="3540101"/>
            <a:ext cx="477520" cy="883921"/>
          </a:xfrm>
          <a:prstGeom prst="rect">
            <a:avLst/>
          </a:prstGeom>
        </p:spPr>
      </p:pic>
      <p:grpSp>
        <p:nvGrpSpPr>
          <p:cNvPr id="34" name="Group 33">
            <a:extLst>
              <a:ext uri="{FF2B5EF4-FFF2-40B4-BE49-F238E27FC236}">
                <a16:creationId xmlns:a16="http://schemas.microsoft.com/office/drawing/2014/main" id="{997FED8B-9870-449F-9D7D-BF76C76AE575}"/>
              </a:ext>
            </a:extLst>
          </p:cNvPr>
          <p:cNvGrpSpPr/>
          <p:nvPr/>
        </p:nvGrpSpPr>
        <p:grpSpPr>
          <a:xfrm rot="5400000">
            <a:off x="5893552" y="5483064"/>
            <a:ext cx="1996441" cy="509597"/>
            <a:chOff x="2230755" y="3441600"/>
            <a:chExt cx="5480685" cy="734400"/>
          </a:xfrm>
        </p:grpSpPr>
        <p:pic>
          <p:nvPicPr>
            <p:cNvPr id="35" name="Picture 34">
              <a:extLst>
                <a:ext uri="{FF2B5EF4-FFF2-40B4-BE49-F238E27FC236}">
                  <a16:creationId xmlns:a16="http://schemas.microsoft.com/office/drawing/2014/main" id="{F1ACB9AE-EE36-400D-8A36-09D5ECCBD319}"/>
                </a:ext>
              </a:extLst>
            </p:cNvPr>
            <p:cNvPicPr>
              <a:picLocks noChangeAspect="1"/>
            </p:cNvPicPr>
            <p:nvPr/>
          </p:nvPicPr>
          <p:blipFill rotWithShape="1">
            <a:blip r:embed="rId6">
              <a:extLst>
                <a:ext uri="{28A0092B-C50C-407E-A947-70E740481C1C}">
                  <a14:useLocalDpi xmlns:a14="http://schemas.microsoft.com/office/drawing/2010/main" val="0"/>
                </a:ext>
              </a:extLst>
            </a:blip>
            <a:srcRect l="34240" t="46233" r="44250" b="50039"/>
            <a:stretch/>
          </p:blipFill>
          <p:spPr>
            <a:xfrm>
              <a:off x="2239200" y="3441600"/>
              <a:ext cx="5472240" cy="734400"/>
            </a:xfrm>
            <a:prstGeom prst="rect">
              <a:avLst/>
            </a:prstGeom>
          </p:spPr>
        </p:pic>
        <p:pic>
          <p:nvPicPr>
            <p:cNvPr id="36" name="Picture 35">
              <a:extLst>
                <a:ext uri="{FF2B5EF4-FFF2-40B4-BE49-F238E27FC236}">
                  <a16:creationId xmlns:a16="http://schemas.microsoft.com/office/drawing/2014/main" id="{AB97A74A-1B9F-4447-B5C7-2D1EA98B8861}"/>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l="34490" t="44721" r="61066" b="54607"/>
            <a:stretch/>
          </p:blipFill>
          <p:spPr>
            <a:xfrm>
              <a:off x="7139940" y="3822955"/>
              <a:ext cx="539115" cy="45719"/>
            </a:xfrm>
            <a:prstGeom prst="rect">
              <a:avLst/>
            </a:prstGeom>
          </p:spPr>
        </p:pic>
        <p:pic>
          <p:nvPicPr>
            <p:cNvPr id="37" name="Picture 36">
              <a:extLst>
                <a:ext uri="{FF2B5EF4-FFF2-40B4-BE49-F238E27FC236}">
                  <a16:creationId xmlns:a16="http://schemas.microsoft.com/office/drawing/2014/main" id="{4174AF80-9596-4A84-8171-1DCF572B1495}"/>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l="34490" t="44721" r="61066" b="54607"/>
            <a:stretch/>
          </p:blipFill>
          <p:spPr>
            <a:xfrm>
              <a:off x="5351780" y="3822955"/>
              <a:ext cx="539115" cy="45719"/>
            </a:xfrm>
            <a:prstGeom prst="rect">
              <a:avLst/>
            </a:prstGeom>
          </p:spPr>
        </p:pic>
        <p:pic>
          <p:nvPicPr>
            <p:cNvPr id="38" name="Picture 37">
              <a:extLst>
                <a:ext uri="{FF2B5EF4-FFF2-40B4-BE49-F238E27FC236}">
                  <a16:creationId xmlns:a16="http://schemas.microsoft.com/office/drawing/2014/main" id="{3BEF1318-5EA8-42B8-8EFE-F62839F3317C}"/>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l="34490" t="44721" r="61066" b="54607"/>
            <a:stretch/>
          </p:blipFill>
          <p:spPr>
            <a:xfrm>
              <a:off x="3441700" y="3822955"/>
              <a:ext cx="539115" cy="45719"/>
            </a:xfrm>
            <a:prstGeom prst="rect">
              <a:avLst/>
            </a:prstGeom>
          </p:spPr>
        </p:pic>
        <p:pic>
          <p:nvPicPr>
            <p:cNvPr id="39" name="Picture 38">
              <a:extLst>
                <a:ext uri="{FF2B5EF4-FFF2-40B4-BE49-F238E27FC236}">
                  <a16:creationId xmlns:a16="http://schemas.microsoft.com/office/drawing/2014/main" id="{0F533A74-9CE3-4A57-AEBC-B6FAC2D37B79}"/>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l="35429" t="44721" r="61066" b="54607"/>
            <a:stretch/>
          </p:blipFill>
          <p:spPr>
            <a:xfrm>
              <a:off x="2230755" y="3822955"/>
              <a:ext cx="425196" cy="45719"/>
            </a:xfrm>
            <a:prstGeom prst="rect">
              <a:avLst/>
            </a:prstGeom>
          </p:spPr>
        </p:pic>
      </p:grpSp>
      <p:grpSp>
        <p:nvGrpSpPr>
          <p:cNvPr id="40" name="Group 39">
            <a:extLst>
              <a:ext uri="{FF2B5EF4-FFF2-40B4-BE49-F238E27FC236}">
                <a16:creationId xmlns:a16="http://schemas.microsoft.com/office/drawing/2014/main" id="{7A4C7C92-CF53-4D71-9F08-A4B8A33FFB0A}"/>
              </a:ext>
            </a:extLst>
          </p:cNvPr>
          <p:cNvGrpSpPr/>
          <p:nvPr/>
        </p:nvGrpSpPr>
        <p:grpSpPr>
          <a:xfrm rot="5400000">
            <a:off x="5846780" y="1546044"/>
            <a:ext cx="2125978" cy="542662"/>
            <a:chOff x="2230755" y="3441600"/>
            <a:chExt cx="5480685" cy="734400"/>
          </a:xfrm>
        </p:grpSpPr>
        <p:pic>
          <p:nvPicPr>
            <p:cNvPr id="41" name="Picture 40">
              <a:extLst>
                <a:ext uri="{FF2B5EF4-FFF2-40B4-BE49-F238E27FC236}">
                  <a16:creationId xmlns:a16="http://schemas.microsoft.com/office/drawing/2014/main" id="{B2558835-7191-43D0-BFAB-04D8B5302FCE}"/>
                </a:ext>
              </a:extLst>
            </p:cNvPr>
            <p:cNvPicPr>
              <a:picLocks noChangeAspect="1"/>
            </p:cNvPicPr>
            <p:nvPr/>
          </p:nvPicPr>
          <p:blipFill rotWithShape="1">
            <a:blip r:embed="rId6">
              <a:extLst>
                <a:ext uri="{28A0092B-C50C-407E-A947-70E740481C1C}">
                  <a14:useLocalDpi xmlns:a14="http://schemas.microsoft.com/office/drawing/2010/main" val="0"/>
                </a:ext>
              </a:extLst>
            </a:blip>
            <a:srcRect l="34240" t="46233" r="44250" b="50039"/>
            <a:stretch/>
          </p:blipFill>
          <p:spPr>
            <a:xfrm>
              <a:off x="2239200" y="3441600"/>
              <a:ext cx="5472240" cy="734400"/>
            </a:xfrm>
            <a:prstGeom prst="rect">
              <a:avLst/>
            </a:prstGeom>
          </p:spPr>
        </p:pic>
        <p:pic>
          <p:nvPicPr>
            <p:cNvPr id="42" name="Picture 41">
              <a:extLst>
                <a:ext uri="{FF2B5EF4-FFF2-40B4-BE49-F238E27FC236}">
                  <a16:creationId xmlns:a16="http://schemas.microsoft.com/office/drawing/2014/main" id="{B00CE502-03C8-44ED-B6D9-C9DBBF73E0C8}"/>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l="34490" t="44721" r="61066" b="54607"/>
            <a:stretch/>
          </p:blipFill>
          <p:spPr>
            <a:xfrm>
              <a:off x="7139940" y="3822955"/>
              <a:ext cx="539115" cy="45719"/>
            </a:xfrm>
            <a:prstGeom prst="rect">
              <a:avLst/>
            </a:prstGeom>
          </p:spPr>
        </p:pic>
        <p:pic>
          <p:nvPicPr>
            <p:cNvPr id="43" name="Picture 42">
              <a:extLst>
                <a:ext uri="{FF2B5EF4-FFF2-40B4-BE49-F238E27FC236}">
                  <a16:creationId xmlns:a16="http://schemas.microsoft.com/office/drawing/2014/main" id="{E012A6B0-8AFC-45B8-B313-0C373DF4DA44}"/>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l="34490" t="44721" r="61066" b="54607"/>
            <a:stretch/>
          </p:blipFill>
          <p:spPr>
            <a:xfrm>
              <a:off x="5351780" y="3822955"/>
              <a:ext cx="539115" cy="45719"/>
            </a:xfrm>
            <a:prstGeom prst="rect">
              <a:avLst/>
            </a:prstGeom>
          </p:spPr>
        </p:pic>
        <p:pic>
          <p:nvPicPr>
            <p:cNvPr id="44" name="Picture 43">
              <a:extLst>
                <a:ext uri="{FF2B5EF4-FFF2-40B4-BE49-F238E27FC236}">
                  <a16:creationId xmlns:a16="http://schemas.microsoft.com/office/drawing/2014/main" id="{E3F65A2C-EB68-4AE3-A79A-03EB8431A88C}"/>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l="34490" t="44721" r="61066" b="54607"/>
            <a:stretch/>
          </p:blipFill>
          <p:spPr>
            <a:xfrm>
              <a:off x="3441700" y="3822955"/>
              <a:ext cx="539115" cy="45719"/>
            </a:xfrm>
            <a:prstGeom prst="rect">
              <a:avLst/>
            </a:prstGeom>
          </p:spPr>
        </p:pic>
        <p:pic>
          <p:nvPicPr>
            <p:cNvPr id="45" name="Picture 44">
              <a:extLst>
                <a:ext uri="{FF2B5EF4-FFF2-40B4-BE49-F238E27FC236}">
                  <a16:creationId xmlns:a16="http://schemas.microsoft.com/office/drawing/2014/main" id="{EF21F048-A83A-4EF6-8436-9C95DD84E495}"/>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l="35429" t="44721" r="61066" b="54607"/>
            <a:stretch/>
          </p:blipFill>
          <p:spPr>
            <a:xfrm>
              <a:off x="2230755" y="3822955"/>
              <a:ext cx="425196" cy="45719"/>
            </a:xfrm>
            <a:prstGeom prst="rect">
              <a:avLst/>
            </a:prstGeom>
          </p:spPr>
        </p:pic>
      </p:grpSp>
      <p:pic>
        <p:nvPicPr>
          <p:cNvPr id="16" name="Picture 15">
            <a:extLst>
              <a:ext uri="{FF2B5EF4-FFF2-40B4-BE49-F238E27FC236}">
                <a16:creationId xmlns:a16="http://schemas.microsoft.com/office/drawing/2014/main" id="{731526CB-9B0B-45E4-965B-C7FD1361192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5651" b="89583" l="54932" r="60498">
                        <a14:foregroundMark x1="56689" y1="75651" x2="59131" y2="75716"/>
                        <a14:foregroundMark x1="56348" y1="78516" x2="56299" y2="76628"/>
                        <a14:foregroundMark x1="56543" y1="81901" x2="56543" y2="81901"/>
                        <a14:foregroundMark x1="56543" y1="81901" x2="56543" y2="81901"/>
                        <a14:foregroundMark x1="59033" y1="88346" x2="59033" y2="88346"/>
                        <a14:foregroundMark x1="59033" y1="88346" x2="59033" y2="88346"/>
                        <a14:foregroundMark x1="59375" y1="88802" x2="59375" y2="88802"/>
                        <a14:foregroundMark x1="59180" y1="88477" x2="59473" y2="85482"/>
                        <a14:foregroundMark x1="59277" y1="79883" x2="59326" y2="83594"/>
                        <a14:foregroundMark x1="59424" y1="77799" x2="59424" y2="87630"/>
                        <a14:foregroundMark x1="59424" y1="87630" x2="59131" y2="88346"/>
                        <a14:foregroundMark x1="59570" y1="83659" x2="59570" y2="83659"/>
                        <a14:foregroundMark x1="59570" y1="83659" x2="59570" y2="83659"/>
                        <a14:foregroundMark x1="59619" y1="82747" x2="59619" y2="84766"/>
                        <a14:foregroundMark x1="59521" y1="77279" x2="59766" y2="81120"/>
                        <a14:foregroundMark x1="59668" y1="78776" x2="59180" y2="75846"/>
                        <a14:foregroundMark x1="56104" y1="76237" x2="55957" y2="88411"/>
                        <a14:foregroundMark x1="56055" y1="77018" x2="56104" y2="81641"/>
                      </a14:backgroundRemoval>
                    </a14:imgEffect>
                  </a14:imgLayer>
                </a14:imgProps>
              </a:ext>
              <a:ext uri="{28A0092B-C50C-407E-A947-70E740481C1C}">
                <a14:useLocalDpi xmlns:a14="http://schemas.microsoft.com/office/drawing/2010/main" val="0"/>
              </a:ext>
            </a:extLst>
          </a:blip>
          <a:srcRect l="54245" t="74138" r="38779" b="8647"/>
          <a:stretch/>
        </p:blipFill>
        <p:spPr>
          <a:xfrm>
            <a:off x="6573808" y="1401204"/>
            <a:ext cx="477520" cy="883921"/>
          </a:xfrm>
          <a:prstGeom prst="rect">
            <a:avLst/>
          </a:prstGeom>
        </p:spPr>
      </p:pic>
      <p:sp>
        <p:nvSpPr>
          <p:cNvPr id="19" name="Partial Circle 18">
            <a:extLst>
              <a:ext uri="{FF2B5EF4-FFF2-40B4-BE49-F238E27FC236}">
                <a16:creationId xmlns:a16="http://schemas.microsoft.com/office/drawing/2014/main" id="{C07BC896-1AB8-47C8-8F8C-DAC1FCC7F4A4}"/>
              </a:ext>
            </a:extLst>
          </p:cNvPr>
          <p:cNvSpPr/>
          <p:nvPr/>
        </p:nvSpPr>
        <p:spPr>
          <a:xfrm>
            <a:off x="1153941" y="-3516723"/>
            <a:ext cx="11335539" cy="11335539"/>
          </a:xfrm>
          <a:prstGeom prst="pie">
            <a:avLst>
              <a:gd name="adj1" fmla="val 1339809"/>
              <a:gd name="adj2" fmla="val 9231610"/>
            </a:avLst>
          </a:prstGeom>
          <a:solidFill>
            <a:srgbClr val="3880D0">
              <a:alpha val="50196"/>
            </a:srgbClr>
          </a:solidFill>
          <a:ln>
            <a:solidFill>
              <a:srgbClr val="29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Rectangle 13">
            <a:extLst>
              <a:ext uri="{FF2B5EF4-FFF2-40B4-BE49-F238E27FC236}">
                <a16:creationId xmlns:a16="http://schemas.microsoft.com/office/drawing/2014/main" id="{C81497E3-F349-41FA-8A39-99F51C1E831D}"/>
              </a:ext>
            </a:extLst>
          </p:cNvPr>
          <p:cNvSpPr/>
          <p:nvPr/>
        </p:nvSpPr>
        <p:spPr>
          <a:xfrm>
            <a:off x="1102685" y="570623"/>
            <a:ext cx="943491" cy="5098340"/>
          </a:xfrm>
          <a:prstGeom prst="rect">
            <a:avLst/>
          </a:prstGeom>
          <a:solidFill>
            <a:srgbClr val="1C1C1C"/>
          </a:solidFill>
          <a:ln>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D209483C-72CA-46FC-894F-DBDFD2BD68CD}"/>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8400" b="90000" l="3800" r="90000">
                        <a14:foregroundMark x1="39100" y1="8400" x2="39500" y2="11300"/>
                        <a14:foregroundMark x1="7400" y1="66000" x2="11600" y2="57200"/>
                        <a14:foregroundMark x1="11600" y1="57200" x2="12400" y2="52900"/>
                        <a14:foregroundMark x1="3900" y1="65900" x2="3900" y2="65900"/>
                        <a14:foregroundMark x1="3800" y1="65500" x2="3800" y2="65500"/>
                      </a14:backgroundRemoval>
                    </a14:imgEffect>
                  </a14:imgLayer>
                </a14:imgProps>
              </a:ext>
              <a:ext uri="{28A0092B-C50C-407E-A947-70E740481C1C}">
                <a14:useLocalDpi xmlns:a14="http://schemas.microsoft.com/office/drawing/2010/main" val="0"/>
              </a:ext>
            </a:extLst>
          </a:blip>
          <a:srcRect l="2409" t="4221" r="24064" b="30318"/>
          <a:stretch/>
        </p:blipFill>
        <p:spPr>
          <a:xfrm>
            <a:off x="5718641" y="3710596"/>
            <a:ext cx="795284" cy="708050"/>
          </a:xfrm>
          <a:prstGeom prst="rect">
            <a:avLst/>
          </a:prstGeom>
        </p:spPr>
      </p:pic>
      <p:sp>
        <p:nvSpPr>
          <p:cNvPr id="22" name="Rectangle 21">
            <a:extLst>
              <a:ext uri="{FF2B5EF4-FFF2-40B4-BE49-F238E27FC236}">
                <a16:creationId xmlns:a16="http://schemas.microsoft.com/office/drawing/2014/main" id="{7A8ACAE3-9869-42E9-B229-D38F57CA1A52}"/>
              </a:ext>
            </a:extLst>
          </p:cNvPr>
          <p:cNvSpPr/>
          <p:nvPr/>
        </p:nvSpPr>
        <p:spPr>
          <a:xfrm>
            <a:off x="1895946" y="5283200"/>
            <a:ext cx="5969066" cy="385763"/>
          </a:xfrm>
          <a:prstGeom prst="rect">
            <a:avLst/>
          </a:prstGeom>
          <a:solidFill>
            <a:srgbClr val="1C1C1C"/>
          </a:solidFill>
          <a:ln>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06CD4287-A904-4F78-8D88-7416AF7611D2}"/>
              </a:ext>
            </a:extLst>
          </p:cNvPr>
          <p:cNvPicPr>
            <a:picLocks noChangeAspect="1"/>
          </p:cNvPicPr>
          <p:nvPr/>
        </p:nvPicPr>
        <p:blipFill rotWithShape="1">
          <a:blip r:embed="rId11">
            <a:extLst>
              <a:ext uri="{BEBA8EAE-BF5A-486C-A8C5-ECC9F3942E4B}">
                <a14:imgProps xmlns:a14="http://schemas.microsoft.com/office/drawing/2010/main">
                  <a14:imgLayer r:embed="rId8">
                    <a14:imgEffect>
                      <a14:backgroundRemoval t="4996" b="44965" l="14588" r="51176">
                        <a14:foregroundMark x1="35060" y1="22902" x2="34878" y2="31779"/>
                        <a14:foregroundMark x1="34878" y1="31779" x2="34515" y2="22213"/>
                        <a14:foregroundMark x1="34515" y1="22213" x2="34106" y2="22011"/>
                        <a14:foregroundMark x1="37128" y1="27280" x2="36628" y2="28293"/>
                        <a14:foregroundMark x1="35560" y1="29428" x2="38696" y2="29104"/>
                      </a14:backgroundRemoval>
                    </a14:imgEffect>
                  </a14:imgLayer>
                </a14:imgProps>
              </a:ext>
              <a:ext uri="{28A0092B-C50C-407E-A947-70E740481C1C}">
                <a14:useLocalDpi xmlns:a14="http://schemas.microsoft.com/office/drawing/2010/main" val="0"/>
              </a:ext>
            </a:extLst>
          </a:blip>
          <a:srcRect l="25885" t="5550" r="55837" b="66207"/>
          <a:stretch/>
        </p:blipFill>
        <p:spPr>
          <a:xfrm>
            <a:off x="3970019" y="1120139"/>
            <a:ext cx="2217421" cy="1920241"/>
          </a:xfrm>
          <a:prstGeom prst="rect">
            <a:avLst/>
          </a:prstGeom>
        </p:spPr>
      </p:pic>
      <p:pic>
        <p:nvPicPr>
          <p:cNvPr id="21" name="Picture 20">
            <a:extLst>
              <a:ext uri="{FF2B5EF4-FFF2-40B4-BE49-F238E27FC236}">
                <a16:creationId xmlns:a16="http://schemas.microsoft.com/office/drawing/2014/main" id="{4922B6C8-0346-44D5-ADA8-6832F1CEEEE3}"/>
              </a:ext>
            </a:extLst>
          </p:cNvPr>
          <p:cNvPicPr>
            <a:picLocks noChangeAspect="1"/>
          </p:cNvPicPr>
          <p:nvPr/>
        </p:nvPicPr>
        <p:blipFill rotWithShape="1">
          <a:blip r:embed="rId12">
            <a:clrChange>
              <a:clrFrom>
                <a:srgbClr val="CACACA"/>
              </a:clrFrom>
              <a:clrTo>
                <a:srgbClr val="CACACA">
                  <a:alpha val="0"/>
                </a:srgbClr>
              </a:clrTo>
            </a:clrChange>
            <a:alphaModFix/>
            <a:extLst>
              <a:ext uri="{BEBA8EAE-BF5A-486C-A8C5-ECC9F3942E4B}">
                <a14:imgProps xmlns:a14="http://schemas.microsoft.com/office/drawing/2010/main">
                  <a14:imgLayer r:embed="rId8">
                    <a14:imgEffect>
                      <a14:backgroundRemoval t="1338" b="44913" l="9884" r="51125">
                        <a14:foregroundMark x1="28494" y1="12161" x2="23426" y2="14714"/>
                        <a14:foregroundMark x1="23426" y1="14714" x2="25222" y2="29672"/>
                        <a14:foregroundMark x1="25222" y1="29672" x2="36469" y2="32590"/>
                        <a14:foregroundMark x1="36469" y1="32590" x2="31993" y2="15484"/>
                        <a14:foregroundMark x1="31993" y1="15484" x2="27812" y2="12161"/>
                        <a14:foregroundMark x1="29743" y1="9607" x2="27130" y2="15201"/>
                        <a14:foregroundMark x1="27130" y1="15201" x2="29289" y2="22902"/>
                        <a14:foregroundMark x1="29289" y1="22902" x2="28812" y2="13620"/>
                        <a14:foregroundMark x1="28812" y1="13620" x2="27198" y2="12728"/>
                        <a14:foregroundMark x1="41218" y1="9972" x2="39786" y2="18930"/>
                        <a14:foregroundMark x1="39786" y1="18930" x2="40491" y2="10418"/>
                        <a14:foregroundMark x1="40491" y1="10418" x2="40400" y2="10296"/>
                        <a14:foregroundMark x1="43331" y1="7175" x2="35015" y2="3891"/>
                        <a14:foregroundMark x1="35015" y1="3891" x2="32106" y2="9242"/>
                        <a14:foregroundMark x1="32106" y1="9242" x2="42013" y2="4297"/>
                        <a14:foregroundMark x1="35106" y1="14512" x2="35560" y2="25051"/>
                        <a14:foregroundMark x1="35560" y1="25051" x2="37900" y2="32550"/>
                        <a14:foregroundMark x1="37900" y1="32550" x2="40400" y2="25497"/>
                        <a14:foregroundMark x1="40400" y1="25497" x2="34538" y2="15282"/>
                        <a14:foregroundMark x1="24017" y1="24524" x2="19427" y2="26632"/>
                        <a14:foregroundMark x1="19427" y1="26632" x2="14906" y2="16052"/>
                        <a14:foregroundMark x1="14906" y1="16052" x2="24972" y2="4256"/>
                        <a14:foregroundMark x1="24972" y1="4256" x2="32674" y2="8472"/>
                        <a14:foregroundMark x1="32674" y1="8472" x2="27153" y2="21605"/>
                        <a14:foregroundMark x1="27153" y1="21605" x2="23563" y2="26064"/>
                        <a14:foregroundMark x1="23563" y1="26064" x2="23404" y2="24848"/>
                        <a14:foregroundMark x1="43013" y1="1621" x2="18950" y2="4175"/>
                        <a14:foregroundMark x1="18950" y1="4175" x2="11429" y2="14430"/>
                        <a14:foregroundMark x1="11429" y1="14430" x2="12565" y2="21565"/>
                        <a14:foregroundMark x1="12565" y1="21565" x2="15224" y2="7702"/>
                        <a14:foregroundMark x1="15224" y1="7702" x2="21972" y2="9445"/>
                        <a14:foregroundMark x1="21972" y1="9445" x2="39945" y2="1378"/>
                        <a14:foregroundMark x1="39945" y1="1378" x2="41400" y2="1743"/>
                        <a14:foregroundMark x1="15519" y1="3364" x2="10384" y2="9647"/>
                        <a14:foregroundMark x1="10384" y1="9647" x2="11225" y2="16579"/>
                        <a14:foregroundMark x1="11225" y1="16579" x2="14565" y2="4621"/>
                        <a14:foregroundMark x1="14565" y1="4621" x2="15996" y2="3364"/>
                        <a14:foregroundMark x1="11770" y1="3770" x2="11361" y2="17754"/>
                        <a14:foregroundMark x1="10884" y1="2270" x2="11134" y2="13620"/>
                        <a14:foregroundMark x1="10475" y1="2189" x2="10520" y2="10458"/>
                        <a14:foregroundMark x1="9884" y1="1459" x2="9884" y2="9161"/>
                        <a14:foregroundMark x1="15110" y1="24321" x2="19109" y2="23267"/>
                        <a14:foregroundMark x1="19109" y1="23267" x2="19246" y2="23267"/>
                        <a14:foregroundMark x1="14747" y1="22416" x2="18064" y2="25051"/>
                        <a14:foregroundMark x1="17769" y1="21240" x2="20314" y2="25902"/>
                        <a14:foregroundMark x1="24767" y1="23997" x2="25608" y2="23591"/>
                        <a14:foregroundMark x1="24722" y1="22740" x2="25199" y2="25051"/>
                        <a14:foregroundMark x1="37287" y1="25578" x2="35901" y2="16822"/>
                        <a14:foregroundMark x1="35901" y1="16822" x2="34628" y2="25213"/>
                        <a14:foregroundMark x1="34628" y1="25213" x2="38582" y2="32631"/>
                        <a14:foregroundMark x1="38582" y1="32631" x2="39127" y2="32469"/>
                        <a14:foregroundMark x1="39832" y1="29428" x2="40264" y2="27321"/>
                        <a14:foregroundMark x1="39855" y1="28172" x2="40173" y2="29672"/>
                        <a14:foregroundMark x1="39536" y1="28456" x2="39536" y2="28456"/>
                        <a14:foregroundMark x1="39536" y1="28456" x2="39605" y2="28699"/>
                        <a14:foregroundMark x1="39605" y1="28699" x2="39605" y2="28699"/>
                        <a14:foregroundMark x1="39718" y1="28861" x2="39968" y2="29388"/>
                        <a14:foregroundMark x1="38991" y1="33239" x2="39196" y2="32833"/>
                        <a14:foregroundMark x1="39150" y1="32833" x2="38878" y2="32793"/>
                        <a14:foregroundMark x1="38878" y1="32793" x2="38878" y2="32793"/>
                        <a14:foregroundMark x1="39446" y1="32752" x2="39446" y2="32752"/>
                        <a14:backgroundMark x1="45694" y1="3283" x2="45626" y2="32509"/>
                      </a14:backgroundRemoval>
                    </a14:imgEffect>
                    <a14:imgEffect>
                      <a14:saturation sat="0"/>
                    </a14:imgEffect>
                  </a14:imgLayer>
                </a14:imgProps>
              </a:ext>
              <a:ext uri="{28A0092B-C50C-407E-A947-70E740481C1C}">
                <a14:useLocalDpi xmlns:a14="http://schemas.microsoft.com/office/drawing/2010/main" val="0"/>
              </a:ext>
            </a:extLst>
          </a:blip>
          <a:srcRect l="10013" r="54334" b="63613"/>
          <a:stretch/>
        </p:blipFill>
        <p:spPr>
          <a:xfrm>
            <a:off x="2038507" y="744063"/>
            <a:ext cx="4325213" cy="2473918"/>
          </a:xfrm>
          <a:prstGeom prst="rect">
            <a:avLst/>
          </a:prstGeom>
        </p:spPr>
      </p:pic>
      <p:pic>
        <p:nvPicPr>
          <p:cNvPr id="24" name="Picture 23">
            <a:extLst>
              <a:ext uri="{FF2B5EF4-FFF2-40B4-BE49-F238E27FC236}">
                <a16:creationId xmlns:a16="http://schemas.microsoft.com/office/drawing/2014/main" id="{A4187681-DD74-470B-8702-6F2C11B5EC58}"/>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63493" b="80754" l="9907" r="51125">
                        <a14:foregroundMark x1="25267" y1="73379" x2="18632" y2="75527"/>
                        <a14:foregroundMark x1="18632" y1="75527" x2="23426" y2="82496"/>
                        <a14:foregroundMark x1="23426" y1="82496" x2="33152" y2="79498"/>
                        <a14:foregroundMark x1="33152" y1="79498" x2="26403" y2="72690"/>
                        <a14:foregroundMark x1="26403" y1="72690" x2="23131" y2="73420"/>
                        <a14:foregroundMark x1="24972" y1="72326" x2="34106" y2="69489"/>
                        <a14:foregroundMark x1="34106" y1="69489" x2="32334" y2="76823"/>
                        <a14:foregroundMark x1="32334" y1="76823" x2="25153" y2="71799"/>
                        <a14:foregroundMark x1="39014" y1="71029" x2="34038" y2="75284"/>
                        <a14:foregroundMark x1="34038" y1="75284" x2="39786" y2="71759"/>
                        <a14:foregroundMark x1="39786" y1="71759" x2="36242" y2="71353"/>
                        <a14:foregroundMark x1="42309" y1="69246" x2="34151" y2="80794"/>
                        <a14:foregroundMark x1="34151" y1="80794" x2="39400" y2="79173"/>
                        <a14:foregroundMark x1="39400" y1="79173" x2="43581" y2="74230"/>
                        <a14:foregroundMark x1="43581" y1="74230" x2="41900" y2="70097"/>
                        <a14:foregroundMark x1="16224" y1="78079" x2="11520" y2="76337"/>
                        <a14:foregroundMark x1="11520" y1="76337" x2="13724" y2="75000"/>
                        <a14:foregroundMark x1="10907" y1="76418" x2="13633" y2="79254"/>
                        <a14:foregroundMark x1="11293" y1="78079" x2="9907" y2="76742"/>
                        <a14:foregroundMark x1="10157" y1="78728" x2="10452" y2="78525"/>
                        <a14:backgroundMark x1="14269" y1="65600" x2="20450" y2="66329"/>
                        <a14:backgroundMark x1="20450" y1="66329" x2="35901" y2="66045"/>
                        <a14:backgroundMark x1="35901" y1="66045" x2="37378" y2="66126"/>
                        <a14:backgroundMark x1="39014" y1="65438" x2="44944" y2="67018"/>
                        <a14:backgroundMark x1="44944" y1="67018" x2="47421" y2="75405"/>
                        <a14:backgroundMark x1="47421" y1="75405" x2="47307" y2="79052"/>
                      </a14:backgroundRemoval>
                    </a14:imgEffect>
                    <a14:imgEffect>
                      <a14:saturation sat="0"/>
                    </a14:imgEffect>
                  </a14:imgLayer>
                </a14:imgProps>
              </a:ext>
              <a:ext uri="{28A0092B-C50C-407E-A947-70E740481C1C}">
                <a14:useLocalDpi xmlns:a14="http://schemas.microsoft.com/office/drawing/2010/main" val="0"/>
              </a:ext>
            </a:extLst>
          </a:blip>
          <a:srcRect l="10074" t="61896" r="44250" b="21454"/>
          <a:stretch/>
        </p:blipFill>
        <p:spPr>
          <a:xfrm>
            <a:off x="2052635" y="4142760"/>
            <a:ext cx="5541328" cy="1132043"/>
          </a:xfrm>
          <a:prstGeom prst="rect">
            <a:avLst/>
          </a:prstGeom>
        </p:spPr>
      </p:pic>
      <p:sp>
        <p:nvSpPr>
          <p:cNvPr id="25" name="Rectangle 24">
            <a:extLst>
              <a:ext uri="{FF2B5EF4-FFF2-40B4-BE49-F238E27FC236}">
                <a16:creationId xmlns:a16="http://schemas.microsoft.com/office/drawing/2014/main" id="{5ECCE891-4B36-4118-B5F9-AA4F29F3DD52}"/>
              </a:ext>
            </a:extLst>
          </p:cNvPr>
          <p:cNvSpPr/>
          <p:nvPr/>
        </p:nvSpPr>
        <p:spPr>
          <a:xfrm>
            <a:off x="7596122" y="491536"/>
            <a:ext cx="2919478" cy="5177427"/>
          </a:xfrm>
          <a:prstGeom prst="rect">
            <a:avLst/>
          </a:prstGeom>
          <a:solidFill>
            <a:srgbClr val="1C1C1C"/>
          </a:solidFill>
          <a:ln>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312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2"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2" presetClass="path" presetSubtype="0" fill="hold" nodeType="clickEffect">
                                  <p:stCondLst>
                                    <p:cond delay="0"/>
                                  </p:stCondLst>
                                  <p:childTnLst>
                                    <p:animMotion origin="layout" path="M -1.18463E-6 9.85718E-7 L -0.00047 0.06049 " pathEditMode="relative" rAng="0" ptsTypes="AA">
                                      <p:cBhvr>
                                        <p:cTn id="34" dur="500" fill="hold"/>
                                        <p:tgtEl>
                                          <p:spTgt spid="16"/>
                                        </p:tgtEl>
                                        <p:attrNameLst>
                                          <p:attrName>ppt_x</p:attrName>
                                          <p:attrName>ppt_y</p:attrName>
                                        </p:attrNameLst>
                                      </p:cBhvr>
                                      <p:rCtr x="-32" y="3024"/>
                                    </p:animMotion>
                                  </p:childTnLst>
                                </p:cTn>
                              </p:par>
                              <p:par>
                                <p:cTn id="35" presetID="42" presetClass="path" presetSubtype="0" fill="hold" grpId="0" nodeType="withEffect">
                                  <p:stCondLst>
                                    <p:cond delay="0"/>
                                  </p:stCondLst>
                                  <p:childTnLst>
                                    <p:animMotion origin="layout" path="M 3.63579E-6 4.46654E-6 L -0.00063 0.06188 " pathEditMode="relative" rAng="0" ptsTypes="AA">
                                      <p:cBhvr>
                                        <p:cTn id="36" dur="500" fill="hold"/>
                                        <p:tgtEl>
                                          <p:spTgt spid="19"/>
                                        </p:tgtEl>
                                        <p:attrNameLst>
                                          <p:attrName>ppt_x</p:attrName>
                                          <p:attrName>ppt_y</p:attrName>
                                        </p:attrNameLst>
                                      </p:cBhvr>
                                      <p:rCtr x="-32" y="3080"/>
                                    </p:animMotion>
                                  </p:childTnLst>
                                </p:cTn>
                              </p:par>
                              <p:par>
                                <p:cTn id="37" presetID="42" presetClass="path" presetSubtype="0" fill="hold" nodeType="withEffect">
                                  <p:stCondLst>
                                    <p:cond delay="0"/>
                                  </p:stCondLst>
                                  <p:childTnLst>
                                    <p:animMotion origin="layout" path="M -4.39193E-6 -4.27891E-6 L 0.46677 0.0028 " pathEditMode="relative" rAng="0" ptsTypes="AA">
                                      <p:cBhvr>
                                        <p:cTn id="38" dur="2000" fill="hold"/>
                                        <p:tgtEl>
                                          <p:spTgt spid="17"/>
                                        </p:tgtEl>
                                        <p:attrNameLst>
                                          <p:attrName>ppt_x</p:attrName>
                                          <p:attrName>ppt_y</p:attrName>
                                        </p:attrNameLst>
                                      </p:cBhvr>
                                      <p:rCtr x="23330" y="140"/>
                                    </p:animMotion>
                                  </p:childTnLst>
                                </p:cTn>
                              </p:par>
                              <p:par>
                                <p:cTn id="39" presetID="1"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26" presetClass="emph" presetSubtype="0" repeatCount="3000" fill="hold" nodeType="withEffect">
                                  <p:stCondLst>
                                    <p:cond delay="0"/>
                                  </p:stCondLst>
                                  <p:childTnLst>
                                    <p:animEffect transition="out" filter="fade">
                                      <p:cBhvr>
                                        <p:cTn id="42" dur="500" tmFilter="0, 0; .2, .5; .8, .5; 1, 0"/>
                                        <p:tgtEl>
                                          <p:spTgt spid="20"/>
                                        </p:tgtEl>
                                      </p:cBhvr>
                                    </p:animEffect>
                                    <p:animScale>
                                      <p:cBhvr>
                                        <p:cTn id="43" dur="250" autoRev="1" fill="hold"/>
                                        <p:tgtEl>
                                          <p:spTgt spid="20"/>
                                        </p:tgtEl>
                                      </p:cBhvr>
                                      <p:by x="105000" y="105000"/>
                                    </p:animScale>
                                  </p:childTnLst>
                                </p:cTn>
                              </p:par>
                            </p:childTnLst>
                          </p:cTn>
                        </p:par>
                        <p:par>
                          <p:cTn id="44" fill="hold">
                            <p:stCondLst>
                              <p:cond delay="2000"/>
                            </p:stCondLst>
                            <p:childTnLst>
                              <p:par>
                                <p:cTn id="45" presetID="1" presetClass="exit" presetSubtype="0" fill="hold" nodeType="afterEffect">
                                  <p:stCondLst>
                                    <p:cond delay="0"/>
                                  </p:stCondLst>
                                  <p:childTnLst>
                                    <p:set>
                                      <p:cBhvr>
                                        <p:cTn id="46" dur="1" fill="hold">
                                          <p:stCondLst>
                                            <p:cond delay="0"/>
                                          </p:stCondLst>
                                        </p:cTn>
                                        <p:tgtEl>
                                          <p:spTgt spid="20"/>
                                        </p:tgtEl>
                                        <p:attrNameLst>
                                          <p:attrName>style.visibility</p:attrName>
                                        </p:attrNameLst>
                                      </p:cBhvr>
                                      <p:to>
                                        <p:strVal val="hidden"/>
                                      </p:to>
                                    </p:set>
                                  </p:childTnLst>
                                </p:cTn>
                              </p:par>
                            </p:childTnLst>
                          </p:cTn>
                        </p:par>
                        <p:par>
                          <p:cTn id="47" fill="hold">
                            <p:stCondLst>
                              <p:cond delay="2000"/>
                            </p:stCondLst>
                            <p:childTnLst>
                              <p:par>
                                <p:cTn id="48" presetID="42" presetClass="path" presetSubtype="0" fill="hold" nodeType="afterEffect">
                                  <p:stCondLst>
                                    <p:cond delay="0"/>
                                  </p:stCondLst>
                                  <p:childTnLst>
                                    <p:animMotion origin="layout" path="M -0.00047 0.06049 L 0.00425 0.87846 " pathEditMode="relative" rAng="0" ptsTypes="AA">
                                      <p:cBhvr>
                                        <p:cTn id="49" dur="3000" fill="hold"/>
                                        <p:tgtEl>
                                          <p:spTgt spid="16"/>
                                        </p:tgtEl>
                                        <p:attrNameLst>
                                          <p:attrName>ppt_x</p:attrName>
                                          <p:attrName>ppt_y</p:attrName>
                                        </p:attrNameLst>
                                      </p:cBhvr>
                                      <p:rCtr x="236" y="40885"/>
                                    </p:animMotion>
                                  </p:childTnLst>
                                </p:cTn>
                              </p:par>
                              <p:par>
                                <p:cTn id="50" presetID="42" presetClass="path" presetSubtype="0" fill="hold" grpId="1" nodeType="withEffect">
                                  <p:stCondLst>
                                    <p:cond delay="0"/>
                                  </p:stCondLst>
                                  <p:childTnLst>
                                    <p:animMotion origin="layout" path="M -0.00063 0.06188 L 0.00519 0.88322 " pathEditMode="relative" rAng="0" ptsTypes="AA">
                                      <p:cBhvr>
                                        <p:cTn id="51" dur="3000" fill="hold"/>
                                        <p:tgtEl>
                                          <p:spTgt spid="19"/>
                                        </p:tgtEl>
                                        <p:attrNameLst>
                                          <p:attrName>ppt_x</p:attrName>
                                          <p:attrName>ppt_y</p:attrName>
                                        </p:attrNameLst>
                                      </p:cBhvr>
                                      <p:rCtr x="284" y="4105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9" grpId="2"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cave">
            <a:hlinkClick r:id="" action="ppaction://media"/>
            <a:extLst>
              <a:ext uri="{FF2B5EF4-FFF2-40B4-BE49-F238E27FC236}">
                <a16:creationId xmlns:a16="http://schemas.microsoft.com/office/drawing/2014/main" id="{9B218B9D-49B3-488D-9F87-87306F8F66F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2435" y="559966"/>
            <a:ext cx="9082027" cy="5108997"/>
          </a:xfrm>
          <a:prstGeom prst="rect">
            <a:avLst/>
          </a:prstGeom>
        </p:spPr>
      </p:pic>
      <p:sp>
        <p:nvSpPr>
          <p:cNvPr id="5" name="Freeform: Shape 29">
            <a:extLst>
              <a:ext uri="{FF2B5EF4-FFF2-40B4-BE49-F238E27FC236}">
                <a16:creationId xmlns:a16="http://schemas.microsoft.com/office/drawing/2014/main" id="{EF2AF026-D1DF-4C44-AF3C-0B9E46031322}"/>
              </a:ext>
            </a:extLst>
          </p:cNvPr>
          <p:cNvSpPr/>
          <p:nvPr/>
        </p:nvSpPr>
        <p:spPr>
          <a:xfrm>
            <a:off x="690" y="3535680"/>
            <a:ext cx="10076760" cy="133442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89C765"/>
          </a:solidFill>
          <a:ln w="0" cap="rnd">
            <a:solidFill>
              <a:srgbClr val="89C765"/>
            </a:solidFill>
            <a:prstDash val="solid"/>
          </a:ln>
        </p:spPr>
        <p:txBody>
          <a:bodyPr vert="horz" wrap="square" lIns="90000" tIns="45000" rIns="90000" bIns="45000" anchor="ctr" anchorCtr="0" compatLnSpc="0">
            <a:noAutofit/>
          </a:bodyPr>
          <a:lstStyle/>
          <a:p>
            <a:pPr algn="ctr"/>
            <a:r>
              <a:rPr lang="en-US" sz="3200" u="sng" dirty="0">
                <a:latin typeface="Liberation Sans"/>
              </a:rPr>
              <a:t>For the first time</a:t>
            </a:r>
            <a:r>
              <a:rPr lang="en-US" sz="3200" dirty="0">
                <a:latin typeface="Liberation Sans"/>
              </a:rPr>
              <a:t>, RFlect enables high-accuracy imaging off concave surfaces</a:t>
            </a:r>
          </a:p>
        </p:txBody>
      </p:sp>
      <p:sp>
        <p:nvSpPr>
          <p:cNvPr id="2" name="Title 2">
            <a:extLst>
              <a:ext uri="{FF2B5EF4-FFF2-40B4-BE49-F238E27FC236}">
                <a16:creationId xmlns:a16="http://schemas.microsoft.com/office/drawing/2014/main" id="{05746D1C-5DBA-442F-BE75-DBEBC8FFDD28}"/>
              </a:ext>
            </a:extLst>
          </p:cNvPr>
          <p:cNvSpPr txBox="1">
            <a:spLocks/>
          </p:cNvSpPr>
          <p:nvPr/>
        </p:nvSpPr>
        <p:spPr>
          <a:xfrm>
            <a:off x="-1899" y="-126421"/>
            <a:ext cx="10077450" cy="1250280"/>
          </a:xfrm>
          <a:prstGeom prst="rect">
            <a:avLst/>
          </a:prstGeom>
          <a:noFill/>
          <a:ln>
            <a:noFill/>
          </a:ln>
        </p:spPr>
        <p:txBody>
          <a:bodyPr vert="horz" lIns="0" tIns="0" rIns="0" bIns="0" anchor="ct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Qualitative Results: Concave Reflectors</a:t>
            </a:r>
          </a:p>
          <a:p>
            <a:r>
              <a:rPr lang="en-US" sz="2800" dirty="0">
                <a:solidFill>
                  <a:schemeClr val="bg1"/>
                </a:solidFill>
              </a:rPr>
              <a:t>Curved Computer Monitor</a:t>
            </a:r>
          </a:p>
        </p:txBody>
      </p:sp>
    </p:spTree>
    <p:extLst>
      <p:ext uri="{BB962C8B-B14F-4D97-AF65-F5344CB8AC3E}">
        <p14:creationId xmlns:p14="http://schemas.microsoft.com/office/powerpoint/2010/main" val="273573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93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Class="entr"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vex">
            <a:hlinkClick r:id="" action="ppaction://media"/>
            <a:extLst>
              <a:ext uri="{FF2B5EF4-FFF2-40B4-BE49-F238E27FC236}">
                <a16:creationId xmlns:a16="http://schemas.microsoft.com/office/drawing/2014/main" id="{2C28D77F-9AE6-46AE-B690-9363724AFC6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13457" y="520898"/>
            <a:ext cx="9151475" cy="5148065"/>
          </a:xfrm>
          <a:prstGeom prst="rect">
            <a:avLst/>
          </a:prstGeom>
        </p:spPr>
      </p:pic>
      <p:sp>
        <p:nvSpPr>
          <p:cNvPr id="4" name="Freeform: Shape 29">
            <a:extLst>
              <a:ext uri="{FF2B5EF4-FFF2-40B4-BE49-F238E27FC236}">
                <a16:creationId xmlns:a16="http://schemas.microsoft.com/office/drawing/2014/main" id="{38C29F62-3253-4099-B616-E87B4262FD09}"/>
              </a:ext>
            </a:extLst>
          </p:cNvPr>
          <p:cNvSpPr/>
          <p:nvPr/>
        </p:nvSpPr>
        <p:spPr>
          <a:xfrm>
            <a:off x="690" y="3535680"/>
            <a:ext cx="10076760" cy="133442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89C765"/>
          </a:solidFill>
          <a:ln w="0" cap="rnd">
            <a:solidFill>
              <a:srgbClr val="89C765"/>
            </a:solidFill>
            <a:prstDash val="solid"/>
          </a:ln>
        </p:spPr>
        <p:txBody>
          <a:bodyPr vert="horz" wrap="square" lIns="90000" tIns="45000" rIns="90000" bIns="45000" anchor="ctr" anchorCtr="0" compatLnSpc="0">
            <a:noAutofit/>
          </a:bodyPr>
          <a:lstStyle/>
          <a:p>
            <a:pPr algn="ctr"/>
            <a:r>
              <a:rPr lang="en-US" sz="3200" u="sng" dirty="0">
                <a:latin typeface="Liberation Sans"/>
              </a:rPr>
              <a:t>For the first time</a:t>
            </a:r>
            <a:r>
              <a:rPr lang="en-US" sz="3200" dirty="0">
                <a:latin typeface="Liberation Sans"/>
              </a:rPr>
              <a:t>, RFlect enables high-accuracy imaging off convex surfaces</a:t>
            </a:r>
          </a:p>
        </p:txBody>
      </p:sp>
      <p:sp>
        <p:nvSpPr>
          <p:cNvPr id="2" name="Title 2">
            <a:extLst>
              <a:ext uri="{FF2B5EF4-FFF2-40B4-BE49-F238E27FC236}">
                <a16:creationId xmlns:a16="http://schemas.microsoft.com/office/drawing/2014/main" id="{05746D1C-5DBA-442F-BE75-DBEBC8FFDD28}"/>
              </a:ext>
            </a:extLst>
          </p:cNvPr>
          <p:cNvSpPr txBox="1">
            <a:spLocks/>
          </p:cNvSpPr>
          <p:nvPr/>
        </p:nvSpPr>
        <p:spPr>
          <a:xfrm>
            <a:off x="-1899" y="-186381"/>
            <a:ext cx="10077450" cy="1250280"/>
          </a:xfrm>
          <a:prstGeom prst="rect">
            <a:avLst/>
          </a:prstGeom>
          <a:noFill/>
          <a:ln>
            <a:noFill/>
          </a:ln>
        </p:spPr>
        <p:txBody>
          <a:bodyPr vert="horz" lIns="0" tIns="0" rIns="0" bIns="0" anchor="ct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Qualitative Results: Convex Reflectors</a:t>
            </a:r>
          </a:p>
          <a:p>
            <a:r>
              <a:rPr lang="en-US" sz="2800" dirty="0">
                <a:solidFill>
                  <a:schemeClr val="bg1"/>
                </a:solidFill>
              </a:rPr>
              <a:t>Building Column</a:t>
            </a:r>
          </a:p>
        </p:txBody>
      </p:sp>
    </p:spTree>
    <p:extLst>
      <p:ext uri="{BB962C8B-B14F-4D97-AF65-F5344CB8AC3E}">
        <p14:creationId xmlns:p14="http://schemas.microsoft.com/office/powerpoint/2010/main" val="4275959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586"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Class="entr"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2">
            <a:extLst>
              <a:ext uri="{FF2B5EF4-FFF2-40B4-BE49-F238E27FC236}">
                <a16:creationId xmlns:a16="http://schemas.microsoft.com/office/drawing/2014/main" id="{DCAC0D94-52BA-49E9-9BB9-C2FB54A66631}"/>
              </a:ext>
            </a:extLst>
          </p:cNvPr>
          <p:cNvSpPr txBox="1">
            <a:spLocks/>
          </p:cNvSpPr>
          <p:nvPr/>
        </p:nvSpPr>
        <p:spPr>
          <a:xfrm>
            <a:off x="0" y="-197923"/>
            <a:ext cx="10077450" cy="1250280"/>
          </a:xfrm>
          <a:prstGeom prst="rect">
            <a:avLst/>
          </a:prstGeom>
          <a:noFill/>
          <a:ln>
            <a:noFill/>
          </a:ln>
        </p:spPr>
        <p:txBody>
          <a:bodyPr vert="horz" lIns="0" tIns="0" rIns="0" bIns="0" anchor="ct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Additional Results in the Paper</a:t>
            </a:r>
          </a:p>
        </p:txBody>
      </p:sp>
      <p:pic>
        <p:nvPicPr>
          <p:cNvPr id="69" name="Picture 68">
            <a:extLst>
              <a:ext uri="{FF2B5EF4-FFF2-40B4-BE49-F238E27FC236}">
                <a16:creationId xmlns:a16="http://schemas.microsoft.com/office/drawing/2014/main" id="{85DBB232-CE1C-47C9-8DA6-8FA8807580DF}"/>
              </a:ext>
            </a:extLst>
          </p:cNvPr>
          <p:cNvPicPr>
            <a:picLocks noChangeAspect="1"/>
          </p:cNvPicPr>
          <p:nvPr/>
        </p:nvPicPr>
        <p:blipFill rotWithShape="1">
          <a:blip r:embed="rId3"/>
          <a:srcRect l="14483" t="12455" r="14693" b="7713"/>
          <a:stretch/>
        </p:blipFill>
        <p:spPr>
          <a:xfrm>
            <a:off x="6885654" y="744708"/>
            <a:ext cx="3116846" cy="2195832"/>
          </a:xfrm>
          <a:prstGeom prst="rect">
            <a:avLst/>
          </a:prstGeom>
        </p:spPr>
      </p:pic>
      <p:pic>
        <p:nvPicPr>
          <p:cNvPr id="72" name="Picture 71" descr="A blue squares with black text&#10;&#10;Description automatically generated">
            <a:extLst>
              <a:ext uri="{FF2B5EF4-FFF2-40B4-BE49-F238E27FC236}">
                <a16:creationId xmlns:a16="http://schemas.microsoft.com/office/drawing/2014/main" id="{3ACF48B3-549C-7C62-F245-72F0170E0E58}"/>
              </a:ext>
            </a:extLst>
          </p:cNvPr>
          <p:cNvPicPr>
            <a:picLocks noChangeAspect="1"/>
          </p:cNvPicPr>
          <p:nvPr/>
        </p:nvPicPr>
        <p:blipFill rotWithShape="1">
          <a:blip r:embed="rId4"/>
          <a:srcRect l="18529" b="18342"/>
          <a:stretch/>
        </p:blipFill>
        <p:spPr>
          <a:xfrm>
            <a:off x="4206881" y="734518"/>
            <a:ext cx="2650683" cy="1631467"/>
          </a:xfrm>
          <a:prstGeom prst="rect">
            <a:avLst/>
          </a:prstGeom>
        </p:spPr>
      </p:pic>
      <p:pic>
        <p:nvPicPr>
          <p:cNvPr id="74" name="Picture 73" descr="A blue squares with white text&#10;&#10;Description automatically generated">
            <a:extLst>
              <a:ext uri="{FF2B5EF4-FFF2-40B4-BE49-F238E27FC236}">
                <a16:creationId xmlns:a16="http://schemas.microsoft.com/office/drawing/2014/main" id="{9DCA9ADC-3A47-D2AB-E802-5DE8303313DB}"/>
              </a:ext>
            </a:extLst>
          </p:cNvPr>
          <p:cNvPicPr>
            <a:picLocks noChangeAspect="1"/>
          </p:cNvPicPr>
          <p:nvPr/>
        </p:nvPicPr>
        <p:blipFill rotWithShape="1">
          <a:blip r:embed="rId5"/>
          <a:srcRect l="18343" r="1021" b="18723"/>
          <a:stretch/>
        </p:blipFill>
        <p:spPr>
          <a:xfrm>
            <a:off x="7652479" y="3958837"/>
            <a:ext cx="2322561" cy="1454613"/>
          </a:xfrm>
          <a:prstGeom prst="rect">
            <a:avLst/>
          </a:prstGeom>
        </p:spPr>
      </p:pic>
      <p:grpSp>
        <p:nvGrpSpPr>
          <p:cNvPr id="3" name="Group 2">
            <a:extLst>
              <a:ext uri="{FF2B5EF4-FFF2-40B4-BE49-F238E27FC236}">
                <a16:creationId xmlns:a16="http://schemas.microsoft.com/office/drawing/2014/main" id="{7C103BE2-0FC8-483B-8A21-C19A0661A2D5}"/>
              </a:ext>
            </a:extLst>
          </p:cNvPr>
          <p:cNvGrpSpPr/>
          <p:nvPr/>
        </p:nvGrpSpPr>
        <p:grpSpPr>
          <a:xfrm>
            <a:off x="4155225" y="2934125"/>
            <a:ext cx="3472115" cy="2537461"/>
            <a:chOff x="3180080" y="3159760"/>
            <a:chExt cx="3267008" cy="2387566"/>
          </a:xfrm>
        </p:grpSpPr>
        <p:grpSp>
          <p:nvGrpSpPr>
            <p:cNvPr id="137" name="Group 136">
              <a:extLst>
                <a:ext uri="{FF2B5EF4-FFF2-40B4-BE49-F238E27FC236}">
                  <a16:creationId xmlns:a16="http://schemas.microsoft.com/office/drawing/2014/main" id="{1B75D4E6-DF13-48D9-AFCF-26BEE376FCB2}"/>
                </a:ext>
              </a:extLst>
            </p:cNvPr>
            <p:cNvGrpSpPr/>
            <p:nvPr/>
          </p:nvGrpSpPr>
          <p:grpSpPr>
            <a:xfrm>
              <a:off x="3180080" y="3159760"/>
              <a:ext cx="3267008" cy="2387566"/>
              <a:chOff x="5083667" y="650239"/>
              <a:chExt cx="3293821" cy="2448527"/>
            </a:xfrm>
          </p:grpSpPr>
          <p:grpSp>
            <p:nvGrpSpPr>
              <p:cNvPr id="110" name="Group 109">
                <a:extLst>
                  <a:ext uri="{FF2B5EF4-FFF2-40B4-BE49-F238E27FC236}">
                    <a16:creationId xmlns:a16="http://schemas.microsoft.com/office/drawing/2014/main" id="{B691C07D-7305-4CF9-ABEB-4C3BD5558A74}"/>
                  </a:ext>
                </a:extLst>
              </p:cNvPr>
              <p:cNvGrpSpPr/>
              <p:nvPr/>
            </p:nvGrpSpPr>
            <p:grpSpPr>
              <a:xfrm>
                <a:off x="5083667" y="650239"/>
                <a:ext cx="3293821" cy="2448527"/>
                <a:chOff x="334586" y="30025"/>
                <a:chExt cx="5885001" cy="4289563"/>
              </a:xfrm>
            </p:grpSpPr>
            <p:grpSp>
              <p:nvGrpSpPr>
                <p:cNvPr id="111" name="Group 110">
                  <a:extLst>
                    <a:ext uri="{FF2B5EF4-FFF2-40B4-BE49-F238E27FC236}">
                      <a16:creationId xmlns:a16="http://schemas.microsoft.com/office/drawing/2014/main" id="{0903CAE0-1B16-4E5A-9B3E-57DF3C4A3C36}"/>
                    </a:ext>
                  </a:extLst>
                </p:cNvPr>
                <p:cNvGrpSpPr/>
                <p:nvPr/>
              </p:nvGrpSpPr>
              <p:grpSpPr>
                <a:xfrm>
                  <a:off x="342765" y="2188239"/>
                  <a:ext cx="1452241" cy="2123704"/>
                  <a:chOff x="290799" y="2202856"/>
                  <a:chExt cx="1452241" cy="2123704"/>
                </a:xfrm>
              </p:grpSpPr>
              <p:pic>
                <p:nvPicPr>
                  <p:cNvPr id="129" name="Picture 128" descr="A blue background with red and yellow spots&#10;&#10;Description automatically generated">
                    <a:extLst>
                      <a:ext uri="{FF2B5EF4-FFF2-40B4-BE49-F238E27FC236}">
                        <a16:creationId xmlns:a16="http://schemas.microsoft.com/office/drawing/2014/main" id="{5BB62232-01AB-4988-8816-2C9F22C9824C}"/>
                      </a:ext>
                    </a:extLst>
                  </p:cNvPr>
                  <p:cNvPicPr>
                    <a:picLocks noChangeAspect="1"/>
                  </p:cNvPicPr>
                  <p:nvPr/>
                </p:nvPicPr>
                <p:blipFill rotWithShape="1">
                  <a:blip r:embed="rId6">
                    <a:alphaModFix/>
                  </a:blip>
                  <a:srcRect l="28533" t="10616" r="13728" b="72532"/>
                  <a:stretch/>
                </p:blipFill>
                <p:spPr>
                  <a:xfrm>
                    <a:off x="290799" y="2202856"/>
                    <a:ext cx="1452241" cy="2123704"/>
                  </a:xfrm>
                  <a:prstGeom prst="rect">
                    <a:avLst/>
                  </a:prstGeom>
                </p:spPr>
              </p:pic>
              <p:pic>
                <p:nvPicPr>
                  <p:cNvPr id="130" name="Picture 129">
                    <a:extLst>
                      <a:ext uri="{FF2B5EF4-FFF2-40B4-BE49-F238E27FC236}">
                        <a16:creationId xmlns:a16="http://schemas.microsoft.com/office/drawing/2014/main" id="{A611D3B6-7C25-4FE7-BAD2-1BC89EF4C767}"/>
                      </a:ext>
                    </a:extLst>
                  </p:cNvPr>
                  <p:cNvPicPr>
                    <a:picLocks noChangeAspect="1"/>
                  </p:cNvPicPr>
                  <p:nvPr/>
                </p:nvPicPr>
                <p:blipFill>
                  <a:blip r:embed="rId7"/>
                  <a:stretch>
                    <a:fillRect/>
                  </a:stretch>
                </p:blipFill>
                <p:spPr>
                  <a:xfrm flipH="1">
                    <a:off x="615063" y="2223249"/>
                    <a:ext cx="1022335" cy="2088942"/>
                  </a:xfrm>
                  <a:prstGeom prst="rect">
                    <a:avLst/>
                  </a:prstGeom>
                </p:spPr>
              </p:pic>
            </p:grpSp>
            <p:grpSp>
              <p:nvGrpSpPr>
                <p:cNvPr id="112" name="Group 111">
                  <a:extLst>
                    <a:ext uri="{FF2B5EF4-FFF2-40B4-BE49-F238E27FC236}">
                      <a16:creationId xmlns:a16="http://schemas.microsoft.com/office/drawing/2014/main" id="{B3146EF6-4896-4558-92A6-F4F413342C32}"/>
                    </a:ext>
                  </a:extLst>
                </p:cNvPr>
                <p:cNvGrpSpPr/>
                <p:nvPr/>
              </p:nvGrpSpPr>
              <p:grpSpPr>
                <a:xfrm>
                  <a:off x="344241" y="43449"/>
                  <a:ext cx="1452241" cy="2144790"/>
                  <a:chOff x="292275" y="58066"/>
                  <a:chExt cx="1452241" cy="2144790"/>
                </a:xfrm>
              </p:grpSpPr>
              <p:pic>
                <p:nvPicPr>
                  <p:cNvPr id="127" name="Picture 126" descr="A blue background with red and yellow spots&#10;&#10;Description automatically generated">
                    <a:extLst>
                      <a:ext uri="{FF2B5EF4-FFF2-40B4-BE49-F238E27FC236}">
                        <a16:creationId xmlns:a16="http://schemas.microsoft.com/office/drawing/2014/main" id="{8185620D-3FA8-4D26-9F1A-E6BC268A4EBC}"/>
                      </a:ext>
                    </a:extLst>
                  </p:cNvPr>
                  <p:cNvPicPr>
                    <a:picLocks noChangeAspect="1"/>
                  </p:cNvPicPr>
                  <p:nvPr/>
                </p:nvPicPr>
                <p:blipFill rotWithShape="1">
                  <a:blip r:embed="rId6">
                    <a:alphaModFix/>
                  </a:blip>
                  <a:srcRect l="28533" t="10616" r="13728" b="72532"/>
                  <a:stretch/>
                </p:blipFill>
                <p:spPr>
                  <a:xfrm>
                    <a:off x="292275" y="58066"/>
                    <a:ext cx="1452241" cy="2144790"/>
                  </a:xfrm>
                  <a:prstGeom prst="rect">
                    <a:avLst/>
                  </a:prstGeom>
                </p:spPr>
              </p:pic>
              <p:pic>
                <p:nvPicPr>
                  <p:cNvPr id="128" name="Picture 127">
                    <a:extLst>
                      <a:ext uri="{FF2B5EF4-FFF2-40B4-BE49-F238E27FC236}">
                        <a16:creationId xmlns:a16="http://schemas.microsoft.com/office/drawing/2014/main" id="{23253311-DF64-4328-A46C-31E988CB122E}"/>
                      </a:ext>
                    </a:extLst>
                  </p:cNvPr>
                  <p:cNvPicPr>
                    <a:picLocks noChangeAspect="1"/>
                  </p:cNvPicPr>
                  <p:nvPr/>
                </p:nvPicPr>
                <p:blipFill>
                  <a:blip r:embed="rId8"/>
                  <a:stretch>
                    <a:fillRect/>
                  </a:stretch>
                </p:blipFill>
                <p:spPr>
                  <a:xfrm>
                    <a:off x="415971" y="69784"/>
                    <a:ext cx="1216653" cy="2129143"/>
                  </a:xfrm>
                  <a:prstGeom prst="rect">
                    <a:avLst/>
                  </a:prstGeom>
                </p:spPr>
              </p:pic>
            </p:grpSp>
            <p:pic>
              <p:nvPicPr>
                <p:cNvPr id="113" name="Picture 112" descr="A blue background with red and yellow spots&#10;&#10;Description automatically generated">
                  <a:extLst>
                    <a:ext uri="{FF2B5EF4-FFF2-40B4-BE49-F238E27FC236}">
                      <a16:creationId xmlns:a16="http://schemas.microsoft.com/office/drawing/2014/main" id="{95668CA5-EE34-4129-9582-32B784FF8592}"/>
                    </a:ext>
                  </a:extLst>
                </p:cNvPr>
                <p:cNvPicPr>
                  <a:picLocks noChangeAspect="1"/>
                </p:cNvPicPr>
                <p:nvPr/>
              </p:nvPicPr>
              <p:blipFill rotWithShape="1">
                <a:blip r:embed="rId6">
                  <a:alphaModFix/>
                </a:blip>
                <a:srcRect l="28533" t="10616" r="13728" b="70036"/>
                <a:stretch/>
              </p:blipFill>
              <p:spPr>
                <a:xfrm>
                  <a:off x="1799715" y="1933129"/>
                  <a:ext cx="2218247" cy="2371842"/>
                </a:xfrm>
                <a:prstGeom prst="rect">
                  <a:avLst/>
                </a:prstGeom>
              </p:spPr>
            </p:pic>
            <p:pic>
              <p:nvPicPr>
                <p:cNvPr id="114" name="Picture 113">
                  <a:extLst>
                    <a:ext uri="{FF2B5EF4-FFF2-40B4-BE49-F238E27FC236}">
                      <a16:creationId xmlns:a16="http://schemas.microsoft.com/office/drawing/2014/main" id="{412E4D55-4DD7-461D-BE2F-95A1265CAC46}"/>
                    </a:ext>
                  </a:extLst>
                </p:cNvPr>
                <p:cNvPicPr>
                  <a:picLocks noChangeAspect="1"/>
                </p:cNvPicPr>
                <p:nvPr/>
              </p:nvPicPr>
              <p:blipFill rotWithShape="1">
                <a:blip r:embed="rId9"/>
                <a:srcRect l="11041" t="10312" r="10515"/>
                <a:stretch/>
              </p:blipFill>
              <p:spPr>
                <a:xfrm>
                  <a:off x="1852800" y="48800"/>
                  <a:ext cx="2172485" cy="1937083"/>
                </a:xfrm>
                <a:prstGeom prst="rect">
                  <a:avLst/>
                </a:prstGeom>
              </p:spPr>
            </p:pic>
            <p:pic>
              <p:nvPicPr>
                <p:cNvPr id="115" name="Picture 114">
                  <a:extLst>
                    <a:ext uri="{FF2B5EF4-FFF2-40B4-BE49-F238E27FC236}">
                      <a16:creationId xmlns:a16="http://schemas.microsoft.com/office/drawing/2014/main" id="{8CEE9A9D-1FC7-4C67-A1F5-117E50BD628E}"/>
                    </a:ext>
                  </a:extLst>
                </p:cNvPr>
                <p:cNvPicPr>
                  <a:picLocks noChangeAspect="1"/>
                </p:cNvPicPr>
                <p:nvPr/>
              </p:nvPicPr>
              <p:blipFill rotWithShape="1">
                <a:blip r:embed="rId10"/>
                <a:srcRect l="24428" r="7281" b="17041"/>
                <a:stretch/>
              </p:blipFill>
              <p:spPr>
                <a:xfrm flipH="1">
                  <a:off x="4085686" y="2141735"/>
                  <a:ext cx="2126078" cy="2150032"/>
                </a:xfrm>
                <a:prstGeom prst="rect">
                  <a:avLst/>
                </a:prstGeom>
              </p:spPr>
            </p:pic>
            <p:pic>
              <p:nvPicPr>
                <p:cNvPr id="116" name="Picture 115">
                  <a:extLst>
                    <a:ext uri="{FF2B5EF4-FFF2-40B4-BE49-F238E27FC236}">
                      <a16:creationId xmlns:a16="http://schemas.microsoft.com/office/drawing/2014/main" id="{ED7A825E-C96A-4E6F-9A9E-3A3007A0A89C}"/>
                    </a:ext>
                  </a:extLst>
                </p:cNvPr>
                <p:cNvPicPr>
                  <a:picLocks noChangeAspect="1"/>
                </p:cNvPicPr>
                <p:nvPr/>
              </p:nvPicPr>
              <p:blipFill rotWithShape="1">
                <a:blip r:embed="rId11"/>
                <a:srcRect l="10764" t="1442" r="4283" b="9789"/>
                <a:stretch/>
              </p:blipFill>
              <p:spPr>
                <a:xfrm flipH="1">
                  <a:off x="4077718" y="50972"/>
                  <a:ext cx="2141869" cy="2096826"/>
                </a:xfrm>
                <a:prstGeom prst="rect">
                  <a:avLst/>
                </a:prstGeom>
              </p:spPr>
            </p:pic>
            <p:pic>
              <p:nvPicPr>
                <p:cNvPr id="117" name="Picture 116">
                  <a:extLst>
                    <a:ext uri="{FF2B5EF4-FFF2-40B4-BE49-F238E27FC236}">
                      <a16:creationId xmlns:a16="http://schemas.microsoft.com/office/drawing/2014/main" id="{2C8482BA-0A34-446E-9EAC-8E09A889DCE9}"/>
                    </a:ext>
                  </a:extLst>
                </p:cNvPr>
                <p:cNvPicPr>
                  <a:picLocks/>
                </p:cNvPicPr>
                <p:nvPr/>
              </p:nvPicPr>
              <p:blipFill rotWithShape="1">
                <a:blip r:embed="rId12">
                  <a:alphaModFix amt="68000"/>
                  <a:extLst>
                    <a:ext uri="{BEBA8EAE-BF5A-486C-A8C5-ECC9F3942E4B}">
                      <a14:imgProps xmlns:a14="http://schemas.microsoft.com/office/drawing/2010/main">
                        <a14:imgLayer r:embed="rId13">
                          <a14:imgEffect>
                            <a14:saturation sat="0"/>
                          </a14:imgEffect>
                        </a14:imgLayer>
                      </a14:imgProps>
                    </a:ext>
                  </a:extLst>
                </a:blip>
                <a:srcRect l="5813" t="4083" r="12376" b="24738"/>
                <a:stretch/>
              </p:blipFill>
              <p:spPr>
                <a:xfrm>
                  <a:off x="4098352" y="2170361"/>
                  <a:ext cx="2106539" cy="2133321"/>
                </a:xfrm>
                <a:prstGeom prst="rect">
                  <a:avLst/>
                </a:prstGeom>
              </p:spPr>
            </p:pic>
            <p:pic>
              <p:nvPicPr>
                <p:cNvPr id="120" name="Picture 119">
                  <a:extLst>
                    <a:ext uri="{FF2B5EF4-FFF2-40B4-BE49-F238E27FC236}">
                      <a16:creationId xmlns:a16="http://schemas.microsoft.com/office/drawing/2014/main" id="{92B0C842-8D36-49FA-A59D-FC25994C901C}"/>
                    </a:ext>
                  </a:extLst>
                </p:cNvPr>
                <p:cNvPicPr>
                  <a:picLocks noChangeAspect="1"/>
                </p:cNvPicPr>
                <p:nvPr/>
              </p:nvPicPr>
              <p:blipFill rotWithShape="1">
                <a:blip r:embed="rId14"/>
                <a:srcRect l="9062" r="7095"/>
                <a:stretch/>
              </p:blipFill>
              <p:spPr>
                <a:xfrm>
                  <a:off x="1852800" y="2089736"/>
                  <a:ext cx="2217271" cy="1879722"/>
                </a:xfrm>
                <a:prstGeom prst="rect">
                  <a:avLst/>
                </a:prstGeom>
              </p:spPr>
            </p:pic>
            <p:pic>
              <p:nvPicPr>
                <p:cNvPr id="122" name="Picture 121">
                  <a:extLst>
                    <a:ext uri="{FF2B5EF4-FFF2-40B4-BE49-F238E27FC236}">
                      <a16:creationId xmlns:a16="http://schemas.microsoft.com/office/drawing/2014/main" id="{122BC62B-A6D3-40B2-9E3E-A39303347CB9}"/>
                    </a:ext>
                  </a:extLst>
                </p:cNvPr>
                <p:cNvPicPr>
                  <a:picLocks noChangeAspect="1"/>
                </p:cNvPicPr>
                <p:nvPr/>
              </p:nvPicPr>
              <p:blipFill rotWithShape="1">
                <a:blip r:embed="rId15">
                  <a:alphaModFix amt="68000"/>
                </a:blip>
                <a:srcRect l="3883" r="4695"/>
                <a:stretch/>
              </p:blipFill>
              <p:spPr>
                <a:xfrm>
                  <a:off x="360666" y="30025"/>
                  <a:ext cx="1441935" cy="2149227"/>
                </a:xfrm>
                <a:prstGeom prst="rect">
                  <a:avLst/>
                </a:prstGeom>
              </p:spPr>
            </p:pic>
            <p:pic>
              <p:nvPicPr>
                <p:cNvPr id="123" name="Picture 122">
                  <a:extLst>
                    <a:ext uri="{FF2B5EF4-FFF2-40B4-BE49-F238E27FC236}">
                      <a16:creationId xmlns:a16="http://schemas.microsoft.com/office/drawing/2014/main" id="{088F06BC-1D86-4162-84D5-016D1DB4B349}"/>
                    </a:ext>
                  </a:extLst>
                </p:cNvPr>
                <p:cNvPicPr>
                  <a:picLocks noChangeAspect="1"/>
                </p:cNvPicPr>
                <p:nvPr/>
              </p:nvPicPr>
              <p:blipFill rotWithShape="1">
                <a:blip r:embed="rId15">
                  <a:alphaModFix amt="68000"/>
                </a:blip>
                <a:srcRect l="-1189" r="10049"/>
                <a:stretch/>
              </p:blipFill>
              <p:spPr>
                <a:xfrm>
                  <a:off x="334586" y="2170361"/>
                  <a:ext cx="1437497" cy="2149227"/>
                </a:xfrm>
                <a:prstGeom prst="rect">
                  <a:avLst/>
                </a:prstGeom>
              </p:spPr>
            </p:pic>
            <p:pic>
              <p:nvPicPr>
                <p:cNvPr id="124" name="Picture 123">
                  <a:extLst>
                    <a:ext uri="{FF2B5EF4-FFF2-40B4-BE49-F238E27FC236}">
                      <a16:creationId xmlns:a16="http://schemas.microsoft.com/office/drawing/2014/main" id="{7E82FFBE-6131-4943-B406-A9A79657C0FF}"/>
                    </a:ext>
                  </a:extLst>
                </p:cNvPr>
                <p:cNvPicPr>
                  <a:picLocks/>
                </p:cNvPicPr>
                <p:nvPr/>
              </p:nvPicPr>
              <p:blipFill rotWithShape="1">
                <a:blip r:embed="rId12">
                  <a:alphaModFix amt="68000"/>
                  <a:extLst>
                    <a:ext uri="{BEBA8EAE-BF5A-486C-A8C5-ECC9F3942E4B}">
                      <a14:imgProps xmlns:a14="http://schemas.microsoft.com/office/drawing/2010/main">
                        <a14:imgLayer r:embed="rId16">
                          <a14:imgEffect>
                            <a14:saturation sat="0"/>
                          </a14:imgEffect>
                        </a14:imgLayer>
                      </a14:imgProps>
                    </a:ext>
                  </a:extLst>
                </a:blip>
                <a:srcRect l="3738" t="4400" r="14469" b="24737"/>
                <a:stretch/>
              </p:blipFill>
              <p:spPr>
                <a:xfrm>
                  <a:off x="4112676" y="75437"/>
                  <a:ext cx="2106102" cy="2094985"/>
                </a:xfrm>
                <a:prstGeom prst="rect">
                  <a:avLst/>
                </a:prstGeom>
              </p:spPr>
            </p:pic>
            <p:pic>
              <p:nvPicPr>
                <p:cNvPr id="125" name="Picture 124">
                  <a:extLst>
                    <a:ext uri="{FF2B5EF4-FFF2-40B4-BE49-F238E27FC236}">
                      <a16:creationId xmlns:a16="http://schemas.microsoft.com/office/drawing/2014/main" id="{3C007A72-A6F9-4C39-BB19-1E62F111C518}"/>
                    </a:ext>
                  </a:extLst>
                </p:cNvPr>
                <p:cNvPicPr>
                  <a:picLocks noChangeAspect="1"/>
                </p:cNvPicPr>
                <p:nvPr/>
              </p:nvPicPr>
              <p:blipFill rotWithShape="1">
                <a:blip r:embed="rId17">
                  <a:alphaModFix amt="68000"/>
                  <a:extLst>
                    <a:ext uri="{BEBA8EAE-BF5A-486C-A8C5-ECC9F3942E4B}">
                      <a14:imgProps xmlns:a14="http://schemas.microsoft.com/office/drawing/2010/main">
                        <a14:imgLayer r:embed="rId18">
                          <a14:imgEffect>
                            <a14:saturation sat="0"/>
                          </a14:imgEffect>
                        </a14:imgLayer>
                      </a14:imgProps>
                    </a:ext>
                  </a:extLst>
                </a:blip>
                <a:srcRect l="5581" t="3969" r="4134" b="15205"/>
                <a:stretch/>
              </p:blipFill>
              <p:spPr>
                <a:xfrm>
                  <a:off x="1909038" y="57596"/>
                  <a:ext cx="2122978" cy="2063777"/>
                </a:xfrm>
                <a:prstGeom prst="rect">
                  <a:avLst/>
                </a:prstGeom>
              </p:spPr>
            </p:pic>
            <p:pic>
              <p:nvPicPr>
                <p:cNvPr id="126" name="Picture 125">
                  <a:extLst>
                    <a:ext uri="{FF2B5EF4-FFF2-40B4-BE49-F238E27FC236}">
                      <a16:creationId xmlns:a16="http://schemas.microsoft.com/office/drawing/2014/main" id="{C5325915-B1C2-44C7-8607-DBC25B8F61BD}"/>
                    </a:ext>
                  </a:extLst>
                </p:cNvPr>
                <p:cNvPicPr>
                  <a:picLocks noChangeAspect="1"/>
                </p:cNvPicPr>
                <p:nvPr/>
              </p:nvPicPr>
              <p:blipFill rotWithShape="1">
                <a:blip r:embed="rId17">
                  <a:alphaModFix amt="68000"/>
                  <a:extLst>
                    <a:ext uri="{BEBA8EAE-BF5A-486C-A8C5-ECC9F3942E4B}">
                      <a14:imgProps xmlns:a14="http://schemas.microsoft.com/office/drawing/2010/main">
                        <a14:imgLayer r:embed="rId18">
                          <a14:imgEffect>
                            <a14:saturation sat="0"/>
                          </a14:imgEffect>
                        </a14:imgLayer>
                      </a14:imgProps>
                    </a:ext>
                  </a:extLst>
                </a:blip>
                <a:srcRect l="5581" t="3969" r="4134" b="11550"/>
                <a:stretch/>
              </p:blipFill>
              <p:spPr>
                <a:xfrm>
                  <a:off x="1891376" y="2130170"/>
                  <a:ext cx="2122978" cy="2157087"/>
                </a:xfrm>
                <a:prstGeom prst="rect">
                  <a:avLst/>
                </a:prstGeom>
              </p:spPr>
            </p:pic>
            <p:cxnSp>
              <p:nvCxnSpPr>
                <p:cNvPr id="121" name="Straight Connector 120">
                  <a:extLst>
                    <a:ext uri="{FF2B5EF4-FFF2-40B4-BE49-F238E27FC236}">
                      <a16:creationId xmlns:a16="http://schemas.microsoft.com/office/drawing/2014/main" id="{88286DE5-B4AE-4331-B974-AE163AB95AC2}"/>
                    </a:ext>
                  </a:extLst>
                </p:cNvPr>
                <p:cNvCxnSpPr>
                  <a:cxnSpLocks/>
                </p:cNvCxnSpPr>
                <p:nvPr/>
              </p:nvCxnSpPr>
              <p:spPr>
                <a:xfrm>
                  <a:off x="4065477" y="47082"/>
                  <a:ext cx="0" cy="4247633"/>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31" name="Straight Connector 130">
                <a:extLst>
                  <a:ext uri="{FF2B5EF4-FFF2-40B4-BE49-F238E27FC236}">
                    <a16:creationId xmlns:a16="http://schemas.microsoft.com/office/drawing/2014/main" id="{F06477E0-0284-40A2-8952-6BFA2A18B87C}"/>
                  </a:ext>
                </a:extLst>
              </p:cNvPr>
              <p:cNvCxnSpPr>
                <a:cxnSpLocks/>
              </p:cNvCxnSpPr>
              <p:nvPr/>
            </p:nvCxnSpPr>
            <p:spPr>
              <a:xfrm>
                <a:off x="5926555" y="662107"/>
                <a:ext cx="0" cy="2426726"/>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AF8D6E10-CA1A-4DB5-A3C0-E34EC8071AFE}"/>
                </a:ext>
              </a:extLst>
            </p:cNvPr>
            <p:cNvSpPr/>
            <p:nvPr/>
          </p:nvSpPr>
          <p:spPr>
            <a:xfrm>
              <a:off x="3208020" y="3181350"/>
              <a:ext cx="3223260" cy="2350770"/>
            </a:xfrm>
            <a:prstGeom prst="rect">
              <a:avLst/>
            </a:prstGeom>
            <a:noFill/>
            <a:ln w="76200">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 name="Group 104">
            <a:extLst>
              <a:ext uri="{FF2B5EF4-FFF2-40B4-BE49-F238E27FC236}">
                <a16:creationId xmlns:a16="http://schemas.microsoft.com/office/drawing/2014/main" id="{654C5557-20DE-4ECC-B811-B95AE96450A4}"/>
              </a:ext>
            </a:extLst>
          </p:cNvPr>
          <p:cNvGrpSpPr/>
          <p:nvPr/>
        </p:nvGrpSpPr>
        <p:grpSpPr>
          <a:xfrm>
            <a:off x="107826" y="2083634"/>
            <a:ext cx="4055155" cy="3334690"/>
            <a:chOff x="5284181" y="3450241"/>
            <a:chExt cx="2617229" cy="2152235"/>
          </a:xfrm>
        </p:grpSpPr>
        <p:pic>
          <p:nvPicPr>
            <p:cNvPr id="76" name="Picture 75">
              <a:extLst>
                <a:ext uri="{FF2B5EF4-FFF2-40B4-BE49-F238E27FC236}">
                  <a16:creationId xmlns:a16="http://schemas.microsoft.com/office/drawing/2014/main" id="{A514E3A8-8195-D8F3-01B2-E64B28D4B838}"/>
                </a:ext>
              </a:extLst>
            </p:cNvPr>
            <p:cNvPicPr>
              <a:picLocks noChangeAspect="1"/>
            </p:cNvPicPr>
            <p:nvPr/>
          </p:nvPicPr>
          <p:blipFill rotWithShape="1">
            <a:blip r:embed="rId19"/>
            <a:srcRect l="1326" r="9036"/>
            <a:stretch/>
          </p:blipFill>
          <p:spPr>
            <a:xfrm>
              <a:off x="7046227" y="3450242"/>
              <a:ext cx="855183" cy="1065422"/>
            </a:xfrm>
            <a:prstGeom prst="rect">
              <a:avLst/>
            </a:prstGeom>
          </p:spPr>
        </p:pic>
        <p:pic>
          <p:nvPicPr>
            <p:cNvPr id="77" name="Picture 76">
              <a:extLst>
                <a:ext uri="{FF2B5EF4-FFF2-40B4-BE49-F238E27FC236}">
                  <a16:creationId xmlns:a16="http://schemas.microsoft.com/office/drawing/2014/main" id="{48668795-2E81-2C22-36F4-AD77D1B22B0C}"/>
                </a:ext>
              </a:extLst>
            </p:cNvPr>
            <p:cNvPicPr>
              <a:picLocks noChangeAspect="1"/>
            </p:cNvPicPr>
            <p:nvPr/>
          </p:nvPicPr>
          <p:blipFill rotWithShape="1">
            <a:blip r:embed="rId20"/>
            <a:srcRect l="17011" t="6495"/>
            <a:stretch/>
          </p:blipFill>
          <p:spPr>
            <a:xfrm>
              <a:off x="5284181" y="3450242"/>
              <a:ext cx="855183" cy="1065422"/>
            </a:xfrm>
            <a:prstGeom prst="rect">
              <a:avLst/>
            </a:prstGeom>
          </p:spPr>
        </p:pic>
        <p:pic>
          <p:nvPicPr>
            <p:cNvPr id="78" name="Picture 77">
              <a:extLst>
                <a:ext uri="{FF2B5EF4-FFF2-40B4-BE49-F238E27FC236}">
                  <a16:creationId xmlns:a16="http://schemas.microsoft.com/office/drawing/2014/main" id="{5BE09E91-F254-DB90-96B4-20494ED993CF}"/>
                </a:ext>
              </a:extLst>
            </p:cNvPr>
            <p:cNvPicPr>
              <a:picLocks noChangeAspect="1"/>
            </p:cNvPicPr>
            <p:nvPr/>
          </p:nvPicPr>
          <p:blipFill rotWithShape="1">
            <a:blip r:embed="rId21"/>
            <a:srcRect r="11117" b="1375"/>
            <a:stretch/>
          </p:blipFill>
          <p:spPr>
            <a:xfrm>
              <a:off x="6165204" y="3450241"/>
              <a:ext cx="855183" cy="1065422"/>
            </a:xfrm>
            <a:prstGeom prst="rect">
              <a:avLst/>
            </a:prstGeom>
          </p:spPr>
        </p:pic>
        <p:pic>
          <p:nvPicPr>
            <p:cNvPr id="82" name="Picture 81">
              <a:extLst>
                <a:ext uri="{FF2B5EF4-FFF2-40B4-BE49-F238E27FC236}">
                  <a16:creationId xmlns:a16="http://schemas.microsoft.com/office/drawing/2014/main" id="{94631ECF-BD60-009E-B963-00C623C3F3E3}"/>
                </a:ext>
              </a:extLst>
            </p:cNvPr>
            <p:cNvPicPr>
              <a:picLocks noChangeAspect="1"/>
            </p:cNvPicPr>
            <p:nvPr/>
          </p:nvPicPr>
          <p:blipFill rotWithShape="1">
            <a:blip r:embed="rId22"/>
            <a:srcRect l="12632" r="2876"/>
            <a:stretch/>
          </p:blipFill>
          <p:spPr>
            <a:xfrm>
              <a:off x="7046226" y="4535680"/>
              <a:ext cx="855183" cy="1065422"/>
            </a:xfrm>
            <a:prstGeom prst="rect">
              <a:avLst/>
            </a:prstGeom>
          </p:spPr>
        </p:pic>
        <p:pic>
          <p:nvPicPr>
            <p:cNvPr id="83" name="Picture 82">
              <a:extLst>
                <a:ext uri="{FF2B5EF4-FFF2-40B4-BE49-F238E27FC236}">
                  <a16:creationId xmlns:a16="http://schemas.microsoft.com/office/drawing/2014/main" id="{4ABC7284-87E1-FCD2-50A3-D2B56CB47686}"/>
                </a:ext>
              </a:extLst>
            </p:cNvPr>
            <p:cNvPicPr>
              <a:picLocks noChangeAspect="1"/>
            </p:cNvPicPr>
            <p:nvPr/>
          </p:nvPicPr>
          <p:blipFill rotWithShape="1">
            <a:blip r:embed="rId23"/>
            <a:srcRect l="15510" r="6665"/>
            <a:stretch/>
          </p:blipFill>
          <p:spPr>
            <a:xfrm>
              <a:off x="6165204" y="4535680"/>
              <a:ext cx="855184" cy="1066796"/>
            </a:xfrm>
            <a:prstGeom prst="rect">
              <a:avLst/>
            </a:prstGeom>
          </p:spPr>
        </p:pic>
        <p:pic>
          <p:nvPicPr>
            <p:cNvPr id="84" name="Picture 83">
              <a:extLst>
                <a:ext uri="{FF2B5EF4-FFF2-40B4-BE49-F238E27FC236}">
                  <a16:creationId xmlns:a16="http://schemas.microsoft.com/office/drawing/2014/main" id="{D85B4B50-A8F7-C227-9415-A42ED06BD54C}"/>
                </a:ext>
              </a:extLst>
            </p:cNvPr>
            <p:cNvPicPr>
              <a:picLocks noChangeAspect="1"/>
            </p:cNvPicPr>
            <p:nvPr/>
          </p:nvPicPr>
          <p:blipFill rotWithShape="1">
            <a:blip r:embed="rId24"/>
            <a:srcRect l="6416" r="57"/>
            <a:stretch/>
          </p:blipFill>
          <p:spPr>
            <a:xfrm>
              <a:off x="5288528" y="4535224"/>
              <a:ext cx="854670" cy="1065878"/>
            </a:xfrm>
            <a:prstGeom prst="rect">
              <a:avLst/>
            </a:prstGeom>
          </p:spPr>
        </p:pic>
        <p:pic>
          <p:nvPicPr>
            <p:cNvPr id="85" name="Picture 84">
              <a:extLst>
                <a:ext uri="{FF2B5EF4-FFF2-40B4-BE49-F238E27FC236}">
                  <a16:creationId xmlns:a16="http://schemas.microsoft.com/office/drawing/2014/main" id="{8520BE29-A5DB-CF8F-28F2-AEA19F1276D3}"/>
                </a:ext>
              </a:extLst>
            </p:cNvPr>
            <p:cNvPicPr>
              <a:picLocks noChangeAspect="1"/>
            </p:cNvPicPr>
            <p:nvPr/>
          </p:nvPicPr>
          <p:blipFill>
            <a:blip r:embed="rId25"/>
            <a:stretch>
              <a:fillRect/>
            </a:stretch>
          </p:blipFill>
          <p:spPr>
            <a:xfrm rot="1833568">
              <a:off x="5501218" y="4703800"/>
              <a:ext cx="131951" cy="97393"/>
            </a:xfrm>
            <a:prstGeom prst="rect">
              <a:avLst/>
            </a:prstGeom>
          </p:spPr>
        </p:pic>
        <p:pic>
          <p:nvPicPr>
            <p:cNvPr id="86" name="Picture 85">
              <a:extLst>
                <a:ext uri="{FF2B5EF4-FFF2-40B4-BE49-F238E27FC236}">
                  <a16:creationId xmlns:a16="http://schemas.microsoft.com/office/drawing/2014/main" id="{1CAFF2E5-AAB1-D542-9C1A-C1C8D2C37FF0}"/>
                </a:ext>
              </a:extLst>
            </p:cNvPr>
            <p:cNvPicPr>
              <a:picLocks noChangeAspect="1"/>
            </p:cNvPicPr>
            <p:nvPr/>
          </p:nvPicPr>
          <p:blipFill>
            <a:blip r:embed="rId25"/>
            <a:stretch>
              <a:fillRect/>
            </a:stretch>
          </p:blipFill>
          <p:spPr>
            <a:xfrm rot="1833568">
              <a:off x="5550518" y="4572139"/>
              <a:ext cx="131951" cy="97393"/>
            </a:xfrm>
            <a:prstGeom prst="rect">
              <a:avLst/>
            </a:prstGeom>
          </p:spPr>
        </p:pic>
        <p:pic>
          <p:nvPicPr>
            <p:cNvPr id="87" name="Picture 86">
              <a:extLst>
                <a:ext uri="{FF2B5EF4-FFF2-40B4-BE49-F238E27FC236}">
                  <a16:creationId xmlns:a16="http://schemas.microsoft.com/office/drawing/2014/main" id="{8394A8FB-2961-AC31-7671-1D02C7678EAA}"/>
                </a:ext>
              </a:extLst>
            </p:cNvPr>
            <p:cNvPicPr>
              <a:picLocks noChangeAspect="1"/>
            </p:cNvPicPr>
            <p:nvPr/>
          </p:nvPicPr>
          <p:blipFill>
            <a:blip r:embed="rId25"/>
            <a:stretch>
              <a:fillRect/>
            </a:stretch>
          </p:blipFill>
          <p:spPr>
            <a:xfrm rot="1833568">
              <a:off x="5780519" y="4735055"/>
              <a:ext cx="79249" cy="97393"/>
            </a:xfrm>
            <a:prstGeom prst="rect">
              <a:avLst/>
            </a:prstGeom>
          </p:spPr>
        </p:pic>
        <p:pic>
          <p:nvPicPr>
            <p:cNvPr id="88" name="Picture 87">
              <a:extLst>
                <a:ext uri="{FF2B5EF4-FFF2-40B4-BE49-F238E27FC236}">
                  <a16:creationId xmlns:a16="http://schemas.microsoft.com/office/drawing/2014/main" id="{A0DA380A-E477-FF8F-8D48-1B4DCCECA8E3}"/>
                </a:ext>
              </a:extLst>
            </p:cNvPr>
            <p:cNvPicPr>
              <a:picLocks noChangeAspect="1"/>
            </p:cNvPicPr>
            <p:nvPr/>
          </p:nvPicPr>
          <p:blipFill>
            <a:blip r:embed="rId25"/>
            <a:stretch>
              <a:fillRect/>
            </a:stretch>
          </p:blipFill>
          <p:spPr>
            <a:xfrm rot="3593821">
              <a:off x="6335794" y="4809938"/>
              <a:ext cx="316747" cy="61033"/>
            </a:xfrm>
            <a:prstGeom prst="rect">
              <a:avLst/>
            </a:prstGeom>
          </p:spPr>
        </p:pic>
        <p:pic>
          <p:nvPicPr>
            <p:cNvPr id="89" name="Picture 88">
              <a:extLst>
                <a:ext uri="{FF2B5EF4-FFF2-40B4-BE49-F238E27FC236}">
                  <a16:creationId xmlns:a16="http://schemas.microsoft.com/office/drawing/2014/main" id="{C370B8F4-4C2A-333E-8F10-5E4A4218A936}"/>
                </a:ext>
              </a:extLst>
            </p:cNvPr>
            <p:cNvPicPr>
              <a:picLocks noChangeAspect="1"/>
            </p:cNvPicPr>
            <p:nvPr/>
          </p:nvPicPr>
          <p:blipFill>
            <a:blip r:embed="rId25"/>
            <a:stretch>
              <a:fillRect/>
            </a:stretch>
          </p:blipFill>
          <p:spPr>
            <a:xfrm rot="1833568">
              <a:off x="5468947" y="5273946"/>
              <a:ext cx="131951" cy="97393"/>
            </a:xfrm>
            <a:prstGeom prst="rect">
              <a:avLst/>
            </a:prstGeom>
          </p:spPr>
        </p:pic>
        <p:pic>
          <p:nvPicPr>
            <p:cNvPr id="90" name="Picture 89">
              <a:extLst>
                <a:ext uri="{FF2B5EF4-FFF2-40B4-BE49-F238E27FC236}">
                  <a16:creationId xmlns:a16="http://schemas.microsoft.com/office/drawing/2014/main" id="{F90C208B-4F62-FC83-1EDA-9082DBC427F6}"/>
                </a:ext>
              </a:extLst>
            </p:cNvPr>
            <p:cNvPicPr>
              <a:picLocks noChangeAspect="1"/>
            </p:cNvPicPr>
            <p:nvPr/>
          </p:nvPicPr>
          <p:blipFill>
            <a:blip r:embed="rId25"/>
            <a:stretch>
              <a:fillRect/>
            </a:stretch>
          </p:blipFill>
          <p:spPr>
            <a:xfrm rot="1833568">
              <a:off x="7299816" y="4560375"/>
              <a:ext cx="131951" cy="97393"/>
            </a:xfrm>
            <a:prstGeom prst="rect">
              <a:avLst/>
            </a:prstGeom>
          </p:spPr>
        </p:pic>
        <p:pic>
          <p:nvPicPr>
            <p:cNvPr id="91" name="Picture 90">
              <a:extLst>
                <a:ext uri="{FF2B5EF4-FFF2-40B4-BE49-F238E27FC236}">
                  <a16:creationId xmlns:a16="http://schemas.microsoft.com/office/drawing/2014/main" id="{2F7D4E2A-2705-EF3E-AB91-1C5C1A9D5193}"/>
                </a:ext>
              </a:extLst>
            </p:cNvPr>
            <p:cNvPicPr>
              <a:picLocks noChangeAspect="1"/>
            </p:cNvPicPr>
            <p:nvPr/>
          </p:nvPicPr>
          <p:blipFill>
            <a:blip r:embed="rId25"/>
            <a:stretch>
              <a:fillRect/>
            </a:stretch>
          </p:blipFill>
          <p:spPr>
            <a:xfrm rot="3484155">
              <a:off x="6321890" y="4578009"/>
              <a:ext cx="131951" cy="81666"/>
            </a:xfrm>
            <a:prstGeom prst="rect">
              <a:avLst/>
            </a:prstGeom>
          </p:spPr>
        </p:pic>
        <p:pic>
          <p:nvPicPr>
            <p:cNvPr id="92" name="Picture 91">
              <a:extLst>
                <a:ext uri="{FF2B5EF4-FFF2-40B4-BE49-F238E27FC236}">
                  <a16:creationId xmlns:a16="http://schemas.microsoft.com/office/drawing/2014/main" id="{6AC878E6-AABB-C494-F9B9-7D8A778AEFED}"/>
                </a:ext>
              </a:extLst>
            </p:cNvPr>
            <p:cNvPicPr>
              <a:picLocks noChangeAspect="1"/>
            </p:cNvPicPr>
            <p:nvPr/>
          </p:nvPicPr>
          <p:blipFill>
            <a:blip r:embed="rId25"/>
            <a:stretch>
              <a:fillRect/>
            </a:stretch>
          </p:blipFill>
          <p:spPr>
            <a:xfrm>
              <a:off x="7162284" y="4535224"/>
              <a:ext cx="131951" cy="24599"/>
            </a:xfrm>
            <a:prstGeom prst="rect">
              <a:avLst/>
            </a:prstGeom>
          </p:spPr>
        </p:pic>
        <p:pic>
          <p:nvPicPr>
            <p:cNvPr id="93" name="Picture 92">
              <a:extLst>
                <a:ext uri="{FF2B5EF4-FFF2-40B4-BE49-F238E27FC236}">
                  <a16:creationId xmlns:a16="http://schemas.microsoft.com/office/drawing/2014/main" id="{A15D8751-A0E6-A690-C32C-2FBC73C2882B}"/>
                </a:ext>
              </a:extLst>
            </p:cNvPr>
            <p:cNvPicPr>
              <a:picLocks noChangeAspect="1"/>
            </p:cNvPicPr>
            <p:nvPr/>
          </p:nvPicPr>
          <p:blipFill>
            <a:blip r:embed="rId25"/>
            <a:stretch>
              <a:fillRect/>
            </a:stretch>
          </p:blipFill>
          <p:spPr>
            <a:xfrm rot="1833568">
              <a:off x="5387377" y="5405027"/>
              <a:ext cx="131951" cy="97393"/>
            </a:xfrm>
            <a:prstGeom prst="rect">
              <a:avLst/>
            </a:prstGeom>
          </p:spPr>
        </p:pic>
        <p:pic>
          <p:nvPicPr>
            <p:cNvPr id="94" name="Picture 93">
              <a:extLst>
                <a:ext uri="{FF2B5EF4-FFF2-40B4-BE49-F238E27FC236}">
                  <a16:creationId xmlns:a16="http://schemas.microsoft.com/office/drawing/2014/main" id="{31861C0F-C73A-A412-21C7-37969E4EDC89}"/>
                </a:ext>
              </a:extLst>
            </p:cNvPr>
            <p:cNvPicPr>
              <a:picLocks noChangeAspect="1"/>
            </p:cNvPicPr>
            <p:nvPr/>
          </p:nvPicPr>
          <p:blipFill>
            <a:blip r:embed="rId25"/>
            <a:stretch>
              <a:fillRect/>
            </a:stretch>
          </p:blipFill>
          <p:spPr>
            <a:xfrm>
              <a:off x="5288015" y="5114217"/>
              <a:ext cx="71808" cy="150953"/>
            </a:xfrm>
            <a:prstGeom prst="rect">
              <a:avLst/>
            </a:prstGeom>
          </p:spPr>
        </p:pic>
        <p:pic>
          <p:nvPicPr>
            <p:cNvPr id="95" name="Picture 94">
              <a:extLst>
                <a:ext uri="{FF2B5EF4-FFF2-40B4-BE49-F238E27FC236}">
                  <a16:creationId xmlns:a16="http://schemas.microsoft.com/office/drawing/2014/main" id="{CD1323C1-C592-5873-6143-63DEAE57F760}"/>
                </a:ext>
              </a:extLst>
            </p:cNvPr>
            <p:cNvPicPr>
              <a:picLocks noChangeAspect="1"/>
            </p:cNvPicPr>
            <p:nvPr/>
          </p:nvPicPr>
          <p:blipFill>
            <a:blip r:embed="rId25"/>
            <a:stretch>
              <a:fillRect/>
            </a:stretch>
          </p:blipFill>
          <p:spPr>
            <a:xfrm>
              <a:off x="5323919" y="5503709"/>
              <a:ext cx="131951" cy="97393"/>
            </a:xfrm>
            <a:prstGeom prst="rect">
              <a:avLst/>
            </a:prstGeom>
          </p:spPr>
        </p:pic>
        <p:pic>
          <p:nvPicPr>
            <p:cNvPr id="96" name="Picture 95">
              <a:extLst>
                <a:ext uri="{FF2B5EF4-FFF2-40B4-BE49-F238E27FC236}">
                  <a16:creationId xmlns:a16="http://schemas.microsoft.com/office/drawing/2014/main" id="{B50AFC4B-1519-BA16-F4EC-3F973A1FB2CE}"/>
                </a:ext>
              </a:extLst>
            </p:cNvPr>
            <p:cNvPicPr>
              <a:picLocks noChangeAspect="1"/>
            </p:cNvPicPr>
            <p:nvPr/>
          </p:nvPicPr>
          <p:blipFill>
            <a:blip r:embed="rId25"/>
            <a:stretch>
              <a:fillRect/>
            </a:stretch>
          </p:blipFill>
          <p:spPr>
            <a:xfrm rot="5400000">
              <a:off x="6152674" y="5277700"/>
              <a:ext cx="85047" cy="59988"/>
            </a:xfrm>
            <a:prstGeom prst="rect">
              <a:avLst/>
            </a:prstGeom>
          </p:spPr>
        </p:pic>
        <p:pic>
          <p:nvPicPr>
            <p:cNvPr id="97" name="Picture 96">
              <a:extLst>
                <a:ext uri="{FF2B5EF4-FFF2-40B4-BE49-F238E27FC236}">
                  <a16:creationId xmlns:a16="http://schemas.microsoft.com/office/drawing/2014/main" id="{08A0412C-8016-24F4-2071-2F7A979E3287}"/>
                </a:ext>
              </a:extLst>
            </p:cNvPr>
            <p:cNvPicPr>
              <a:picLocks noChangeAspect="1"/>
            </p:cNvPicPr>
            <p:nvPr/>
          </p:nvPicPr>
          <p:blipFill>
            <a:blip r:embed="rId25"/>
            <a:stretch>
              <a:fillRect/>
            </a:stretch>
          </p:blipFill>
          <p:spPr>
            <a:xfrm>
              <a:off x="7046226" y="5455013"/>
              <a:ext cx="52453" cy="146089"/>
            </a:xfrm>
            <a:prstGeom prst="rect">
              <a:avLst/>
            </a:prstGeom>
          </p:spPr>
        </p:pic>
        <p:pic>
          <p:nvPicPr>
            <p:cNvPr id="98" name="Picture 97">
              <a:extLst>
                <a:ext uri="{FF2B5EF4-FFF2-40B4-BE49-F238E27FC236}">
                  <a16:creationId xmlns:a16="http://schemas.microsoft.com/office/drawing/2014/main" id="{6729B2B6-6E99-DF48-F404-876F90931C84}"/>
                </a:ext>
              </a:extLst>
            </p:cNvPr>
            <p:cNvPicPr>
              <a:picLocks noChangeAspect="1"/>
            </p:cNvPicPr>
            <p:nvPr/>
          </p:nvPicPr>
          <p:blipFill>
            <a:blip r:embed="rId25"/>
            <a:stretch>
              <a:fillRect/>
            </a:stretch>
          </p:blipFill>
          <p:spPr>
            <a:xfrm rot="1833568">
              <a:off x="5538918" y="4741500"/>
              <a:ext cx="131951" cy="97393"/>
            </a:xfrm>
            <a:prstGeom prst="rect">
              <a:avLst/>
            </a:prstGeom>
          </p:spPr>
        </p:pic>
        <p:pic>
          <p:nvPicPr>
            <p:cNvPr id="99" name="Picture 98">
              <a:extLst>
                <a:ext uri="{FF2B5EF4-FFF2-40B4-BE49-F238E27FC236}">
                  <a16:creationId xmlns:a16="http://schemas.microsoft.com/office/drawing/2014/main" id="{A91A0BF1-3688-836F-448A-AEEA24F6A878}"/>
                </a:ext>
              </a:extLst>
            </p:cNvPr>
            <p:cNvPicPr>
              <a:picLocks noChangeAspect="1"/>
            </p:cNvPicPr>
            <p:nvPr/>
          </p:nvPicPr>
          <p:blipFill>
            <a:blip r:embed="rId25"/>
            <a:stretch>
              <a:fillRect/>
            </a:stretch>
          </p:blipFill>
          <p:spPr>
            <a:xfrm>
              <a:off x="7073613" y="5396158"/>
              <a:ext cx="52453" cy="146089"/>
            </a:xfrm>
            <a:prstGeom prst="rect">
              <a:avLst/>
            </a:prstGeom>
          </p:spPr>
        </p:pic>
        <p:pic>
          <p:nvPicPr>
            <p:cNvPr id="100" name="Picture 99">
              <a:extLst>
                <a:ext uri="{FF2B5EF4-FFF2-40B4-BE49-F238E27FC236}">
                  <a16:creationId xmlns:a16="http://schemas.microsoft.com/office/drawing/2014/main" id="{93371B43-DBB0-7FD7-6F15-06417F579352}"/>
                </a:ext>
              </a:extLst>
            </p:cNvPr>
            <p:cNvPicPr>
              <a:picLocks noChangeAspect="1"/>
            </p:cNvPicPr>
            <p:nvPr/>
          </p:nvPicPr>
          <p:blipFill>
            <a:blip r:embed="rId25"/>
            <a:stretch>
              <a:fillRect/>
            </a:stretch>
          </p:blipFill>
          <p:spPr>
            <a:xfrm rot="1742383">
              <a:off x="7611479" y="5470238"/>
              <a:ext cx="64401" cy="116552"/>
            </a:xfrm>
            <a:prstGeom prst="rect">
              <a:avLst/>
            </a:prstGeom>
          </p:spPr>
        </p:pic>
        <p:pic>
          <p:nvPicPr>
            <p:cNvPr id="101" name="Picture 100">
              <a:extLst>
                <a:ext uri="{FF2B5EF4-FFF2-40B4-BE49-F238E27FC236}">
                  <a16:creationId xmlns:a16="http://schemas.microsoft.com/office/drawing/2014/main" id="{F0E09450-8C69-FD22-1BAA-800C67FD862E}"/>
                </a:ext>
              </a:extLst>
            </p:cNvPr>
            <p:cNvPicPr>
              <a:picLocks noChangeAspect="1"/>
            </p:cNvPicPr>
            <p:nvPr/>
          </p:nvPicPr>
          <p:blipFill>
            <a:blip r:embed="rId25"/>
            <a:stretch>
              <a:fillRect/>
            </a:stretch>
          </p:blipFill>
          <p:spPr>
            <a:xfrm rot="1742383">
              <a:off x="7736624" y="4854628"/>
              <a:ext cx="20956" cy="93417"/>
            </a:xfrm>
            <a:prstGeom prst="rect">
              <a:avLst/>
            </a:prstGeom>
          </p:spPr>
        </p:pic>
        <p:pic>
          <p:nvPicPr>
            <p:cNvPr id="102" name="Picture 101">
              <a:extLst>
                <a:ext uri="{FF2B5EF4-FFF2-40B4-BE49-F238E27FC236}">
                  <a16:creationId xmlns:a16="http://schemas.microsoft.com/office/drawing/2014/main" id="{C27C2A9E-E299-E61F-44DA-28D8A0E1F684}"/>
                </a:ext>
              </a:extLst>
            </p:cNvPr>
            <p:cNvPicPr>
              <a:picLocks noChangeAspect="1"/>
            </p:cNvPicPr>
            <p:nvPr/>
          </p:nvPicPr>
          <p:blipFill>
            <a:blip r:embed="rId25"/>
            <a:stretch>
              <a:fillRect/>
            </a:stretch>
          </p:blipFill>
          <p:spPr>
            <a:xfrm rot="1833568">
              <a:off x="5986875" y="5245696"/>
              <a:ext cx="78331" cy="350314"/>
            </a:xfrm>
            <a:prstGeom prst="rect">
              <a:avLst/>
            </a:prstGeom>
          </p:spPr>
        </p:pic>
        <p:pic>
          <p:nvPicPr>
            <p:cNvPr id="103" name="Picture 102">
              <a:extLst>
                <a:ext uri="{FF2B5EF4-FFF2-40B4-BE49-F238E27FC236}">
                  <a16:creationId xmlns:a16="http://schemas.microsoft.com/office/drawing/2014/main" id="{8F570442-452F-28E2-8003-277707030266}"/>
                </a:ext>
              </a:extLst>
            </p:cNvPr>
            <p:cNvPicPr>
              <a:picLocks noChangeAspect="1"/>
            </p:cNvPicPr>
            <p:nvPr/>
          </p:nvPicPr>
          <p:blipFill>
            <a:blip r:embed="rId25"/>
            <a:stretch>
              <a:fillRect/>
            </a:stretch>
          </p:blipFill>
          <p:spPr>
            <a:xfrm>
              <a:off x="5897122" y="5554379"/>
              <a:ext cx="78331" cy="44289"/>
            </a:xfrm>
            <a:prstGeom prst="rect">
              <a:avLst/>
            </a:prstGeom>
          </p:spPr>
        </p:pic>
      </p:grpSp>
      <p:pic>
        <p:nvPicPr>
          <p:cNvPr id="107" name="Picture 106">
            <a:extLst>
              <a:ext uri="{FF2B5EF4-FFF2-40B4-BE49-F238E27FC236}">
                <a16:creationId xmlns:a16="http://schemas.microsoft.com/office/drawing/2014/main" id="{5CDAA99C-6149-4FC4-A7CB-802A14518BA8}"/>
              </a:ext>
            </a:extLst>
          </p:cNvPr>
          <p:cNvPicPr>
            <a:picLocks noChangeAspect="1"/>
          </p:cNvPicPr>
          <p:nvPr/>
        </p:nvPicPr>
        <p:blipFill rotWithShape="1">
          <a:blip r:embed="rId26"/>
          <a:srcRect l="20352" t="19396" r="4357" b="7508"/>
          <a:stretch/>
        </p:blipFill>
        <p:spPr>
          <a:xfrm>
            <a:off x="2163511" y="733811"/>
            <a:ext cx="1977526" cy="1199922"/>
          </a:xfrm>
          <a:prstGeom prst="rect">
            <a:avLst/>
          </a:prstGeom>
        </p:spPr>
      </p:pic>
      <p:pic>
        <p:nvPicPr>
          <p:cNvPr id="109" name="Picture 108">
            <a:extLst>
              <a:ext uri="{FF2B5EF4-FFF2-40B4-BE49-F238E27FC236}">
                <a16:creationId xmlns:a16="http://schemas.microsoft.com/office/drawing/2014/main" id="{3649A37E-1623-4D43-90F3-9FDC25F41A5D}"/>
              </a:ext>
            </a:extLst>
          </p:cNvPr>
          <p:cNvPicPr>
            <a:picLocks noChangeAspect="1"/>
          </p:cNvPicPr>
          <p:nvPr/>
        </p:nvPicPr>
        <p:blipFill rotWithShape="1">
          <a:blip r:embed="rId27"/>
          <a:srcRect l="20609" t="20213" r="4738" b="7712"/>
          <a:stretch/>
        </p:blipFill>
        <p:spPr>
          <a:xfrm>
            <a:off x="115391" y="734620"/>
            <a:ext cx="1991550" cy="1201738"/>
          </a:xfrm>
          <a:prstGeom prst="rect">
            <a:avLst/>
          </a:prstGeom>
        </p:spPr>
      </p:pic>
    </p:spTree>
    <p:extLst>
      <p:ext uri="{BB962C8B-B14F-4D97-AF65-F5344CB8AC3E}">
        <p14:creationId xmlns:p14="http://schemas.microsoft.com/office/powerpoint/2010/main" val="38594241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8AFE6-6472-0308-823B-B53AEC643026}"/>
              </a:ext>
            </a:extLst>
          </p:cNvPr>
          <p:cNvSpPr txBox="1">
            <a:spLocks noGrp="1"/>
          </p:cNvSpPr>
          <p:nvPr>
            <p:ph type="title" idx="4294967295"/>
          </p:nvPr>
        </p:nvSpPr>
        <p:spPr>
          <a:xfrm>
            <a:off x="503640" y="452719"/>
            <a:ext cx="9068760" cy="492443"/>
          </a:xfrm>
        </p:spPr>
        <p:txBody>
          <a:bodyPr vert="horz">
            <a:spAutoFit/>
          </a:bodyPr>
          <a:lstStyle/>
          <a:p>
            <a:pPr lvl="0"/>
            <a:r>
              <a:rPr lang="en-US" sz="3200" dirty="0">
                <a:solidFill>
                  <a:schemeClr val="bg1"/>
                </a:solidFill>
              </a:rPr>
              <a:t>RFlect</a:t>
            </a:r>
          </a:p>
        </p:txBody>
      </p:sp>
      <p:sp>
        <p:nvSpPr>
          <p:cNvPr id="3" name="Text Placeholder 2">
            <a:extLst>
              <a:ext uri="{FF2B5EF4-FFF2-40B4-BE49-F238E27FC236}">
                <a16:creationId xmlns:a16="http://schemas.microsoft.com/office/drawing/2014/main" id="{519710F6-BE62-2AC9-B92E-20A95CE40AA8}"/>
              </a:ext>
            </a:extLst>
          </p:cNvPr>
          <p:cNvSpPr txBox="1">
            <a:spLocks noGrp="1"/>
          </p:cNvSpPr>
          <p:nvPr>
            <p:ph type="body" idx="4294967295"/>
          </p:nvPr>
        </p:nvSpPr>
        <p:spPr>
          <a:xfrm>
            <a:off x="242720" y="1326240"/>
            <a:ext cx="6136761" cy="4070219"/>
          </a:xfrm>
        </p:spPr>
        <p:txBody>
          <a:bodyPr vert="horz">
            <a:normAutofit fontScale="92500"/>
          </a:bodyPr>
          <a:lstStyle/>
          <a:p>
            <a:pPr marL="457200" lvl="0" indent="-457200">
              <a:buSzPct val="100000"/>
              <a:buFont typeface="Arial" panose="020B0604020202020204" pitchFamily="34" charset="0"/>
              <a:buChar char="•"/>
            </a:pPr>
            <a:r>
              <a:rPr lang="en-US" sz="2800" dirty="0">
                <a:solidFill>
                  <a:schemeClr val="bg1"/>
                </a:solidFill>
              </a:rPr>
              <a:t>First steps towards</a:t>
            </a:r>
            <a:r>
              <a:rPr lang="en-US" sz="2800" dirty="0"/>
              <a:t> </a:t>
            </a:r>
            <a:r>
              <a:rPr lang="en-US" sz="2800" dirty="0">
                <a:solidFill>
                  <a:srgbClr val="E6E905"/>
                </a:solidFill>
              </a:rPr>
              <a:t>wireless around-the-corner imaging </a:t>
            </a:r>
            <a:r>
              <a:rPr lang="en-US" sz="2800" dirty="0">
                <a:solidFill>
                  <a:schemeClr val="bg1"/>
                </a:solidFill>
              </a:rPr>
              <a:t>in practical environments</a:t>
            </a:r>
          </a:p>
          <a:p>
            <a:pPr marL="457200" lvl="0" indent="-457200">
              <a:buSzPct val="100000"/>
              <a:buFont typeface="Arial" panose="020B0604020202020204" pitchFamily="34" charset="0"/>
              <a:buChar char="•"/>
            </a:pPr>
            <a:r>
              <a:rPr lang="en-US" sz="2800" dirty="0">
                <a:solidFill>
                  <a:schemeClr val="bg1"/>
                </a:solidFill>
              </a:rPr>
              <a:t>Introduce techniques for </a:t>
            </a:r>
            <a:r>
              <a:rPr lang="en-US" sz="2800" dirty="0">
                <a:solidFill>
                  <a:srgbClr val="E6E905"/>
                </a:solidFill>
              </a:rPr>
              <a:t>non-planar reflection imaging </a:t>
            </a:r>
            <a:r>
              <a:rPr lang="en-US" sz="2800" dirty="0">
                <a:solidFill>
                  <a:srgbClr val="FFFFFF"/>
                </a:solidFill>
              </a:rPr>
              <a:t>and</a:t>
            </a:r>
            <a:r>
              <a:rPr lang="en-US" sz="2800" dirty="0">
                <a:solidFill>
                  <a:srgbClr val="E6E905"/>
                </a:solidFill>
              </a:rPr>
              <a:t> precise reflector mapping</a:t>
            </a:r>
          </a:p>
          <a:p>
            <a:pPr marL="457200" lvl="0" indent="-457200">
              <a:buSzPct val="100000"/>
              <a:buFont typeface="Arial" panose="020B0604020202020204" pitchFamily="34" charset="0"/>
              <a:buChar char="•"/>
            </a:pPr>
            <a:r>
              <a:rPr lang="en-US" sz="2800" dirty="0">
                <a:solidFill>
                  <a:srgbClr val="FFFFFF"/>
                </a:solidFill>
              </a:rPr>
              <a:t>Demonstrates, for the first time, </a:t>
            </a:r>
            <a:r>
              <a:rPr lang="en-US" sz="2800" dirty="0">
                <a:solidFill>
                  <a:srgbClr val="E6E905"/>
                </a:solidFill>
              </a:rPr>
              <a:t>high-accuracy around-the-corner imaging </a:t>
            </a:r>
            <a:r>
              <a:rPr lang="en-US" sz="2800" dirty="0">
                <a:solidFill>
                  <a:srgbClr val="FFFFFF"/>
                </a:solidFill>
              </a:rPr>
              <a:t>off complex reflection geometries</a:t>
            </a:r>
          </a:p>
        </p:txBody>
      </p:sp>
      <p:grpSp>
        <p:nvGrpSpPr>
          <p:cNvPr id="10" name="Group 9">
            <a:extLst>
              <a:ext uri="{FF2B5EF4-FFF2-40B4-BE49-F238E27FC236}">
                <a16:creationId xmlns:a16="http://schemas.microsoft.com/office/drawing/2014/main" id="{08BF5B0D-459A-4051-A9DB-12BF92433F04}"/>
              </a:ext>
            </a:extLst>
          </p:cNvPr>
          <p:cNvGrpSpPr/>
          <p:nvPr/>
        </p:nvGrpSpPr>
        <p:grpSpPr>
          <a:xfrm>
            <a:off x="6460101" y="923707"/>
            <a:ext cx="1495165" cy="4536945"/>
            <a:chOff x="107238" y="655176"/>
            <a:chExt cx="1620113" cy="4916090"/>
          </a:xfrm>
        </p:grpSpPr>
        <p:pic>
          <p:nvPicPr>
            <p:cNvPr id="11" name="Picture 10" descr="A mannequin wearing a red skirt&#10;&#10;Description automatically generated">
              <a:extLst>
                <a:ext uri="{FF2B5EF4-FFF2-40B4-BE49-F238E27FC236}">
                  <a16:creationId xmlns:a16="http://schemas.microsoft.com/office/drawing/2014/main" id="{63970AED-D998-4F1C-B4D1-46851E8F081F}"/>
                </a:ext>
              </a:extLst>
            </p:cNvPr>
            <p:cNvPicPr>
              <a:picLocks noChangeAspect="1"/>
            </p:cNvPicPr>
            <p:nvPr/>
          </p:nvPicPr>
          <p:blipFill rotWithShape="1">
            <a:blip r:embed="rId3"/>
            <a:srcRect t="1563" b="2036"/>
            <a:stretch/>
          </p:blipFill>
          <p:spPr>
            <a:xfrm>
              <a:off x="186219" y="655176"/>
              <a:ext cx="1462151" cy="4454724"/>
            </a:xfrm>
            <a:prstGeom prst="rect">
              <a:avLst/>
            </a:prstGeom>
          </p:spPr>
        </p:pic>
        <p:sp>
          <p:nvSpPr>
            <p:cNvPr id="12" name="TextBox 9">
              <a:extLst>
                <a:ext uri="{FF2B5EF4-FFF2-40B4-BE49-F238E27FC236}">
                  <a16:creationId xmlns:a16="http://schemas.microsoft.com/office/drawing/2014/main" id="{053ECC33-1AB0-414D-8F19-9614E25F4F28}"/>
                </a:ext>
              </a:extLst>
            </p:cNvPr>
            <p:cNvSpPr txBox="1"/>
            <p:nvPr/>
          </p:nvSpPr>
          <p:spPr>
            <a:xfrm>
              <a:off x="107238" y="5109601"/>
              <a:ext cx="1620113"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Arial" panose="020B0604020202020204" pitchFamily="34" charset="0"/>
                  <a:cs typeface="Arial" panose="020B0604020202020204" pitchFamily="34" charset="0"/>
                </a:rPr>
                <a:t>Target</a:t>
              </a:r>
              <a:endParaRPr lang="en-CH" sz="2400" dirty="0">
                <a:solidFill>
                  <a:srgbClr val="FFFFFF"/>
                </a:solidFill>
                <a:latin typeface="Arial" panose="020B060402020202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id="{BCF80484-21D0-485F-8253-8D366C8C0978}"/>
              </a:ext>
            </a:extLst>
          </p:cNvPr>
          <p:cNvGrpSpPr/>
          <p:nvPr/>
        </p:nvGrpSpPr>
        <p:grpSpPr>
          <a:xfrm>
            <a:off x="7997191" y="922102"/>
            <a:ext cx="1979836" cy="4602096"/>
            <a:chOff x="7567309" y="979010"/>
            <a:chExt cx="1972837" cy="4585827"/>
          </a:xfrm>
        </p:grpSpPr>
        <p:pic>
          <p:nvPicPr>
            <p:cNvPr id="14" name="Picture 13">
              <a:extLst>
                <a:ext uri="{FF2B5EF4-FFF2-40B4-BE49-F238E27FC236}">
                  <a16:creationId xmlns:a16="http://schemas.microsoft.com/office/drawing/2014/main" id="{8F26C703-A928-4F69-94C0-D2B37DDB25FA}"/>
                </a:ext>
              </a:extLst>
            </p:cNvPr>
            <p:cNvPicPr>
              <a:picLocks noChangeAspect="1"/>
            </p:cNvPicPr>
            <p:nvPr/>
          </p:nvPicPr>
          <p:blipFill>
            <a:blip r:embed="rId4"/>
            <a:stretch>
              <a:fillRect/>
            </a:stretch>
          </p:blipFill>
          <p:spPr>
            <a:xfrm flipH="1">
              <a:off x="7567309" y="979010"/>
              <a:ext cx="1972837" cy="4111150"/>
            </a:xfrm>
            <a:prstGeom prst="rect">
              <a:avLst/>
            </a:prstGeom>
          </p:spPr>
        </p:pic>
        <p:sp>
          <p:nvSpPr>
            <p:cNvPr id="15" name="TextBox 9">
              <a:extLst>
                <a:ext uri="{FF2B5EF4-FFF2-40B4-BE49-F238E27FC236}">
                  <a16:creationId xmlns:a16="http://schemas.microsoft.com/office/drawing/2014/main" id="{67B07E9F-2966-4C04-B131-A71B8F9A1D34}"/>
                </a:ext>
              </a:extLst>
            </p:cNvPr>
            <p:cNvSpPr txBox="1"/>
            <p:nvPr/>
          </p:nvSpPr>
          <p:spPr>
            <a:xfrm>
              <a:off x="7806145" y="5103172"/>
              <a:ext cx="1495165"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Arial" panose="020B0604020202020204" pitchFamily="34" charset="0"/>
                  <a:cs typeface="Arial" panose="020B0604020202020204" pitchFamily="34" charset="0"/>
                </a:rPr>
                <a:t>RFlect</a:t>
              </a:r>
              <a:endParaRPr lang="en-CH" sz="2400" dirty="0">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9581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8AFE6-6472-0308-823B-B53AEC643026}"/>
              </a:ext>
            </a:extLst>
          </p:cNvPr>
          <p:cNvSpPr txBox="1">
            <a:spLocks noGrp="1"/>
          </p:cNvSpPr>
          <p:nvPr>
            <p:ph type="title" idx="4294967295"/>
          </p:nvPr>
        </p:nvSpPr>
        <p:spPr>
          <a:xfrm>
            <a:off x="503640" y="452719"/>
            <a:ext cx="9068760" cy="492443"/>
          </a:xfrm>
        </p:spPr>
        <p:txBody>
          <a:bodyPr vert="horz">
            <a:spAutoFit/>
          </a:bodyPr>
          <a:lstStyle/>
          <a:p>
            <a:pPr lvl="0"/>
            <a:r>
              <a:rPr lang="en-US" sz="3200" dirty="0">
                <a:solidFill>
                  <a:schemeClr val="bg1"/>
                </a:solidFill>
              </a:rPr>
              <a:t>RFlect</a:t>
            </a:r>
          </a:p>
        </p:txBody>
      </p:sp>
      <p:sp>
        <p:nvSpPr>
          <p:cNvPr id="3" name="Text Placeholder 2">
            <a:extLst>
              <a:ext uri="{FF2B5EF4-FFF2-40B4-BE49-F238E27FC236}">
                <a16:creationId xmlns:a16="http://schemas.microsoft.com/office/drawing/2014/main" id="{519710F6-BE62-2AC9-B92E-20A95CE40AA8}"/>
              </a:ext>
            </a:extLst>
          </p:cNvPr>
          <p:cNvSpPr txBox="1">
            <a:spLocks noGrp="1"/>
          </p:cNvSpPr>
          <p:nvPr>
            <p:ph type="body" idx="4294967295"/>
          </p:nvPr>
        </p:nvSpPr>
        <p:spPr>
          <a:xfrm>
            <a:off x="242720" y="1326240"/>
            <a:ext cx="6136761" cy="4070219"/>
          </a:xfrm>
        </p:spPr>
        <p:txBody>
          <a:bodyPr vert="horz">
            <a:normAutofit fontScale="92500"/>
          </a:bodyPr>
          <a:lstStyle/>
          <a:p>
            <a:pPr marL="457200" lvl="0" indent="-457200">
              <a:buSzPct val="100000"/>
              <a:buFont typeface="Arial" panose="020B0604020202020204" pitchFamily="34" charset="0"/>
              <a:buChar char="•"/>
            </a:pPr>
            <a:r>
              <a:rPr lang="en-US" sz="2800" dirty="0">
                <a:solidFill>
                  <a:schemeClr val="bg1"/>
                </a:solidFill>
              </a:rPr>
              <a:t>First steps towards</a:t>
            </a:r>
            <a:r>
              <a:rPr lang="en-US" sz="2800" dirty="0"/>
              <a:t> </a:t>
            </a:r>
            <a:r>
              <a:rPr lang="en-US" sz="2800" dirty="0">
                <a:solidFill>
                  <a:srgbClr val="E6E905"/>
                </a:solidFill>
              </a:rPr>
              <a:t>wireless around-the-corner imaging </a:t>
            </a:r>
            <a:r>
              <a:rPr lang="en-US" sz="2800" dirty="0">
                <a:solidFill>
                  <a:schemeClr val="bg1"/>
                </a:solidFill>
              </a:rPr>
              <a:t>in practical environments</a:t>
            </a:r>
          </a:p>
          <a:p>
            <a:pPr marL="457200" lvl="0" indent="-457200">
              <a:buSzPct val="100000"/>
              <a:buFont typeface="Arial" panose="020B0604020202020204" pitchFamily="34" charset="0"/>
              <a:buChar char="•"/>
            </a:pPr>
            <a:r>
              <a:rPr lang="en-US" sz="2800" dirty="0">
                <a:solidFill>
                  <a:schemeClr val="bg1"/>
                </a:solidFill>
              </a:rPr>
              <a:t>Introduce techniques for </a:t>
            </a:r>
            <a:r>
              <a:rPr lang="en-US" sz="2800" dirty="0">
                <a:solidFill>
                  <a:srgbClr val="E6E905"/>
                </a:solidFill>
              </a:rPr>
              <a:t>non-planar reflection imaging </a:t>
            </a:r>
            <a:r>
              <a:rPr lang="en-US" sz="2800" dirty="0">
                <a:solidFill>
                  <a:srgbClr val="FFFFFF"/>
                </a:solidFill>
              </a:rPr>
              <a:t>and</a:t>
            </a:r>
            <a:r>
              <a:rPr lang="en-US" sz="2800" dirty="0">
                <a:solidFill>
                  <a:srgbClr val="E6E905"/>
                </a:solidFill>
              </a:rPr>
              <a:t> precise reflector mapping</a:t>
            </a:r>
          </a:p>
          <a:p>
            <a:pPr marL="457200" lvl="0" indent="-457200">
              <a:buSzPct val="100000"/>
              <a:buFont typeface="Arial" panose="020B0604020202020204" pitchFamily="34" charset="0"/>
              <a:buChar char="•"/>
            </a:pPr>
            <a:r>
              <a:rPr lang="en-US" sz="2800" dirty="0">
                <a:solidFill>
                  <a:srgbClr val="FFFFFF"/>
                </a:solidFill>
              </a:rPr>
              <a:t>Demonstrates, for the first time, </a:t>
            </a:r>
            <a:r>
              <a:rPr lang="en-US" sz="2800" dirty="0">
                <a:solidFill>
                  <a:srgbClr val="E6E905"/>
                </a:solidFill>
              </a:rPr>
              <a:t>high-accuracy around-the-corner imaging </a:t>
            </a:r>
            <a:r>
              <a:rPr lang="en-US" sz="2800" dirty="0">
                <a:solidFill>
                  <a:srgbClr val="FFFFFF"/>
                </a:solidFill>
              </a:rPr>
              <a:t>off complex reflection geometries</a:t>
            </a:r>
          </a:p>
        </p:txBody>
      </p:sp>
      <p:grpSp>
        <p:nvGrpSpPr>
          <p:cNvPr id="10" name="Group 9">
            <a:extLst>
              <a:ext uri="{FF2B5EF4-FFF2-40B4-BE49-F238E27FC236}">
                <a16:creationId xmlns:a16="http://schemas.microsoft.com/office/drawing/2014/main" id="{08BF5B0D-459A-4051-A9DB-12BF92433F04}"/>
              </a:ext>
            </a:extLst>
          </p:cNvPr>
          <p:cNvGrpSpPr/>
          <p:nvPr/>
        </p:nvGrpSpPr>
        <p:grpSpPr>
          <a:xfrm>
            <a:off x="6460101" y="923707"/>
            <a:ext cx="1495165" cy="4536945"/>
            <a:chOff x="107238" y="655176"/>
            <a:chExt cx="1620113" cy="4916090"/>
          </a:xfrm>
        </p:grpSpPr>
        <p:pic>
          <p:nvPicPr>
            <p:cNvPr id="11" name="Picture 10" descr="A mannequin wearing a red skirt&#10;&#10;Description automatically generated">
              <a:extLst>
                <a:ext uri="{FF2B5EF4-FFF2-40B4-BE49-F238E27FC236}">
                  <a16:creationId xmlns:a16="http://schemas.microsoft.com/office/drawing/2014/main" id="{63970AED-D998-4F1C-B4D1-46851E8F081F}"/>
                </a:ext>
              </a:extLst>
            </p:cNvPr>
            <p:cNvPicPr>
              <a:picLocks noChangeAspect="1"/>
            </p:cNvPicPr>
            <p:nvPr/>
          </p:nvPicPr>
          <p:blipFill rotWithShape="1">
            <a:blip r:embed="rId3"/>
            <a:srcRect t="1563" b="2036"/>
            <a:stretch/>
          </p:blipFill>
          <p:spPr>
            <a:xfrm>
              <a:off x="186219" y="655176"/>
              <a:ext cx="1462151" cy="4454724"/>
            </a:xfrm>
            <a:prstGeom prst="rect">
              <a:avLst/>
            </a:prstGeom>
          </p:spPr>
        </p:pic>
        <p:sp>
          <p:nvSpPr>
            <p:cNvPr id="12" name="TextBox 9">
              <a:extLst>
                <a:ext uri="{FF2B5EF4-FFF2-40B4-BE49-F238E27FC236}">
                  <a16:creationId xmlns:a16="http://schemas.microsoft.com/office/drawing/2014/main" id="{053ECC33-1AB0-414D-8F19-9614E25F4F28}"/>
                </a:ext>
              </a:extLst>
            </p:cNvPr>
            <p:cNvSpPr txBox="1"/>
            <p:nvPr/>
          </p:nvSpPr>
          <p:spPr>
            <a:xfrm>
              <a:off x="107238" y="5109601"/>
              <a:ext cx="1620113"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Arial" panose="020B0604020202020204" pitchFamily="34" charset="0"/>
                  <a:cs typeface="Arial" panose="020B0604020202020204" pitchFamily="34" charset="0"/>
                </a:rPr>
                <a:t>Target</a:t>
              </a:r>
              <a:endParaRPr lang="en-CH" sz="2400" dirty="0">
                <a:solidFill>
                  <a:srgbClr val="FFFFFF"/>
                </a:solidFill>
                <a:latin typeface="Arial" panose="020B060402020202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id="{BCF80484-21D0-485F-8253-8D366C8C0978}"/>
              </a:ext>
            </a:extLst>
          </p:cNvPr>
          <p:cNvGrpSpPr/>
          <p:nvPr/>
        </p:nvGrpSpPr>
        <p:grpSpPr>
          <a:xfrm>
            <a:off x="7997191" y="922102"/>
            <a:ext cx="1979836" cy="4602096"/>
            <a:chOff x="7567309" y="979010"/>
            <a:chExt cx="1972837" cy="4585827"/>
          </a:xfrm>
        </p:grpSpPr>
        <p:pic>
          <p:nvPicPr>
            <p:cNvPr id="14" name="Picture 13">
              <a:extLst>
                <a:ext uri="{FF2B5EF4-FFF2-40B4-BE49-F238E27FC236}">
                  <a16:creationId xmlns:a16="http://schemas.microsoft.com/office/drawing/2014/main" id="{8F26C703-A928-4F69-94C0-D2B37DDB25FA}"/>
                </a:ext>
              </a:extLst>
            </p:cNvPr>
            <p:cNvPicPr>
              <a:picLocks noChangeAspect="1"/>
            </p:cNvPicPr>
            <p:nvPr/>
          </p:nvPicPr>
          <p:blipFill>
            <a:blip r:embed="rId4"/>
            <a:stretch>
              <a:fillRect/>
            </a:stretch>
          </p:blipFill>
          <p:spPr>
            <a:xfrm flipH="1">
              <a:off x="7567309" y="979010"/>
              <a:ext cx="1972837" cy="4111150"/>
            </a:xfrm>
            <a:prstGeom prst="rect">
              <a:avLst/>
            </a:prstGeom>
          </p:spPr>
        </p:pic>
        <p:sp>
          <p:nvSpPr>
            <p:cNvPr id="15" name="TextBox 9">
              <a:extLst>
                <a:ext uri="{FF2B5EF4-FFF2-40B4-BE49-F238E27FC236}">
                  <a16:creationId xmlns:a16="http://schemas.microsoft.com/office/drawing/2014/main" id="{67B07E9F-2966-4C04-B131-A71B8F9A1D34}"/>
                </a:ext>
              </a:extLst>
            </p:cNvPr>
            <p:cNvSpPr txBox="1"/>
            <p:nvPr/>
          </p:nvSpPr>
          <p:spPr>
            <a:xfrm>
              <a:off x="7806145" y="5103172"/>
              <a:ext cx="1495165"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Arial" panose="020B0604020202020204" pitchFamily="34" charset="0"/>
                  <a:cs typeface="Arial" panose="020B0604020202020204" pitchFamily="34" charset="0"/>
                </a:rPr>
                <a:t>RFlect</a:t>
              </a:r>
              <a:endParaRPr lang="en-CH" sz="2400" dirty="0">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95633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896FCDA2-D510-4223-A919-AF241E7F7367}"/>
              </a:ext>
            </a:extLst>
          </p:cNvPr>
          <p:cNvSpPr txBox="1">
            <a:spLocks/>
          </p:cNvSpPr>
          <p:nvPr/>
        </p:nvSpPr>
        <p:spPr>
          <a:xfrm>
            <a:off x="0" y="-284401"/>
            <a:ext cx="10077450" cy="1250280"/>
          </a:xfrm>
          <a:prstGeom prst="rect">
            <a:avLst/>
          </a:prstGeom>
          <a:noFill/>
          <a:ln>
            <a:noFill/>
          </a:ln>
        </p:spPr>
        <p:txBody>
          <a:bodyPr vert="horz" lIns="0" tIns="0" rIns="0" bIns="0" anchor="ct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The Ability to Image Around-the-Corner has Many Applications</a:t>
            </a:r>
          </a:p>
        </p:txBody>
      </p:sp>
      <p:grpSp>
        <p:nvGrpSpPr>
          <p:cNvPr id="36" name="Group 35">
            <a:extLst>
              <a:ext uri="{FF2B5EF4-FFF2-40B4-BE49-F238E27FC236}">
                <a16:creationId xmlns:a16="http://schemas.microsoft.com/office/drawing/2014/main" id="{479979F7-8ACF-4862-855B-6EB1446AD326}"/>
              </a:ext>
            </a:extLst>
          </p:cNvPr>
          <p:cNvGrpSpPr/>
          <p:nvPr/>
        </p:nvGrpSpPr>
        <p:grpSpPr>
          <a:xfrm>
            <a:off x="3795121" y="1002175"/>
            <a:ext cx="2812118" cy="3895013"/>
            <a:chOff x="3364961" y="990600"/>
            <a:chExt cx="2812118" cy="3895013"/>
          </a:xfrm>
        </p:grpSpPr>
        <p:sp>
          <p:nvSpPr>
            <p:cNvPr id="21" name="TextBox 20">
              <a:extLst>
                <a:ext uri="{FF2B5EF4-FFF2-40B4-BE49-F238E27FC236}">
                  <a16:creationId xmlns:a16="http://schemas.microsoft.com/office/drawing/2014/main" id="{D7CDA560-52A3-4305-9320-4D634CEFEA1A}"/>
                </a:ext>
              </a:extLst>
            </p:cNvPr>
            <p:cNvSpPr txBox="1"/>
            <p:nvPr/>
          </p:nvSpPr>
          <p:spPr>
            <a:xfrm>
              <a:off x="3560945" y="4454726"/>
              <a:ext cx="2420150" cy="430887"/>
            </a:xfrm>
            <a:prstGeom prst="rect">
              <a:avLst/>
            </a:prstGeom>
            <a:noFill/>
          </p:spPr>
          <p:txBody>
            <a:bodyPr wrap="none" rtlCol="0">
              <a:spAutoFit/>
            </a:bodyPr>
            <a:lstStyle/>
            <a:p>
              <a:r>
                <a:rPr lang="en-US" sz="2200" dirty="0">
                  <a:solidFill>
                    <a:schemeClr val="bg1"/>
                  </a:solidFill>
                </a:rPr>
                <a:t>Robotic Navigation</a:t>
              </a:r>
            </a:p>
          </p:txBody>
        </p:sp>
        <p:grpSp>
          <p:nvGrpSpPr>
            <p:cNvPr id="34" name="Group 33">
              <a:extLst>
                <a:ext uri="{FF2B5EF4-FFF2-40B4-BE49-F238E27FC236}">
                  <a16:creationId xmlns:a16="http://schemas.microsoft.com/office/drawing/2014/main" id="{899425E2-6B1D-4320-BA8B-C022A51463C5}"/>
                </a:ext>
              </a:extLst>
            </p:cNvPr>
            <p:cNvGrpSpPr/>
            <p:nvPr/>
          </p:nvGrpSpPr>
          <p:grpSpPr>
            <a:xfrm>
              <a:off x="3364961" y="990600"/>
              <a:ext cx="2812118" cy="3413443"/>
              <a:chOff x="3413760" y="990600"/>
              <a:chExt cx="2812118" cy="3413443"/>
            </a:xfrm>
          </p:grpSpPr>
          <p:pic>
            <p:nvPicPr>
              <p:cNvPr id="30" name="Picture 29">
                <a:extLst>
                  <a:ext uri="{FF2B5EF4-FFF2-40B4-BE49-F238E27FC236}">
                    <a16:creationId xmlns:a16="http://schemas.microsoft.com/office/drawing/2014/main" id="{163ABCFE-38E0-43F6-876A-C5B681E1103C}"/>
                  </a:ext>
                </a:extLst>
              </p:cNvPr>
              <p:cNvPicPr>
                <a:picLocks noChangeAspect="1"/>
              </p:cNvPicPr>
              <p:nvPr/>
            </p:nvPicPr>
            <p:blipFill rotWithShape="1">
              <a:blip r:embed="rId3">
                <a:extLst>
                  <a:ext uri="{28A0092B-C50C-407E-A947-70E740481C1C}">
                    <a14:useLocalDpi xmlns:a14="http://schemas.microsoft.com/office/drawing/2010/main" val="0"/>
                  </a:ext>
                </a:extLst>
              </a:blip>
              <a:srcRect l="45060"/>
              <a:stretch/>
            </p:blipFill>
            <p:spPr>
              <a:xfrm>
                <a:off x="3413760" y="990600"/>
                <a:ext cx="2812118" cy="3413443"/>
              </a:xfrm>
              <a:prstGeom prst="rect">
                <a:avLst/>
              </a:prstGeom>
            </p:spPr>
          </p:pic>
          <p:pic>
            <p:nvPicPr>
              <p:cNvPr id="32" name="Picture 31">
                <a:extLst>
                  <a:ext uri="{FF2B5EF4-FFF2-40B4-BE49-F238E27FC236}">
                    <a16:creationId xmlns:a16="http://schemas.microsoft.com/office/drawing/2014/main" id="{0875E085-EF45-41B7-BB87-D12A0A42A772}"/>
                  </a:ext>
                </a:extLst>
              </p:cNvPr>
              <p:cNvPicPr>
                <a:picLocks noChangeAspect="1"/>
              </p:cNvPicPr>
              <p:nvPr/>
            </p:nvPicPr>
            <p:blipFill rotWithShape="1">
              <a:blip r:embed="rId4">
                <a:extLst>
                  <a:ext uri="{28A0092B-C50C-407E-A947-70E740481C1C}">
                    <a14:useLocalDpi xmlns:a14="http://schemas.microsoft.com/office/drawing/2010/main" val="0"/>
                  </a:ext>
                </a:extLst>
              </a:blip>
              <a:srcRect l="40453"/>
              <a:stretch/>
            </p:blipFill>
            <p:spPr>
              <a:xfrm flipH="1">
                <a:off x="4977922" y="2217420"/>
                <a:ext cx="1247617" cy="2095183"/>
              </a:xfrm>
              <a:prstGeom prst="rect">
                <a:avLst/>
              </a:prstGeom>
            </p:spPr>
          </p:pic>
        </p:grpSp>
      </p:grpSp>
      <p:grpSp>
        <p:nvGrpSpPr>
          <p:cNvPr id="39" name="Group 38">
            <a:extLst>
              <a:ext uri="{FF2B5EF4-FFF2-40B4-BE49-F238E27FC236}">
                <a16:creationId xmlns:a16="http://schemas.microsoft.com/office/drawing/2014/main" id="{48E3C91E-ECD6-4CD0-89FF-E6D45A24020B}"/>
              </a:ext>
            </a:extLst>
          </p:cNvPr>
          <p:cNvGrpSpPr/>
          <p:nvPr/>
        </p:nvGrpSpPr>
        <p:grpSpPr>
          <a:xfrm>
            <a:off x="7065281" y="983849"/>
            <a:ext cx="2569579" cy="3901764"/>
            <a:chOff x="6845362" y="983849"/>
            <a:chExt cx="2569579" cy="3901764"/>
          </a:xfrm>
        </p:grpSpPr>
        <p:sp>
          <p:nvSpPr>
            <p:cNvPr id="24" name="TextBox 23">
              <a:extLst>
                <a:ext uri="{FF2B5EF4-FFF2-40B4-BE49-F238E27FC236}">
                  <a16:creationId xmlns:a16="http://schemas.microsoft.com/office/drawing/2014/main" id="{2AC2159F-FBF5-4E09-A196-19A083E03642}"/>
                </a:ext>
              </a:extLst>
            </p:cNvPr>
            <p:cNvSpPr txBox="1"/>
            <p:nvPr/>
          </p:nvSpPr>
          <p:spPr>
            <a:xfrm>
              <a:off x="6972334" y="4454726"/>
              <a:ext cx="2315634" cy="430887"/>
            </a:xfrm>
            <a:prstGeom prst="rect">
              <a:avLst/>
            </a:prstGeom>
            <a:noFill/>
          </p:spPr>
          <p:txBody>
            <a:bodyPr wrap="none" rtlCol="0">
              <a:spAutoFit/>
            </a:bodyPr>
            <a:lstStyle/>
            <a:p>
              <a:r>
                <a:rPr lang="en-US" sz="2200" dirty="0">
                  <a:solidFill>
                    <a:schemeClr val="bg1"/>
                  </a:solidFill>
                </a:rPr>
                <a:t>Search and Rescue</a:t>
              </a:r>
            </a:p>
          </p:txBody>
        </p:sp>
        <p:pic>
          <p:nvPicPr>
            <p:cNvPr id="38" name="Picture 37">
              <a:extLst>
                <a:ext uri="{FF2B5EF4-FFF2-40B4-BE49-F238E27FC236}">
                  <a16:creationId xmlns:a16="http://schemas.microsoft.com/office/drawing/2014/main" id="{3CDB74DA-D7ED-40B3-AC8F-8549C28024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5362" y="983849"/>
              <a:ext cx="2569579" cy="3426106"/>
            </a:xfrm>
            <a:prstGeom prst="rect">
              <a:avLst/>
            </a:prstGeom>
          </p:spPr>
        </p:pic>
      </p:grpSp>
      <p:grpSp>
        <p:nvGrpSpPr>
          <p:cNvPr id="5" name="Group 4">
            <a:extLst>
              <a:ext uri="{FF2B5EF4-FFF2-40B4-BE49-F238E27FC236}">
                <a16:creationId xmlns:a16="http://schemas.microsoft.com/office/drawing/2014/main" id="{9D2167CD-1D40-4B8C-8DF9-D327456AA3B0}"/>
              </a:ext>
            </a:extLst>
          </p:cNvPr>
          <p:cNvGrpSpPr/>
          <p:nvPr/>
        </p:nvGrpSpPr>
        <p:grpSpPr>
          <a:xfrm>
            <a:off x="-861060" y="570623"/>
            <a:ext cx="4282440" cy="5098340"/>
            <a:chOff x="-861060" y="570623"/>
            <a:chExt cx="4282440" cy="5098340"/>
          </a:xfrm>
        </p:grpSpPr>
        <p:pic>
          <p:nvPicPr>
            <p:cNvPr id="18" name="Picture 17">
              <a:extLst>
                <a:ext uri="{FF2B5EF4-FFF2-40B4-BE49-F238E27FC236}">
                  <a16:creationId xmlns:a16="http://schemas.microsoft.com/office/drawing/2014/main" id="{BE8BC8FE-E92F-465D-A7D3-D82A4D81CDB6}"/>
                </a:ext>
              </a:extLst>
            </p:cNvPr>
            <p:cNvPicPr>
              <a:picLocks noChangeAspect="1"/>
            </p:cNvPicPr>
            <p:nvPr/>
          </p:nvPicPr>
          <p:blipFill rotWithShape="1">
            <a:blip r:embed="rId6">
              <a:extLst>
                <a:ext uri="{28A0092B-C50C-407E-A947-70E740481C1C}">
                  <a14:useLocalDpi xmlns:a14="http://schemas.microsoft.com/office/drawing/2010/main" val="0"/>
                </a:ext>
              </a:extLst>
            </a:blip>
            <a:srcRect l="10014" r="44250" b="50039"/>
            <a:stretch/>
          </p:blipFill>
          <p:spPr>
            <a:xfrm>
              <a:off x="-858186" y="984885"/>
              <a:ext cx="4226584" cy="2587552"/>
            </a:xfrm>
            <a:prstGeom prst="rect">
              <a:avLst/>
            </a:prstGeom>
          </p:spPr>
        </p:pic>
        <p:grpSp>
          <p:nvGrpSpPr>
            <p:cNvPr id="43" name="Group 42">
              <a:extLst>
                <a:ext uri="{FF2B5EF4-FFF2-40B4-BE49-F238E27FC236}">
                  <a16:creationId xmlns:a16="http://schemas.microsoft.com/office/drawing/2014/main" id="{09A0A4F9-6780-4EB3-AC6B-871DFA79487F}"/>
                </a:ext>
              </a:extLst>
            </p:cNvPr>
            <p:cNvGrpSpPr/>
            <p:nvPr/>
          </p:nvGrpSpPr>
          <p:grpSpPr>
            <a:xfrm rot="5400000">
              <a:off x="2039175" y="1589366"/>
              <a:ext cx="1615208" cy="402442"/>
              <a:chOff x="2230755" y="3441600"/>
              <a:chExt cx="5480685" cy="734400"/>
            </a:xfrm>
          </p:grpSpPr>
          <p:pic>
            <p:nvPicPr>
              <p:cNvPr id="44" name="Picture 43">
                <a:extLst>
                  <a:ext uri="{FF2B5EF4-FFF2-40B4-BE49-F238E27FC236}">
                    <a16:creationId xmlns:a16="http://schemas.microsoft.com/office/drawing/2014/main" id="{545B5BE5-2CED-4544-BCD2-4F712D0DD487}"/>
                  </a:ext>
                </a:extLst>
              </p:cNvPr>
              <p:cNvPicPr>
                <a:picLocks noChangeAspect="1"/>
              </p:cNvPicPr>
              <p:nvPr/>
            </p:nvPicPr>
            <p:blipFill rotWithShape="1">
              <a:blip r:embed="rId7">
                <a:extLst>
                  <a:ext uri="{28A0092B-C50C-407E-A947-70E740481C1C}">
                    <a14:useLocalDpi xmlns:a14="http://schemas.microsoft.com/office/drawing/2010/main" val="0"/>
                  </a:ext>
                </a:extLst>
              </a:blip>
              <a:srcRect l="34240" t="46233" r="44250" b="50039"/>
              <a:stretch/>
            </p:blipFill>
            <p:spPr>
              <a:xfrm>
                <a:off x="2239200" y="3441600"/>
                <a:ext cx="5472240" cy="734400"/>
              </a:xfrm>
              <a:prstGeom prst="rect">
                <a:avLst/>
              </a:prstGeom>
            </p:spPr>
          </p:pic>
          <p:pic>
            <p:nvPicPr>
              <p:cNvPr id="45" name="Picture 44">
                <a:extLst>
                  <a:ext uri="{FF2B5EF4-FFF2-40B4-BE49-F238E27FC236}">
                    <a16:creationId xmlns:a16="http://schemas.microsoft.com/office/drawing/2014/main" id="{13180261-EE3C-4AA6-A9A8-45329A67C99E}"/>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l="34490" t="44721" r="61066" b="54607"/>
              <a:stretch/>
            </p:blipFill>
            <p:spPr>
              <a:xfrm>
                <a:off x="7139940" y="3822955"/>
                <a:ext cx="539115" cy="45719"/>
              </a:xfrm>
              <a:prstGeom prst="rect">
                <a:avLst/>
              </a:prstGeom>
            </p:spPr>
          </p:pic>
          <p:pic>
            <p:nvPicPr>
              <p:cNvPr id="46" name="Picture 45">
                <a:extLst>
                  <a:ext uri="{FF2B5EF4-FFF2-40B4-BE49-F238E27FC236}">
                    <a16:creationId xmlns:a16="http://schemas.microsoft.com/office/drawing/2014/main" id="{CC98AADD-EA79-453F-A812-F0F1219761A4}"/>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l="34490" t="44721" r="61066" b="54607"/>
              <a:stretch/>
            </p:blipFill>
            <p:spPr>
              <a:xfrm>
                <a:off x="5351780" y="3822955"/>
                <a:ext cx="539115" cy="45719"/>
              </a:xfrm>
              <a:prstGeom prst="rect">
                <a:avLst/>
              </a:prstGeom>
            </p:spPr>
          </p:pic>
          <p:pic>
            <p:nvPicPr>
              <p:cNvPr id="47" name="Picture 46">
                <a:extLst>
                  <a:ext uri="{FF2B5EF4-FFF2-40B4-BE49-F238E27FC236}">
                    <a16:creationId xmlns:a16="http://schemas.microsoft.com/office/drawing/2014/main" id="{26BCC774-442B-4B2E-82E7-6B57935E26A8}"/>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l="34490" t="44721" r="61066" b="54607"/>
              <a:stretch/>
            </p:blipFill>
            <p:spPr>
              <a:xfrm>
                <a:off x="3441700" y="3822955"/>
                <a:ext cx="539115" cy="45719"/>
              </a:xfrm>
              <a:prstGeom prst="rect">
                <a:avLst/>
              </a:prstGeom>
            </p:spPr>
          </p:pic>
          <p:pic>
            <p:nvPicPr>
              <p:cNvPr id="48" name="Picture 47">
                <a:extLst>
                  <a:ext uri="{FF2B5EF4-FFF2-40B4-BE49-F238E27FC236}">
                    <a16:creationId xmlns:a16="http://schemas.microsoft.com/office/drawing/2014/main" id="{FC70B276-AC7A-452D-8AFB-E0BA8A2FBE9A}"/>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l="35429" t="44721" r="61066" b="54607"/>
              <a:stretch/>
            </p:blipFill>
            <p:spPr>
              <a:xfrm>
                <a:off x="2230755" y="3822955"/>
                <a:ext cx="425196" cy="45719"/>
              </a:xfrm>
              <a:prstGeom prst="rect">
                <a:avLst/>
              </a:prstGeom>
            </p:spPr>
          </p:pic>
        </p:grpSp>
        <p:pic>
          <p:nvPicPr>
            <p:cNvPr id="17" name="Picture 16">
              <a:extLst>
                <a:ext uri="{FF2B5EF4-FFF2-40B4-BE49-F238E27FC236}">
                  <a16:creationId xmlns:a16="http://schemas.microsoft.com/office/drawing/2014/main" id="{E96A49FA-4B2B-424E-BB2B-C4A9439DF312}"/>
                </a:ext>
              </a:extLst>
            </p:cNvPr>
            <p:cNvPicPr>
              <a:picLocks noChangeAspect="1"/>
            </p:cNvPicPr>
            <p:nvPr/>
          </p:nvPicPr>
          <p:blipFill rotWithShape="1">
            <a:blip r:embed="rId10">
              <a:extLst>
                <a:ext uri="{28A0092B-C50C-407E-A947-70E740481C1C}">
                  <a14:useLocalDpi xmlns:a14="http://schemas.microsoft.com/office/drawing/2010/main" val="0"/>
                </a:ext>
              </a:extLst>
            </a:blip>
            <a:srcRect l="10074" t="61896" r="44250" b="21454"/>
            <a:stretch/>
          </p:blipFill>
          <p:spPr>
            <a:xfrm>
              <a:off x="-859768" y="3568992"/>
              <a:ext cx="4221095" cy="862331"/>
            </a:xfrm>
            <a:prstGeom prst="rect">
              <a:avLst/>
            </a:prstGeom>
          </p:spPr>
        </p:pic>
        <p:pic>
          <p:nvPicPr>
            <p:cNvPr id="19" name="Picture 18">
              <a:extLst>
                <a:ext uri="{FF2B5EF4-FFF2-40B4-BE49-F238E27FC236}">
                  <a16:creationId xmlns:a16="http://schemas.microsoft.com/office/drawing/2014/main" id="{1638AD3E-0F52-40B3-8007-0C6699F5532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75651" b="89583" l="54932" r="60498">
                          <a14:foregroundMark x1="56689" y1="75651" x2="59131" y2="75716"/>
                          <a14:foregroundMark x1="56348" y1="78516" x2="56299" y2="76628"/>
                          <a14:foregroundMark x1="56543" y1="81901" x2="56543" y2="81901"/>
                          <a14:foregroundMark x1="56543" y1="81901" x2="56543" y2="81901"/>
                          <a14:foregroundMark x1="59033" y1="88346" x2="59033" y2="88346"/>
                          <a14:foregroundMark x1="59033" y1="88346" x2="59033" y2="88346"/>
                          <a14:foregroundMark x1="59375" y1="88802" x2="59375" y2="88802"/>
                          <a14:foregroundMark x1="59180" y1="88477" x2="59473" y2="85482"/>
                          <a14:foregroundMark x1="59277" y1="79883" x2="59326" y2="83594"/>
                          <a14:foregroundMark x1="59424" y1="77799" x2="59424" y2="87630"/>
                          <a14:foregroundMark x1="59424" y1="87630" x2="59131" y2="88346"/>
                          <a14:foregroundMark x1="59570" y1="83659" x2="59570" y2="83659"/>
                          <a14:foregroundMark x1="59570" y1="83659" x2="59570" y2="83659"/>
                          <a14:foregroundMark x1="59619" y1="82747" x2="59619" y2="84766"/>
                          <a14:foregroundMark x1="59521" y1="77279" x2="59766" y2="81120"/>
                          <a14:foregroundMark x1="59668" y1="78776" x2="59180" y2="75846"/>
                          <a14:foregroundMark x1="56104" y1="76237" x2="55957" y2="88411"/>
                          <a14:foregroundMark x1="56055" y1="77018" x2="56104" y2="81641"/>
                        </a14:backgroundRemoval>
                      </a14:imgEffect>
                    </a14:imgLayer>
                  </a14:imgProps>
                </a:ext>
                <a:ext uri="{28A0092B-C50C-407E-A947-70E740481C1C}">
                  <a14:useLocalDpi xmlns:a14="http://schemas.microsoft.com/office/drawing/2010/main" val="0"/>
                </a:ext>
              </a:extLst>
            </a:blip>
            <a:srcRect l="54245" t="74138" r="38779" b="8647"/>
            <a:stretch/>
          </p:blipFill>
          <p:spPr>
            <a:xfrm>
              <a:off x="2590556" y="1207523"/>
              <a:ext cx="319246" cy="590944"/>
            </a:xfrm>
            <a:prstGeom prst="rect">
              <a:avLst/>
            </a:prstGeom>
          </p:spPr>
        </p:pic>
        <p:grpSp>
          <p:nvGrpSpPr>
            <p:cNvPr id="33" name="Group 32">
              <a:extLst>
                <a:ext uri="{FF2B5EF4-FFF2-40B4-BE49-F238E27FC236}">
                  <a16:creationId xmlns:a16="http://schemas.microsoft.com/office/drawing/2014/main" id="{EFBB41A7-BCF0-4F4E-9230-17EFE832AC19}"/>
                </a:ext>
              </a:extLst>
            </p:cNvPr>
            <p:cNvGrpSpPr/>
            <p:nvPr/>
          </p:nvGrpSpPr>
          <p:grpSpPr>
            <a:xfrm rot="5400000">
              <a:off x="2082278" y="4599773"/>
              <a:ext cx="1516792" cy="377921"/>
              <a:chOff x="2230755" y="3441600"/>
              <a:chExt cx="5480685" cy="734400"/>
            </a:xfrm>
          </p:grpSpPr>
          <p:pic>
            <p:nvPicPr>
              <p:cNvPr id="35" name="Picture 34">
                <a:extLst>
                  <a:ext uri="{FF2B5EF4-FFF2-40B4-BE49-F238E27FC236}">
                    <a16:creationId xmlns:a16="http://schemas.microsoft.com/office/drawing/2014/main" id="{373C6EF6-113D-477E-8AFE-A8E9B437F266}"/>
                  </a:ext>
                </a:extLst>
              </p:cNvPr>
              <p:cNvPicPr>
                <a:picLocks noChangeAspect="1"/>
              </p:cNvPicPr>
              <p:nvPr/>
            </p:nvPicPr>
            <p:blipFill rotWithShape="1">
              <a:blip r:embed="rId7">
                <a:extLst>
                  <a:ext uri="{28A0092B-C50C-407E-A947-70E740481C1C}">
                    <a14:useLocalDpi xmlns:a14="http://schemas.microsoft.com/office/drawing/2010/main" val="0"/>
                  </a:ext>
                </a:extLst>
              </a:blip>
              <a:srcRect l="34240" t="46233" r="44250" b="50039"/>
              <a:stretch/>
            </p:blipFill>
            <p:spPr>
              <a:xfrm>
                <a:off x="2239200" y="3441600"/>
                <a:ext cx="5472240" cy="734400"/>
              </a:xfrm>
              <a:prstGeom prst="rect">
                <a:avLst/>
              </a:prstGeom>
            </p:spPr>
          </p:pic>
          <p:pic>
            <p:nvPicPr>
              <p:cNvPr id="37" name="Picture 36">
                <a:extLst>
                  <a:ext uri="{FF2B5EF4-FFF2-40B4-BE49-F238E27FC236}">
                    <a16:creationId xmlns:a16="http://schemas.microsoft.com/office/drawing/2014/main" id="{D011BFB8-2DAD-46BC-9CFB-D5BBF99A43BC}"/>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l="34490" t="44721" r="61066" b="54607"/>
              <a:stretch/>
            </p:blipFill>
            <p:spPr>
              <a:xfrm>
                <a:off x="7139940" y="3822955"/>
                <a:ext cx="539115" cy="45719"/>
              </a:xfrm>
              <a:prstGeom prst="rect">
                <a:avLst/>
              </a:prstGeom>
            </p:spPr>
          </p:pic>
          <p:pic>
            <p:nvPicPr>
              <p:cNvPr id="40" name="Picture 39">
                <a:extLst>
                  <a:ext uri="{FF2B5EF4-FFF2-40B4-BE49-F238E27FC236}">
                    <a16:creationId xmlns:a16="http://schemas.microsoft.com/office/drawing/2014/main" id="{2602863E-5C14-4D8B-9799-C4C04D19C7E7}"/>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l="34490" t="44721" r="61066" b="54607"/>
              <a:stretch/>
            </p:blipFill>
            <p:spPr>
              <a:xfrm>
                <a:off x="5351780" y="3822955"/>
                <a:ext cx="539115" cy="45719"/>
              </a:xfrm>
              <a:prstGeom prst="rect">
                <a:avLst/>
              </a:prstGeom>
            </p:spPr>
          </p:pic>
          <p:pic>
            <p:nvPicPr>
              <p:cNvPr id="41" name="Picture 40">
                <a:extLst>
                  <a:ext uri="{FF2B5EF4-FFF2-40B4-BE49-F238E27FC236}">
                    <a16:creationId xmlns:a16="http://schemas.microsoft.com/office/drawing/2014/main" id="{6A819BEA-C8F5-449D-AA6D-C8997603AE69}"/>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l="34490" t="44721" r="61066" b="54607"/>
              <a:stretch/>
            </p:blipFill>
            <p:spPr>
              <a:xfrm>
                <a:off x="3441700" y="3822955"/>
                <a:ext cx="539115" cy="45719"/>
              </a:xfrm>
              <a:prstGeom prst="rect">
                <a:avLst/>
              </a:prstGeom>
            </p:spPr>
          </p:pic>
          <p:pic>
            <p:nvPicPr>
              <p:cNvPr id="42" name="Picture 41">
                <a:extLst>
                  <a:ext uri="{FF2B5EF4-FFF2-40B4-BE49-F238E27FC236}">
                    <a16:creationId xmlns:a16="http://schemas.microsoft.com/office/drawing/2014/main" id="{BEA933AD-76C1-44AA-AAAA-98039E3B311A}"/>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l="35429" t="44721" r="61066" b="54607"/>
              <a:stretch/>
            </p:blipFill>
            <p:spPr>
              <a:xfrm>
                <a:off x="2230755" y="3822955"/>
                <a:ext cx="425196" cy="45719"/>
              </a:xfrm>
              <a:prstGeom prst="rect">
                <a:avLst/>
              </a:prstGeom>
            </p:spPr>
          </p:pic>
        </p:grpSp>
        <p:grpSp>
          <p:nvGrpSpPr>
            <p:cNvPr id="25" name="Group 24">
              <a:extLst>
                <a:ext uri="{FF2B5EF4-FFF2-40B4-BE49-F238E27FC236}">
                  <a16:creationId xmlns:a16="http://schemas.microsoft.com/office/drawing/2014/main" id="{C37E74F1-AD00-4D14-9953-701610A9BBAD}"/>
                </a:ext>
              </a:extLst>
            </p:cNvPr>
            <p:cNvGrpSpPr/>
            <p:nvPr/>
          </p:nvGrpSpPr>
          <p:grpSpPr>
            <a:xfrm>
              <a:off x="-815340" y="3050700"/>
              <a:ext cx="4206780" cy="563699"/>
              <a:chOff x="2230755" y="3441600"/>
              <a:chExt cx="5480685" cy="734400"/>
            </a:xfrm>
          </p:grpSpPr>
          <p:pic>
            <p:nvPicPr>
              <p:cNvPr id="26" name="Picture 25">
                <a:extLst>
                  <a:ext uri="{FF2B5EF4-FFF2-40B4-BE49-F238E27FC236}">
                    <a16:creationId xmlns:a16="http://schemas.microsoft.com/office/drawing/2014/main" id="{42A51440-57B6-4FAA-9435-357459190607}"/>
                  </a:ext>
                </a:extLst>
              </p:cNvPr>
              <p:cNvPicPr>
                <a:picLocks noChangeAspect="1"/>
              </p:cNvPicPr>
              <p:nvPr/>
            </p:nvPicPr>
            <p:blipFill rotWithShape="1">
              <a:blip r:embed="rId7">
                <a:extLst>
                  <a:ext uri="{28A0092B-C50C-407E-A947-70E740481C1C}">
                    <a14:useLocalDpi xmlns:a14="http://schemas.microsoft.com/office/drawing/2010/main" val="0"/>
                  </a:ext>
                </a:extLst>
              </a:blip>
              <a:srcRect l="34240" t="46233" r="44250" b="50039"/>
              <a:stretch/>
            </p:blipFill>
            <p:spPr>
              <a:xfrm>
                <a:off x="2239200" y="3441600"/>
                <a:ext cx="5472240" cy="734400"/>
              </a:xfrm>
              <a:prstGeom prst="rect">
                <a:avLst/>
              </a:prstGeom>
            </p:spPr>
          </p:pic>
          <p:pic>
            <p:nvPicPr>
              <p:cNvPr id="27" name="Picture 26">
                <a:extLst>
                  <a:ext uri="{FF2B5EF4-FFF2-40B4-BE49-F238E27FC236}">
                    <a16:creationId xmlns:a16="http://schemas.microsoft.com/office/drawing/2014/main" id="{18AD01C3-4D7B-427D-8AA8-916CDB988ECA}"/>
                  </a:ext>
                </a:extLst>
              </p:cNvPr>
              <p:cNvPicPr>
                <a:picLocks noChangeAspect="1"/>
              </p:cNvPicPr>
              <p:nvPr/>
            </p:nvPicPr>
            <p:blipFill rotWithShape="1">
              <a:blip r:embed="rId13">
                <a:extLst>
                  <a:ext uri="{BEBA8EAE-BF5A-486C-A8C5-ECC9F3942E4B}">
                    <a14:imgProps xmlns:a14="http://schemas.microsoft.com/office/drawing/2010/main">
                      <a14:imgLayer r:embed="rId14">
                        <a14:imgEffect>
                          <a14:brightnessContrast contrast="-20000"/>
                        </a14:imgEffect>
                      </a14:imgLayer>
                    </a14:imgProps>
                  </a:ext>
                  <a:ext uri="{28A0092B-C50C-407E-A947-70E740481C1C}">
                    <a14:useLocalDpi xmlns:a14="http://schemas.microsoft.com/office/drawing/2010/main" val="0"/>
                  </a:ext>
                </a:extLst>
              </a:blip>
              <a:srcRect l="34490" t="44721" r="61066" b="54607"/>
              <a:stretch/>
            </p:blipFill>
            <p:spPr>
              <a:xfrm>
                <a:off x="7139940" y="3822955"/>
                <a:ext cx="539115" cy="45719"/>
              </a:xfrm>
              <a:prstGeom prst="rect">
                <a:avLst/>
              </a:prstGeom>
            </p:spPr>
          </p:pic>
          <p:pic>
            <p:nvPicPr>
              <p:cNvPr id="28" name="Picture 27">
                <a:extLst>
                  <a:ext uri="{FF2B5EF4-FFF2-40B4-BE49-F238E27FC236}">
                    <a16:creationId xmlns:a16="http://schemas.microsoft.com/office/drawing/2014/main" id="{4C26D28A-70B4-481D-98CD-0FBC51DA62B7}"/>
                  </a:ext>
                </a:extLst>
              </p:cNvPr>
              <p:cNvPicPr>
                <a:picLocks noChangeAspect="1"/>
              </p:cNvPicPr>
              <p:nvPr/>
            </p:nvPicPr>
            <p:blipFill rotWithShape="1">
              <a:blip r:embed="rId13">
                <a:extLst>
                  <a:ext uri="{BEBA8EAE-BF5A-486C-A8C5-ECC9F3942E4B}">
                    <a14:imgProps xmlns:a14="http://schemas.microsoft.com/office/drawing/2010/main">
                      <a14:imgLayer r:embed="rId14">
                        <a14:imgEffect>
                          <a14:brightnessContrast contrast="-20000"/>
                        </a14:imgEffect>
                      </a14:imgLayer>
                    </a14:imgProps>
                  </a:ext>
                  <a:ext uri="{28A0092B-C50C-407E-A947-70E740481C1C}">
                    <a14:useLocalDpi xmlns:a14="http://schemas.microsoft.com/office/drawing/2010/main" val="0"/>
                  </a:ext>
                </a:extLst>
              </a:blip>
              <a:srcRect l="34490" t="44721" r="61066" b="54607"/>
              <a:stretch/>
            </p:blipFill>
            <p:spPr>
              <a:xfrm>
                <a:off x="5351780" y="3822955"/>
                <a:ext cx="539115" cy="45719"/>
              </a:xfrm>
              <a:prstGeom prst="rect">
                <a:avLst/>
              </a:prstGeom>
            </p:spPr>
          </p:pic>
          <p:pic>
            <p:nvPicPr>
              <p:cNvPr id="29" name="Picture 28">
                <a:extLst>
                  <a:ext uri="{FF2B5EF4-FFF2-40B4-BE49-F238E27FC236}">
                    <a16:creationId xmlns:a16="http://schemas.microsoft.com/office/drawing/2014/main" id="{6ACC50FD-94A7-40D6-9A55-9F64A0DF721D}"/>
                  </a:ext>
                </a:extLst>
              </p:cNvPr>
              <p:cNvPicPr>
                <a:picLocks noChangeAspect="1"/>
              </p:cNvPicPr>
              <p:nvPr/>
            </p:nvPicPr>
            <p:blipFill rotWithShape="1">
              <a:blip r:embed="rId13">
                <a:extLst>
                  <a:ext uri="{BEBA8EAE-BF5A-486C-A8C5-ECC9F3942E4B}">
                    <a14:imgProps xmlns:a14="http://schemas.microsoft.com/office/drawing/2010/main">
                      <a14:imgLayer r:embed="rId14">
                        <a14:imgEffect>
                          <a14:brightnessContrast contrast="-20000"/>
                        </a14:imgEffect>
                      </a14:imgLayer>
                    </a14:imgProps>
                  </a:ext>
                  <a:ext uri="{28A0092B-C50C-407E-A947-70E740481C1C}">
                    <a14:useLocalDpi xmlns:a14="http://schemas.microsoft.com/office/drawing/2010/main" val="0"/>
                  </a:ext>
                </a:extLst>
              </a:blip>
              <a:srcRect l="34490" t="44721" r="61066" b="54607"/>
              <a:stretch/>
            </p:blipFill>
            <p:spPr>
              <a:xfrm>
                <a:off x="3441700" y="3822955"/>
                <a:ext cx="539115" cy="45719"/>
              </a:xfrm>
              <a:prstGeom prst="rect">
                <a:avLst/>
              </a:prstGeom>
            </p:spPr>
          </p:pic>
          <p:pic>
            <p:nvPicPr>
              <p:cNvPr id="31" name="Picture 30">
                <a:extLst>
                  <a:ext uri="{FF2B5EF4-FFF2-40B4-BE49-F238E27FC236}">
                    <a16:creationId xmlns:a16="http://schemas.microsoft.com/office/drawing/2014/main" id="{DCF0BD09-909D-4061-8F5C-1238ABD606A4}"/>
                  </a:ext>
                </a:extLst>
              </p:cNvPr>
              <p:cNvPicPr>
                <a:picLocks noChangeAspect="1"/>
              </p:cNvPicPr>
              <p:nvPr/>
            </p:nvPicPr>
            <p:blipFill rotWithShape="1">
              <a:blip r:embed="rId13">
                <a:extLst>
                  <a:ext uri="{BEBA8EAE-BF5A-486C-A8C5-ECC9F3942E4B}">
                    <a14:imgProps xmlns:a14="http://schemas.microsoft.com/office/drawing/2010/main">
                      <a14:imgLayer r:embed="rId14">
                        <a14:imgEffect>
                          <a14:brightnessContrast contrast="-20000"/>
                        </a14:imgEffect>
                      </a14:imgLayer>
                    </a14:imgProps>
                  </a:ext>
                  <a:ext uri="{28A0092B-C50C-407E-A947-70E740481C1C}">
                    <a14:useLocalDpi xmlns:a14="http://schemas.microsoft.com/office/drawing/2010/main" val="0"/>
                  </a:ext>
                </a:extLst>
              </a:blip>
              <a:srcRect l="35429" t="44721" r="61066" b="54607"/>
              <a:stretch/>
            </p:blipFill>
            <p:spPr>
              <a:xfrm>
                <a:off x="2230755" y="3822955"/>
                <a:ext cx="425196" cy="45719"/>
              </a:xfrm>
              <a:prstGeom prst="rect">
                <a:avLst/>
              </a:prstGeom>
            </p:spPr>
          </p:pic>
        </p:grpSp>
        <p:sp>
          <p:nvSpPr>
            <p:cNvPr id="49" name="Rectangle 48">
              <a:extLst>
                <a:ext uri="{FF2B5EF4-FFF2-40B4-BE49-F238E27FC236}">
                  <a16:creationId xmlns:a16="http://schemas.microsoft.com/office/drawing/2014/main" id="{B9DB1912-D99C-46A5-B320-18D1D16741FD}"/>
                </a:ext>
              </a:extLst>
            </p:cNvPr>
            <p:cNvSpPr/>
            <p:nvPr/>
          </p:nvSpPr>
          <p:spPr>
            <a:xfrm>
              <a:off x="599765" y="4442459"/>
              <a:ext cx="2821615" cy="1127761"/>
            </a:xfrm>
            <a:prstGeom prst="rect">
              <a:avLst/>
            </a:prstGeom>
            <a:solidFill>
              <a:srgbClr val="1C1C1C"/>
            </a:solidFill>
            <a:ln>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AD064452-8DFD-47C5-910C-F60153701FE7}"/>
                </a:ext>
              </a:extLst>
            </p:cNvPr>
            <p:cNvSpPr txBox="1"/>
            <p:nvPr/>
          </p:nvSpPr>
          <p:spPr>
            <a:xfrm>
              <a:off x="643299" y="4454726"/>
              <a:ext cx="2536720" cy="430887"/>
            </a:xfrm>
            <a:prstGeom prst="rect">
              <a:avLst/>
            </a:prstGeom>
            <a:noFill/>
          </p:spPr>
          <p:txBody>
            <a:bodyPr wrap="none" rtlCol="0">
              <a:spAutoFit/>
            </a:bodyPr>
            <a:lstStyle/>
            <a:p>
              <a:r>
                <a:rPr lang="en-US" sz="2200" dirty="0">
                  <a:solidFill>
                    <a:schemeClr val="bg1"/>
                  </a:solidFill>
                </a:rPr>
                <a:t>Autonomous Driving</a:t>
              </a:r>
            </a:p>
          </p:txBody>
        </p:sp>
        <p:pic>
          <p:nvPicPr>
            <p:cNvPr id="23" name="Picture 22">
              <a:extLst>
                <a:ext uri="{FF2B5EF4-FFF2-40B4-BE49-F238E27FC236}">
                  <a16:creationId xmlns:a16="http://schemas.microsoft.com/office/drawing/2014/main" id="{13E00DFB-B46D-4977-83C9-0541AB8CF77B}"/>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63493" b="80754" l="9907" r="51125">
                          <a14:foregroundMark x1="25267" y1="73379" x2="18632" y2="75527"/>
                          <a14:foregroundMark x1="18632" y1="75527" x2="23426" y2="82496"/>
                          <a14:foregroundMark x1="23426" y1="82496" x2="33152" y2="79498"/>
                          <a14:foregroundMark x1="33152" y1="79498" x2="26403" y2="72690"/>
                          <a14:foregroundMark x1="26403" y1="72690" x2="23131" y2="73420"/>
                          <a14:foregroundMark x1="24972" y1="72326" x2="34106" y2="69489"/>
                          <a14:foregroundMark x1="34106" y1="69489" x2="32334" y2="76823"/>
                          <a14:foregroundMark x1="32334" y1="76823" x2="25153" y2="71799"/>
                          <a14:foregroundMark x1="39014" y1="71029" x2="34038" y2="75284"/>
                          <a14:foregroundMark x1="34038" y1="75284" x2="39786" y2="71759"/>
                          <a14:foregroundMark x1="39786" y1="71759" x2="36242" y2="71353"/>
                          <a14:foregroundMark x1="42309" y1="69246" x2="34151" y2="80794"/>
                          <a14:foregroundMark x1="34151" y1="80794" x2="39400" y2="79173"/>
                          <a14:foregroundMark x1="39400" y1="79173" x2="43581" y2="74230"/>
                          <a14:foregroundMark x1="43581" y1="74230" x2="41900" y2="70097"/>
                          <a14:foregroundMark x1="16224" y1="78079" x2="11520" y2="76337"/>
                          <a14:foregroundMark x1="11520" y1="76337" x2="13724" y2="75000"/>
                          <a14:foregroundMark x1="10907" y1="76418" x2="13633" y2="79254"/>
                          <a14:foregroundMark x1="11293" y1="78079" x2="9907" y2="76742"/>
                          <a14:foregroundMark x1="10157" y1="78728" x2="10452" y2="78525"/>
                          <a14:backgroundMark x1="14269" y1="65600" x2="20450" y2="66329"/>
                          <a14:backgroundMark x1="20450" y1="66329" x2="35901" y2="66045"/>
                          <a14:backgroundMark x1="35901" y1="66045" x2="37378" y2="66126"/>
                          <a14:backgroundMark x1="39014" y1="65438" x2="44944" y2="67018"/>
                          <a14:backgroundMark x1="44944" y1="67018" x2="47421" y2="75405"/>
                          <a14:backgroundMark x1="47421" y1="75405" x2="47307" y2="79052"/>
                        </a14:backgroundRemoval>
                      </a14:imgEffect>
                      <a14:imgEffect>
                        <a14:saturation sat="0"/>
                      </a14:imgEffect>
                    </a14:imgLayer>
                  </a14:imgProps>
                </a:ext>
                <a:ext uri="{28A0092B-C50C-407E-A947-70E740481C1C}">
                  <a14:useLocalDpi xmlns:a14="http://schemas.microsoft.com/office/drawing/2010/main" val="0"/>
                </a:ext>
              </a:extLst>
            </a:blip>
            <a:srcRect l="10074" t="61896" r="44250" b="21454"/>
            <a:stretch/>
          </p:blipFill>
          <p:spPr>
            <a:xfrm>
              <a:off x="-853440" y="3579512"/>
              <a:ext cx="4195443" cy="857091"/>
            </a:xfrm>
            <a:prstGeom prst="rect">
              <a:avLst/>
            </a:prstGeom>
          </p:spPr>
        </p:pic>
        <p:pic>
          <p:nvPicPr>
            <p:cNvPr id="22" name="Picture 21">
              <a:extLst>
                <a:ext uri="{FF2B5EF4-FFF2-40B4-BE49-F238E27FC236}">
                  <a16:creationId xmlns:a16="http://schemas.microsoft.com/office/drawing/2014/main" id="{54E48E11-4125-4E0A-9385-940B8A8C09CD}"/>
                </a:ext>
              </a:extLst>
            </p:cNvPr>
            <p:cNvPicPr>
              <a:picLocks noChangeAspect="1"/>
            </p:cNvPicPr>
            <p:nvPr/>
          </p:nvPicPr>
          <p:blipFill rotWithShape="1">
            <a:blip r:embed="rId17">
              <a:clrChange>
                <a:clrFrom>
                  <a:srgbClr val="CACACA"/>
                </a:clrFrom>
                <a:clrTo>
                  <a:srgbClr val="CACACA">
                    <a:alpha val="0"/>
                  </a:srgbClr>
                </a:clrTo>
              </a:clrChange>
              <a:alphaModFix/>
              <a:extLst>
                <a:ext uri="{BEBA8EAE-BF5A-486C-A8C5-ECC9F3942E4B}">
                  <a14:imgProps xmlns:a14="http://schemas.microsoft.com/office/drawing/2010/main">
                    <a14:imgLayer r:embed="rId14">
                      <a14:imgEffect>
                        <a14:backgroundRemoval t="1338" b="44913" l="9884" r="51125">
                          <a14:foregroundMark x1="28494" y1="12161" x2="23426" y2="14714"/>
                          <a14:foregroundMark x1="23426" y1="14714" x2="25222" y2="29672"/>
                          <a14:foregroundMark x1="25222" y1="29672" x2="36469" y2="32590"/>
                          <a14:foregroundMark x1="36469" y1="32590" x2="31993" y2="15484"/>
                          <a14:foregroundMark x1="31993" y1="15484" x2="27812" y2="12161"/>
                          <a14:foregroundMark x1="29743" y1="9607" x2="27130" y2="15201"/>
                          <a14:foregroundMark x1="27130" y1="15201" x2="29289" y2="22902"/>
                          <a14:foregroundMark x1="29289" y1="22902" x2="28812" y2="13620"/>
                          <a14:foregroundMark x1="28812" y1="13620" x2="27198" y2="12728"/>
                          <a14:foregroundMark x1="41218" y1="9972" x2="39786" y2="18930"/>
                          <a14:foregroundMark x1="39786" y1="18930" x2="40491" y2="10418"/>
                          <a14:foregroundMark x1="40491" y1="10418" x2="40400" y2="10296"/>
                          <a14:foregroundMark x1="43331" y1="7175" x2="35015" y2="3891"/>
                          <a14:foregroundMark x1="35015" y1="3891" x2="32106" y2="9242"/>
                          <a14:foregroundMark x1="32106" y1="9242" x2="42013" y2="4297"/>
                          <a14:foregroundMark x1="35106" y1="14512" x2="35560" y2="25051"/>
                          <a14:foregroundMark x1="35560" y1="25051" x2="37900" y2="32550"/>
                          <a14:foregroundMark x1="37900" y1="32550" x2="40400" y2="25497"/>
                          <a14:foregroundMark x1="40400" y1="25497" x2="34538" y2="15282"/>
                          <a14:foregroundMark x1="24017" y1="24524" x2="19427" y2="26632"/>
                          <a14:foregroundMark x1="19427" y1="26632" x2="14906" y2="16052"/>
                          <a14:foregroundMark x1="14906" y1="16052" x2="24972" y2="4256"/>
                          <a14:foregroundMark x1="24972" y1="4256" x2="32674" y2="8472"/>
                          <a14:foregroundMark x1="32674" y1="8472" x2="27153" y2="21605"/>
                          <a14:foregroundMark x1="27153" y1="21605" x2="23563" y2="26064"/>
                          <a14:foregroundMark x1="23563" y1="26064" x2="23404" y2="24848"/>
                          <a14:foregroundMark x1="43013" y1="1621" x2="18950" y2="4175"/>
                          <a14:foregroundMark x1="18950" y1="4175" x2="11429" y2="14430"/>
                          <a14:foregroundMark x1="11429" y1="14430" x2="12565" y2="21565"/>
                          <a14:foregroundMark x1="12565" y1="21565" x2="15224" y2="7702"/>
                          <a14:foregroundMark x1="15224" y1="7702" x2="21972" y2="9445"/>
                          <a14:foregroundMark x1="21972" y1="9445" x2="39945" y2="1378"/>
                          <a14:foregroundMark x1="39945" y1="1378" x2="41400" y2="1743"/>
                          <a14:foregroundMark x1="15519" y1="3364" x2="10384" y2="9647"/>
                          <a14:foregroundMark x1="10384" y1="9647" x2="11225" y2="16579"/>
                          <a14:foregroundMark x1="11225" y1="16579" x2="14565" y2="4621"/>
                          <a14:foregroundMark x1="14565" y1="4621" x2="15996" y2="3364"/>
                          <a14:foregroundMark x1="11770" y1="3770" x2="11361" y2="17754"/>
                          <a14:foregroundMark x1="10884" y1="2270" x2="11134" y2="13620"/>
                          <a14:foregroundMark x1="10475" y1="2189" x2="10520" y2="10458"/>
                          <a14:foregroundMark x1="9884" y1="1459" x2="9884" y2="9161"/>
                          <a14:foregroundMark x1="15110" y1="24321" x2="19109" y2="23267"/>
                          <a14:foregroundMark x1="19109" y1="23267" x2="19246" y2="23267"/>
                          <a14:foregroundMark x1="14747" y1="22416" x2="18064" y2="25051"/>
                          <a14:foregroundMark x1="17769" y1="21240" x2="20314" y2="25902"/>
                          <a14:foregroundMark x1="24767" y1="23997" x2="25608" y2="23591"/>
                          <a14:foregroundMark x1="24722" y1="22740" x2="25199" y2="25051"/>
                          <a14:foregroundMark x1="37287" y1="25578" x2="35901" y2="16822"/>
                          <a14:foregroundMark x1="35901" y1="16822" x2="34628" y2="25213"/>
                          <a14:foregroundMark x1="34628" y1="25213" x2="38582" y2="32631"/>
                          <a14:foregroundMark x1="38582" y1="32631" x2="39127" y2="32469"/>
                          <a14:backgroundMark x1="45694" y1="3283" x2="45626" y2="32509"/>
                        </a14:backgroundRemoval>
                      </a14:imgEffect>
                      <a14:imgEffect>
                        <a14:saturation sat="0"/>
                      </a14:imgEffect>
                    </a14:imgLayer>
                  </a14:imgProps>
                </a:ext>
                <a:ext uri="{28A0092B-C50C-407E-A947-70E740481C1C}">
                  <a14:useLocalDpi xmlns:a14="http://schemas.microsoft.com/office/drawing/2010/main" val="0"/>
                </a:ext>
              </a:extLst>
            </a:blip>
            <a:srcRect l="10014" r="54468" b="62079"/>
            <a:stretch/>
          </p:blipFill>
          <p:spPr>
            <a:xfrm>
              <a:off x="-861060" y="983831"/>
              <a:ext cx="3284220" cy="1965110"/>
            </a:xfrm>
            <a:prstGeom prst="rect">
              <a:avLst/>
            </a:prstGeom>
          </p:spPr>
        </p:pic>
        <p:sp>
          <p:nvSpPr>
            <p:cNvPr id="20" name="Rectangle 19">
              <a:extLst>
                <a:ext uri="{FF2B5EF4-FFF2-40B4-BE49-F238E27FC236}">
                  <a16:creationId xmlns:a16="http://schemas.microsoft.com/office/drawing/2014/main" id="{7E8E31CC-EF03-48D8-8B21-976912385901}"/>
                </a:ext>
              </a:extLst>
            </p:cNvPr>
            <p:cNvSpPr/>
            <p:nvPr/>
          </p:nvSpPr>
          <p:spPr>
            <a:xfrm>
              <a:off x="-314635" y="570623"/>
              <a:ext cx="943491" cy="5098340"/>
            </a:xfrm>
            <a:prstGeom prst="rect">
              <a:avLst/>
            </a:prstGeom>
            <a:solidFill>
              <a:srgbClr val="1C1C1C"/>
            </a:solidFill>
            <a:ln>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id="{46C089C6-3757-4DA0-93B8-18F307A25785}"/>
              </a:ext>
            </a:extLst>
          </p:cNvPr>
          <p:cNvGrpSpPr/>
          <p:nvPr/>
        </p:nvGrpSpPr>
        <p:grpSpPr>
          <a:xfrm>
            <a:off x="10306321" y="3718081"/>
            <a:ext cx="2569579" cy="3901764"/>
            <a:chOff x="6845362" y="983849"/>
            <a:chExt cx="2569579" cy="3901764"/>
          </a:xfrm>
        </p:grpSpPr>
        <p:sp>
          <p:nvSpPr>
            <p:cNvPr id="51" name="TextBox 50">
              <a:extLst>
                <a:ext uri="{FF2B5EF4-FFF2-40B4-BE49-F238E27FC236}">
                  <a16:creationId xmlns:a16="http://schemas.microsoft.com/office/drawing/2014/main" id="{E7DAD20B-4EC9-4155-AC31-4F1DDCBE3A96}"/>
                </a:ext>
              </a:extLst>
            </p:cNvPr>
            <p:cNvSpPr txBox="1"/>
            <p:nvPr/>
          </p:nvSpPr>
          <p:spPr>
            <a:xfrm>
              <a:off x="6972334" y="4454726"/>
              <a:ext cx="2315634" cy="430887"/>
            </a:xfrm>
            <a:prstGeom prst="rect">
              <a:avLst/>
            </a:prstGeom>
            <a:noFill/>
          </p:spPr>
          <p:txBody>
            <a:bodyPr wrap="none" rtlCol="0">
              <a:spAutoFit/>
            </a:bodyPr>
            <a:lstStyle/>
            <a:p>
              <a:r>
                <a:rPr lang="en-US" sz="2200" dirty="0">
                  <a:solidFill>
                    <a:schemeClr val="bg1"/>
                  </a:solidFill>
                </a:rPr>
                <a:t>Search and Rescue</a:t>
              </a:r>
            </a:p>
          </p:txBody>
        </p:sp>
        <p:pic>
          <p:nvPicPr>
            <p:cNvPr id="52" name="Picture 51">
              <a:extLst>
                <a:ext uri="{FF2B5EF4-FFF2-40B4-BE49-F238E27FC236}">
                  <a16:creationId xmlns:a16="http://schemas.microsoft.com/office/drawing/2014/main" id="{D5CDB075-498E-4A73-9D1C-65F1CDE754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5362" y="983849"/>
              <a:ext cx="2569579" cy="3426106"/>
            </a:xfrm>
            <a:prstGeom prst="rect">
              <a:avLst/>
            </a:prstGeom>
          </p:spPr>
        </p:pic>
      </p:grpSp>
    </p:spTree>
    <p:extLst>
      <p:ext uri="{BB962C8B-B14F-4D97-AF65-F5344CB8AC3E}">
        <p14:creationId xmlns:p14="http://schemas.microsoft.com/office/powerpoint/2010/main" val="4359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896FCDA2-D510-4223-A919-AF241E7F7367}"/>
              </a:ext>
            </a:extLst>
          </p:cNvPr>
          <p:cNvSpPr txBox="1">
            <a:spLocks/>
          </p:cNvSpPr>
          <p:nvPr/>
        </p:nvSpPr>
        <p:spPr>
          <a:xfrm>
            <a:off x="0" y="-284401"/>
            <a:ext cx="10077450" cy="1250280"/>
          </a:xfrm>
          <a:prstGeom prst="rect">
            <a:avLst/>
          </a:prstGeom>
          <a:noFill/>
          <a:ln>
            <a:noFill/>
          </a:ln>
        </p:spPr>
        <p:txBody>
          <a:bodyPr vert="horz" lIns="0" tIns="0" rIns="0" bIns="0" anchor="ct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State-of-the-Art RF Non-Line-of-Sight Sensing</a:t>
            </a:r>
          </a:p>
        </p:txBody>
      </p:sp>
      <p:sp>
        <p:nvSpPr>
          <p:cNvPr id="38" name="TextBox 37">
            <a:extLst>
              <a:ext uri="{FF2B5EF4-FFF2-40B4-BE49-F238E27FC236}">
                <a16:creationId xmlns:a16="http://schemas.microsoft.com/office/drawing/2014/main" id="{C7CB1ABA-A628-4D92-8D5A-B2A83A0015E0}"/>
              </a:ext>
            </a:extLst>
          </p:cNvPr>
          <p:cNvSpPr txBox="1"/>
          <p:nvPr/>
        </p:nvSpPr>
        <p:spPr>
          <a:xfrm>
            <a:off x="619658" y="644727"/>
            <a:ext cx="3655424" cy="430887"/>
          </a:xfrm>
          <a:prstGeom prst="rect">
            <a:avLst/>
          </a:prstGeom>
          <a:noFill/>
        </p:spPr>
        <p:txBody>
          <a:bodyPr wrap="none" rtlCol="0">
            <a:spAutoFit/>
          </a:bodyPr>
          <a:lstStyle/>
          <a:p>
            <a:r>
              <a:rPr lang="en-US" sz="2200" u="sng" dirty="0">
                <a:solidFill>
                  <a:schemeClr val="bg1"/>
                </a:solidFill>
              </a:rPr>
              <a:t>RF Through-Occlusion Imaging</a:t>
            </a:r>
          </a:p>
        </p:txBody>
      </p:sp>
      <p:sp>
        <p:nvSpPr>
          <p:cNvPr id="98" name="Rectangle 97">
            <a:extLst>
              <a:ext uri="{FF2B5EF4-FFF2-40B4-BE49-F238E27FC236}">
                <a16:creationId xmlns:a16="http://schemas.microsoft.com/office/drawing/2014/main" id="{F58F291D-72A3-4575-B6F7-E6055C7A992A}"/>
              </a:ext>
            </a:extLst>
          </p:cNvPr>
          <p:cNvSpPr/>
          <p:nvPr/>
        </p:nvSpPr>
        <p:spPr>
          <a:xfrm>
            <a:off x="637865" y="4076699"/>
            <a:ext cx="3720775" cy="1487143"/>
          </a:xfrm>
          <a:prstGeom prst="rect">
            <a:avLst/>
          </a:prstGeom>
          <a:solidFill>
            <a:srgbClr val="1C1C1C"/>
          </a:solidFill>
          <a:ln>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5AEC8083-241F-4D44-A169-7510880CEC44}"/>
              </a:ext>
            </a:extLst>
          </p:cNvPr>
          <p:cNvGrpSpPr/>
          <p:nvPr/>
        </p:nvGrpSpPr>
        <p:grpSpPr>
          <a:xfrm>
            <a:off x="189665" y="4040924"/>
            <a:ext cx="4384569" cy="1246495"/>
            <a:chOff x="524945" y="4139984"/>
            <a:chExt cx="4384569" cy="1246495"/>
          </a:xfrm>
        </p:grpSpPr>
        <p:sp>
          <p:nvSpPr>
            <p:cNvPr id="8" name="TextBox 7">
              <a:extLst>
                <a:ext uri="{FF2B5EF4-FFF2-40B4-BE49-F238E27FC236}">
                  <a16:creationId xmlns:a16="http://schemas.microsoft.com/office/drawing/2014/main" id="{AE14911B-9766-4AD3-BAE8-AE430A03D58E}"/>
                </a:ext>
              </a:extLst>
            </p:cNvPr>
            <p:cNvSpPr txBox="1"/>
            <p:nvPr/>
          </p:nvSpPr>
          <p:spPr>
            <a:xfrm>
              <a:off x="705981" y="4139984"/>
              <a:ext cx="4203533" cy="1246495"/>
            </a:xfrm>
            <a:prstGeom prst="rect">
              <a:avLst/>
            </a:prstGeom>
            <a:noFill/>
          </p:spPr>
          <p:txBody>
            <a:bodyPr wrap="square" rtlCol="0">
              <a:spAutoFit/>
            </a:bodyPr>
            <a:lstStyle/>
            <a:p>
              <a:pPr algn="ctr"/>
              <a:r>
                <a:rPr lang="en-US" sz="2500" dirty="0">
                  <a:solidFill>
                    <a:schemeClr val="bg1"/>
                  </a:solidFill>
                </a:rPr>
                <a:t>Signals Cannot Pass Through All Occlusions (e.g., Metal, Thick Concrete/Brick, </a:t>
              </a:r>
              <a:r>
                <a:rPr lang="en-US" sz="2500" dirty="0" err="1">
                  <a:solidFill>
                    <a:schemeClr val="bg1"/>
                  </a:solidFill>
                </a:rPr>
                <a:t>etc</a:t>
              </a:r>
              <a:r>
                <a:rPr lang="en-US" sz="2500" dirty="0">
                  <a:solidFill>
                    <a:schemeClr val="bg1"/>
                  </a:solidFill>
                </a:rPr>
                <a:t>)</a:t>
              </a:r>
              <a:endParaRPr lang="en-US" sz="2500" baseline="-25000" dirty="0">
                <a:solidFill>
                  <a:schemeClr val="bg1"/>
                </a:solidFill>
              </a:endParaRPr>
            </a:p>
          </p:txBody>
        </p:sp>
        <p:grpSp>
          <p:nvGrpSpPr>
            <p:cNvPr id="7" name="Group 6">
              <a:extLst>
                <a:ext uri="{FF2B5EF4-FFF2-40B4-BE49-F238E27FC236}">
                  <a16:creationId xmlns:a16="http://schemas.microsoft.com/office/drawing/2014/main" id="{AAFBD2C6-9754-4B75-9FB3-4441FC2C352C}"/>
                </a:ext>
              </a:extLst>
            </p:cNvPr>
            <p:cNvGrpSpPr/>
            <p:nvPr/>
          </p:nvGrpSpPr>
          <p:grpSpPr>
            <a:xfrm>
              <a:off x="524945" y="4192575"/>
              <a:ext cx="365760" cy="457200"/>
              <a:chOff x="524945" y="4192575"/>
              <a:chExt cx="365760" cy="457200"/>
            </a:xfrm>
          </p:grpSpPr>
          <p:sp>
            <p:nvSpPr>
              <p:cNvPr id="5" name="Straight Connector 4">
                <a:extLst>
                  <a:ext uri="{FF2B5EF4-FFF2-40B4-BE49-F238E27FC236}">
                    <a16:creationId xmlns:a16="http://schemas.microsoft.com/office/drawing/2014/main" id="{3E43FC3E-5AAD-4CC0-AE0A-4FD6F53D6F2A}"/>
                  </a:ext>
                </a:extLst>
              </p:cNvPr>
              <p:cNvSpPr/>
              <p:nvPr/>
            </p:nvSpPr>
            <p:spPr>
              <a:xfrm>
                <a:off x="524945" y="4192575"/>
                <a:ext cx="365760" cy="457200"/>
              </a:xfrm>
              <a:prstGeom prst="line">
                <a:avLst/>
              </a:prstGeom>
              <a:noFill/>
              <a:ln w="54720" cap="rnd">
                <a:solidFill>
                  <a:srgbClr val="F04E4D"/>
                </a:solidFill>
                <a:prstDash val="solid"/>
              </a:ln>
            </p:spPr>
            <p:txBody>
              <a:bodyPr vert="horz" wrap="square" lIns="117360" tIns="72360" rIns="117360" bIns="72360" anchor="ctr" anchorCtr="0" compatLnSpc="0"/>
              <a:lstStyle/>
              <a:p>
                <a:pPr marL="0" marR="0" lvl="0" indent="0" rtl="0" hangingPunct="0">
                  <a:lnSpc>
                    <a:spcPct val="100000"/>
                  </a:lnSpc>
                  <a:spcBef>
                    <a:spcPts val="0"/>
                  </a:spcBef>
                  <a:spcAft>
                    <a:spcPts val="0"/>
                  </a:spcAft>
                  <a:buNone/>
                  <a:tabLst/>
                </a:pPr>
                <a:endParaRPr lang="en-US" sz="1800" b="0" i="0" u="sng" strike="noStrike" kern="1200" cap="none">
                  <a:ln>
                    <a:noFill/>
                  </a:ln>
                  <a:latin typeface="Liberation Sans" pitchFamily="18"/>
                  <a:ea typeface="Noto Sans CJK SC" pitchFamily="2"/>
                  <a:cs typeface="Lohit Devanagari" pitchFamily="2"/>
                </a:endParaRPr>
              </a:p>
            </p:txBody>
          </p:sp>
          <p:sp>
            <p:nvSpPr>
              <p:cNvPr id="6" name="Straight Connector 5">
                <a:extLst>
                  <a:ext uri="{FF2B5EF4-FFF2-40B4-BE49-F238E27FC236}">
                    <a16:creationId xmlns:a16="http://schemas.microsoft.com/office/drawing/2014/main" id="{1A7F9E6D-A04F-4B3F-B03B-CFF0D5488F1A}"/>
                  </a:ext>
                </a:extLst>
              </p:cNvPr>
              <p:cNvSpPr/>
              <p:nvPr/>
            </p:nvSpPr>
            <p:spPr>
              <a:xfrm flipH="1">
                <a:off x="524945" y="4192575"/>
                <a:ext cx="365760" cy="457200"/>
              </a:xfrm>
              <a:prstGeom prst="line">
                <a:avLst/>
              </a:prstGeom>
              <a:noFill/>
              <a:ln w="54720" cap="rnd">
                <a:solidFill>
                  <a:srgbClr val="F04E4D"/>
                </a:solidFill>
                <a:prstDash val="solid"/>
              </a:ln>
            </p:spPr>
            <p:txBody>
              <a:bodyPr vert="horz" wrap="square" lIns="117360" tIns="72360" rIns="117360" bIns="72360" anchor="ctr" anchorCtr="0" compatLnSpc="0"/>
              <a:lstStyle/>
              <a:p>
                <a:pPr marL="0" marR="0" lvl="0" indent="0" rtl="0" hangingPunct="0">
                  <a:lnSpc>
                    <a:spcPct val="100000"/>
                  </a:lnSpc>
                  <a:spcBef>
                    <a:spcPts val="0"/>
                  </a:spcBef>
                  <a:spcAft>
                    <a:spcPts val="0"/>
                  </a:spcAft>
                  <a:buNone/>
                  <a:tabLst/>
                </a:pPr>
                <a:endParaRPr lang="en-US" sz="1800" b="0" i="0" u="sng" strike="noStrike" kern="1200" cap="none" dirty="0">
                  <a:ln>
                    <a:noFill/>
                  </a:ln>
                  <a:latin typeface="Liberation Sans" pitchFamily="18"/>
                  <a:ea typeface="Noto Sans CJK SC" pitchFamily="2"/>
                  <a:cs typeface="Lohit Devanagari" pitchFamily="2"/>
                </a:endParaRPr>
              </a:p>
            </p:txBody>
          </p:sp>
        </p:grpSp>
      </p:grpSp>
      <p:sp>
        <p:nvSpPr>
          <p:cNvPr id="99" name="Rectangle 98">
            <a:extLst>
              <a:ext uri="{FF2B5EF4-FFF2-40B4-BE49-F238E27FC236}">
                <a16:creationId xmlns:a16="http://schemas.microsoft.com/office/drawing/2014/main" id="{A8256242-3AFD-4CA7-AB6D-5D146372C67C}"/>
              </a:ext>
            </a:extLst>
          </p:cNvPr>
          <p:cNvSpPr/>
          <p:nvPr/>
        </p:nvSpPr>
        <p:spPr>
          <a:xfrm>
            <a:off x="6611945" y="4076699"/>
            <a:ext cx="2821615" cy="1127761"/>
          </a:xfrm>
          <a:prstGeom prst="rect">
            <a:avLst/>
          </a:prstGeom>
          <a:solidFill>
            <a:srgbClr val="1C1C1C"/>
          </a:solidFill>
          <a:ln>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94C369C2-EBCA-4B23-922A-C930D1110DA8}"/>
              </a:ext>
            </a:extLst>
          </p:cNvPr>
          <p:cNvGrpSpPr/>
          <p:nvPr/>
        </p:nvGrpSpPr>
        <p:grpSpPr>
          <a:xfrm>
            <a:off x="5842907" y="4132541"/>
            <a:ext cx="3433576" cy="477054"/>
            <a:chOff x="980440" y="4435787"/>
            <a:chExt cx="3805101" cy="477054"/>
          </a:xfrm>
        </p:grpSpPr>
        <p:grpSp>
          <p:nvGrpSpPr>
            <p:cNvPr id="11" name="Group 10">
              <a:extLst>
                <a:ext uri="{FF2B5EF4-FFF2-40B4-BE49-F238E27FC236}">
                  <a16:creationId xmlns:a16="http://schemas.microsoft.com/office/drawing/2014/main" id="{4E74472C-D59E-47CE-B2FB-064C1AA71542}"/>
                </a:ext>
              </a:extLst>
            </p:cNvPr>
            <p:cNvGrpSpPr/>
            <p:nvPr/>
          </p:nvGrpSpPr>
          <p:grpSpPr>
            <a:xfrm>
              <a:off x="980440" y="4447330"/>
              <a:ext cx="365760" cy="457200"/>
              <a:chOff x="980440" y="4447330"/>
              <a:chExt cx="365760" cy="457200"/>
            </a:xfrm>
          </p:grpSpPr>
          <p:sp>
            <p:nvSpPr>
              <p:cNvPr id="13" name="Straight Connector 12">
                <a:extLst>
                  <a:ext uri="{FF2B5EF4-FFF2-40B4-BE49-F238E27FC236}">
                    <a16:creationId xmlns:a16="http://schemas.microsoft.com/office/drawing/2014/main" id="{EBEE650A-7426-4771-AEC6-D3A7F59D17A1}"/>
                  </a:ext>
                </a:extLst>
              </p:cNvPr>
              <p:cNvSpPr/>
              <p:nvPr/>
            </p:nvSpPr>
            <p:spPr>
              <a:xfrm>
                <a:off x="980440" y="4447330"/>
                <a:ext cx="365760" cy="457200"/>
              </a:xfrm>
              <a:prstGeom prst="line">
                <a:avLst/>
              </a:prstGeom>
              <a:noFill/>
              <a:ln w="54720" cap="rnd">
                <a:solidFill>
                  <a:srgbClr val="F04E4D"/>
                </a:solidFill>
                <a:prstDash val="solid"/>
              </a:ln>
            </p:spPr>
            <p:txBody>
              <a:bodyPr vert="horz" wrap="square" lIns="117360" tIns="72360" rIns="117360" bIns="72360" anchor="ctr" anchorCtr="0" compatLnSpc="0"/>
              <a:lstStyle/>
              <a:p>
                <a:pPr marL="0" marR="0" lvl="0" indent="0" rtl="0" hangingPunct="0">
                  <a:lnSpc>
                    <a:spcPct val="100000"/>
                  </a:lnSpc>
                  <a:spcBef>
                    <a:spcPts val="0"/>
                  </a:spcBef>
                  <a:spcAft>
                    <a:spcPts val="0"/>
                  </a:spcAft>
                  <a:buNone/>
                  <a:tabLst/>
                </a:pPr>
                <a:endParaRPr lang="en-US" b="0" i="0" u="sng" strike="noStrike" kern="1200" cap="none">
                  <a:ln>
                    <a:noFill/>
                  </a:ln>
                  <a:latin typeface="Liberation Sans" pitchFamily="18"/>
                  <a:ea typeface="Noto Sans CJK SC" pitchFamily="2"/>
                  <a:cs typeface="Lohit Devanagari" pitchFamily="2"/>
                </a:endParaRPr>
              </a:p>
            </p:txBody>
          </p:sp>
          <p:sp>
            <p:nvSpPr>
              <p:cNvPr id="14" name="Straight Connector 13">
                <a:extLst>
                  <a:ext uri="{FF2B5EF4-FFF2-40B4-BE49-F238E27FC236}">
                    <a16:creationId xmlns:a16="http://schemas.microsoft.com/office/drawing/2014/main" id="{E5B4857D-40DD-4648-8D98-7BCDBFF3B16B}"/>
                  </a:ext>
                </a:extLst>
              </p:cNvPr>
              <p:cNvSpPr/>
              <p:nvPr/>
            </p:nvSpPr>
            <p:spPr>
              <a:xfrm flipH="1">
                <a:off x="980440" y="4447330"/>
                <a:ext cx="365760" cy="457200"/>
              </a:xfrm>
              <a:prstGeom prst="line">
                <a:avLst/>
              </a:prstGeom>
              <a:noFill/>
              <a:ln w="54720" cap="rnd">
                <a:solidFill>
                  <a:srgbClr val="F04E4D"/>
                </a:solidFill>
                <a:prstDash val="solid"/>
              </a:ln>
            </p:spPr>
            <p:txBody>
              <a:bodyPr vert="horz" wrap="square" lIns="117360" tIns="72360" rIns="117360" bIns="72360" anchor="ctr" anchorCtr="0" compatLnSpc="0"/>
              <a:lstStyle/>
              <a:p>
                <a:pPr marL="0" marR="0" lvl="0" indent="0" rtl="0" hangingPunct="0">
                  <a:lnSpc>
                    <a:spcPct val="100000"/>
                  </a:lnSpc>
                  <a:spcBef>
                    <a:spcPts val="0"/>
                  </a:spcBef>
                  <a:spcAft>
                    <a:spcPts val="0"/>
                  </a:spcAft>
                  <a:buNone/>
                  <a:tabLst/>
                </a:pPr>
                <a:endParaRPr lang="en-US" b="0" i="0" u="sng" strike="noStrike" kern="1200" cap="none" dirty="0">
                  <a:ln>
                    <a:noFill/>
                  </a:ln>
                  <a:latin typeface="Liberation Sans" pitchFamily="18"/>
                  <a:ea typeface="Noto Sans CJK SC" pitchFamily="2"/>
                  <a:cs typeface="Lohit Devanagari" pitchFamily="2"/>
                </a:endParaRPr>
              </a:p>
            </p:txBody>
          </p:sp>
        </p:grpSp>
        <p:sp>
          <p:nvSpPr>
            <p:cNvPr id="12" name="TextBox 11">
              <a:extLst>
                <a:ext uri="{FF2B5EF4-FFF2-40B4-BE49-F238E27FC236}">
                  <a16:creationId xmlns:a16="http://schemas.microsoft.com/office/drawing/2014/main" id="{37908C7F-59E7-4CCE-84C8-43138918E9C9}"/>
                </a:ext>
              </a:extLst>
            </p:cNvPr>
            <p:cNvSpPr txBox="1"/>
            <p:nvPr/>
          </p:nvSpPr>
          <p:spPr>
            <a:xfrm>
              <a:off x="1332729" y="4435787"/>
              <a:ext cx="3452812" cy="477054"/>
            </a:xfrm>
            <a:prstGeom prst="rect">
              <a:avLst/>
            </a:prstGeom>
            <a:noFill/>
          </p:spPr>
          <p:txBody>
            <a:bodyPr wrap="square" rtlCol="0">
              <a:spAutoFit/>
            </a:bodyPr>
            <a:lstStyle/>
            <a:p>
              <a:pPr algn="ctr"/>
              <a:r>
                <a:rPr lang="en-US" sz="2500" dirty="0">
                  <a:solidFill>
                    <a:schemeClr val="bg1"/>
                  </a:solidFill>
                </a:rPr>
                <a:t>Limited to Localization</a:t>
              </a:r>
              <a:endParaRPr lang="en-US" sz="2500" baseline="-25000" dirty="0">
                <a:solidFill>
                  <a:schemeClr val="bg1"/>
                </a:solidFill>
              </a:endParaRPr>
            </a:p>
          </p:txBody>
        </p:sp>
      </p:grpSp>
      <p:grpSp>
        <p:nvGrpSpPr>
          <p:cNvPr id="15" name="Group 14">
            <a:extLst>
              <a:ext uri="{FF2B5EF4-FFF2-40B4-BE49-F238E27FC236}">
                <a16:creationId xmlns:a16="http://schemas.microsoft.com/office/drawing/2014/main" id="{2785B59D-5F53-4A67-BD6A-11340D16ADCF}"/>
              </a:ext>
            </a:extLst>
          </p:cNvPr>
          <p:cNvGrpSpPr/>
          <p:nvPr/>
        </p:nvGrpSpPr>
        <p:grpSpPr>
          <a:xfrm>
            <a:off x="5003323" y="4880919"/>
            <a:ext cx="5112744" cy="477123"/>
            <a:chOff x="16034" y="4698870"/>
            <a:chExt cx="5112744" cy="477123"/>
          </a:xfrm>
        </p:grpSpPr>
        <p:grpSp>
          <p:nvGrpSpPr>
            <p:cNvPr id="16" name="Group 15">
              <a:extLst>
                <a:ext uri="{FF2B5EF4-FFF2-40B4-BE49-F238E27FC236}">
                  <a16:creationId xmlns:a16="http://schemas.microsoft.com/office/drawing/2014/main" id="{72F1F9B3-C67F-4DCE-8AFA-E50B41DC067C}"/>
                </a:ext>
              </a:extLst>
            </p:cNvPr>
            <p:cNvGrpSpPr/>
            <p:nvPr/>
          </p:nvGrpSpPr>
          <p:grpSpPr>
            <a:xfrm>
              <a:off x="16034" y="4718793"/>
              <a:ext cx="365760" cy="457200"/>
              <a:chOff x="16034" y="4718793"/>
              <a:chExt cx="365760" cy="457200"/>
            </a:xfrm>
          </p:grpSpPr>
          <p:sp>
            <p:nvSpPr>
              <p:cNvPr id="18" name="Straight Connector 17">
                <a:extLst>
                  <a:ext uri="{FF2B5EF4-FFF2-40B4-BE49-F238E27FC236}">
                    <a16:creationId xmlns:a16="http://schemas.microsoft.com/office/drawing/2014/main" id="{1AF1EF6C-43FD-469F-97C5-2C13AEEA985B}"/>
                  </a:ext>
                </a:extLst>
              </p:cNvPr>
              <p:cNvSpPr/>
              <p:nvPr/>
            </p:nvSpPr>
            <p:spPr>
              <a:xfrm>
                <a:off x="16034" y="4718793"/>
                <a:ext cx="365760" cy="457200"/>
              </a:xfrm>
              <a:prstGeom prst="line">
                <a:avLst/>
              </a:prstGeom>
              <a:noFill/>
              <a:ln w="54720" cap="rnd">
                <a:solidFill>
                  <a:srgbClr val="F04E4D"/>
                </a:solidFill>
                <a:prstDash val="solid"/>
              </a:ln>
            </p:spPr>
            <p:txBody>
              <a:bodyPr vert="horz" wrap="square" lIns="117360" tIns="72360" rIns="117360" bIns="72360" anchor="ctr" anchorCtr="0" compatLnSpc="0"/>
              <a:lstStyle/>
              <a:p>
                <a:pPr marL="0" marR="0" lvl="0" indent="0" rtl="0" hangingPunct="0">
                  <a:lnSpc>
                    <a:spcPct val="100000"/>
                  </a:lnSpc>
                  <a:spcBef>
                    <a:spcPts val="0"/>
                  </a:spcBef>
                  <a:spcAft>
                    <a:spcPts val="0"/>
                  </a:spcAft>
                  <a:buNone/>
                  <a:tabLst/>
                </a:pPr>
                <a:endParaRPr lang="en-US" b="0" i="0" u="sng" strike="noStrike" kern="1200" cap="none">
                  <a:ln>
                    <a:noFill/>
                  </a:ln>
                  <a:latin typeface="Liberation Sans" pitchFamily="18"/>
                  <a:ea typeface="Noto Sans CJK SC" pitchFamily="2"/>
                  <a:cs typeface="Lohit Devanagari" pitchFamily="2"/>
                </a:endParaRPr>
              </a:p>
            </p:txBody>
          </p:sp>
          <p:sp>
            <p:nvSpPr>
              <p:cNvPr id="19" name="Straight Connector 18">
                <a:extLst>
                  <a:ext uri="{FF2B5EF4-FFF2-40B4-BE49-F238E27FC236}">
                    <a16:creationId xmlns:a16="http://schemas.microsoft.com/office/drawing/2014/main" id="{B4B5DBAE-669B-439D-BF5F-2CC805CE182E}"/>
                  </a:ext>
                </a:extLst>
              </p:cNvPr>
              <p:cNvSpPr/>
              <p:nvPr/>
            </p:nvSpPr>
            <p:spPr>
              <a:xfrm flipH="1">
                <a:off x="16034" y="4718793"/>
                <a:ext cx="365760" cy="457200"/>
              </a:xfrm>
              <a:prstGeom prst="line">
                <a:avLst/>
              </a:prstGeom>
              <a:noFill/>
              <a:ln w="54720" cap="rnd">
                <a:solidFill>
                  <a:srgbClr val="F04E4D"/>
                </a:solidFill>
                <a:prstDash val="solid"/>
              </a:ln>
            </p:spPr>
            <p:txBody>
              <a:bodyPr vert="horz" wrap="square" lIns="117360" tIns="72360" rIns="117360" bIns="72360" anchor="ctr" anchorCtr="0" compatLnSpc="0"/>
              <a:lstStyle/>
              <a:p>
                <a:pPr marL="0" marR="0" lvl="0" indent="0" rtl="0" hangingPunct="0">
                  <a:lnSpc>
                    <a:spcPct val="100000"/>
                  </a:lnSpc>
                  <a:spcBef>
                    <a:spcPts val="0"/>
                  </a:spcBef>
                  <a:spcAft>
                    <a:spcPts val="0"/>
                  </a:spcAft>
                  <a:buNone/>
                  <a:tabLst/>
                </a:pPr>
                <a:endParaRPr lang="en-US" b="0" i="0" u="sng" strike="noStrike" kern="1200" cap="none" dirty="0">
                  <a:ln>
                    <a:noFill/>
                  </a:ln>
                  <a:latin typeface="Liberation Sans" pitchFamily="18"/>
                  <a:ea typeface="Noto Sans CJK SC" pitchFamily="2"/>
                  <a:cs typeface="Lohit Devanagari" pitchFamily="2"/>
                </a:endParaRPr>
              </a:p>
            </p:txBody>
          </p:sp>
        </p:grpSp>
        <p:sp>
          <p:nvSpPr>
            <p:cNvPr id="17" name="TextBox 16">
              <a:extLst>
                <a:ext uri="{FF2B5EF4-FFF2-40B4-BE49-F238E27FC236}">
                  <a16:creationId xmlns:a16="http://schemas.microsoft.com/office/drawing/2014/main" id="{B542820E-0594-47F1-88C6-1E21E8B8144E}"/>
                </a:ext>
              </a:extLst>
            </p:cNvPr>
            <p:cNvSpPr txBox="1"/>
            <p:nvPr/>
          </p:nvSpPr>
          <p:spPr>
            <a:xfrm>
              <a:off x="379668" y="4698870"/>
              <a:ext cx="4749110" cy="477054"/>
            </a:xfrm>
            <a:prstGeom prst="rect">
              <a:avLst/>
            </a:prstGeom>
            <a:noFill/>
          </p:spPr>
          <p:txBody>
            <a:bodyPr wrap="square" rtlCol="0">
              <a:spAutoFit/>
            </a:bodyPr>
            <a:lstStyle/>
            <a:p>
              <a:pPr algn="ctr"/>
              <a:r>
                <a:rPr lang="en-US" sz="2500" dirty="0">
                  <a:solidFill>
                    <a:schemeClr val="bg1"/>
                  </a:solidFill>
                </a:rPr>
                <a:t>Restricted to Specific Environments</a:t>
              </a:r>
              <a:endParaRPr lang="en-US" sz="2500" baseline="-25000" dirty="0">
                <a:solidFill>
                  <a:schemeClr val="bg1"/>
                </a:solidFill>
              </a:endParaRPr>
            </a:p>
          </p:txBody>
        </p:sp>
      </p:grpSp>
      <p:pic>
        <p:nvPicPr>
          <p:cNvPr id="1028" name="Picture 4" descr="T3 Autonomous Mobile Robot | Aethon">
            <a:extLst>
              <a:ext uri="{FF2B5EF4-FFF2-40B4-BE49-F238E27FC236}">
                <a16:creationId xmlns:a16="http://schemas.microsoft.com/office/drawing/2014/main" id="{59948E69-820A-4F44-BB28-8E403E31EE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233" y="1155445"/>
            <a:ext cx="3953005" cy="266393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F4FAD37A-EE63-4075-BEC9-7A2D9F4D5E2F}"/>
              </a:ext>
            </a:extLst>
          </p:cNvPr>
          <p:cNvSpPr txBox="1"/>
          <p:nvPr/>
        </p:nvSpPr>
        <p:spPr>
          <a:xfrm>
            <a:off x="6803410" y="4511544"/>
            <a:ext cx="1512570" cy="477054"/>
          </a:xfrm>
          <a:prstGeom prst="rect">
            <a:avLst/>
          </a:prstGeom>
          <a:noFill/>
        </p:spPr>
        <p:txBody>
          <a:bodyPr wrap="square" rtlCol="0">
            <a:spAutoFit/>
          </a:bodyPr>
          <a:lstStyle/>
          <a:p>
            <a:pPr algn="ctr"/>
            <a:r>
              <a:rPr lang="en-US" sz="2500" dirty="0">
                <a:solidFill>
                  <a:schemeClr val="bg1"/>
                </a:solidFill>
              </a:rPr>
              <a:t>AND/OR</a:t>
            </a:r>
            <a:endParaRPr lang="en-US" sz="2500" baseline="-25000" dirty="0">
              <a:solidFill>
                <a:schemeClr val="bg1"/>
              </a:solidFill>
            </a:endParaRPr>
          </a:p>
        </p:txBody>
      </p:sp>
      <p:cxnSp>
        <p:nvCxnSpPr>
          <p:cNvPr id="119" name="Straight Arrow Connector 118">
            <a:extLst>
              <a:ext uri="{FF2B5EF4-FFF2-40B4-BE49-F238E27FC236}">
                <a16:creationId xmlns:a16="http://schemas.microsoft.com/office/drawing/2014/main" id="{4D72BFFB-4459-4F27-931C-7AF6EDC6BFEC}"/>
              </a:ext>
            </a:extLst>
          </p:cNvPr>
          <p:cNvCxnSpPr>
            <a:cxnSpLocks/>
          </p:cNvCxnSpPr>
          <p:nvPr/>
        </p:nvCxnSpPr>
        <p:spPr>
          <a:xfrm flipV="1">
            <a:off x="2261073" y="2651760"/>
            <a:ext cx="1537204" cy="95571"/>
          </a:xfrm>
          <a:prstGeom prst="straightConnector1">
            <a:avLst/>
          </a:prstGeom>
          <a:ln w="57150">
            <a:solidFill>
              <a:schemeClr val="accent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FC41DBD8-DF28-43A1-AF82-66591210258E}"/>
              </a:ext>
            </a:extLst>
          </p:cNvPr>
          <p:cNvGrpSpPr/>
          <p:nvPr/>
        </p:nvGrpSpPr>
        <p:grpSpPr>
          <a:xfrm>
            <a:off x="3685794" y="2420804"/>
            <a:ext cx="365760" cy="457200"/>
            <a:chOff x="2328262" y="1562675"/>
            <a:chExt cx="365760" cy="457200"/>
          </a:xfrm>
        </p:grpSpPr>
        <p:sp>
          <p:nvSpPr>
            <p:cNvPr id="120" name="Straight Connector 119">
              <a:extLst>
                <a:ext uri="{FF2B5EF4-FFF2-40B4-BE49-F238E27FC236}">
                  <a16:creationId xmlns:a16="http://schemas.microsoft.com/office/drawing/2014/main" id="{F52D4B70-F74E-45D8-B51F-4A7F2C550F01}"/>
                </a:ext>
              </a:extLst>
            </p:cNvPr>
            <p:cNvSpPr/>
            <p:nvPr/>
          </p:nvSpPr>
          <p:spPr>
            <a:xfrm>
              <a:off x="2328262" y="1562675"/>
              <a:ext cx="365760" cy="457200"/>
            </a:xfrm>
            <a:prstGeom prst="line">
              <a:avLst/>
            </a:prstGeom>
            <a:noFill/>
            <a:ln w="54720" cap="rnd">
              <a:solidFill>
                <a:schemeClr val="accent1">
                  <a:lumMod val="75000"/>
                </a:schemeClr>
              </a:solidFill>
              <a:prstDash val="solid"/>
            </a:ln>
          </p:spPr>
          <p:txBody>
            <a:bodyPr vert="horz" wrap="square" lIns="117360" tIns="72360" rIns="117360" bIns="72360" anchor="ctr" anchorCtr="0" compatLnSpc="0"/>
            <a:lstStyle/>
            <a:p>
              <a:pPr marL="0" marR="0" lvl="0" indent="0" rtl="0" hangingPunct="0">
                <a:lnSpc>
                  <a:spcPct val="100000"/>
                </a:lnSpc>
                <a:spcBef>
                  <a:spcPts val="0"/>
                </a:spcBef>
                <a:spcAft>
                  <a:spcPts val="0"/>
                </a:spcAft>
                <a:buNone/>
                <a:tabLst/>
              </a:pPr>
              <a:endParaRPr lang="en-US" sz="1800" b="0" i="0" u="sng" strike="noStrike" kern="1200" cap="none">
                <a:ln>
                  <a:noFill/>
                </a:ln>
                <a:latin typeface="Liberation Sans" pitchFamily="18"/>
                <a:ea typeface="Noto Sans CJK SC" pitchFamily="2"/>
                <a:cs typeface="Lohit Devanagari" pitchFamily="2"/>
              </a:endParaRPr>
            </a:p>
          </p:txBody>
        </p:sp>
        <p:sp>
          <p:nvSpPr>
            <p:cNvPr id="121" name="Straight Connector 120">
              <a:extLst>
                <a:ext uri="{FF2B5EF4-FFF2-40B4-BE49-F238E27FC236}">
                  <a16:creationId xmlns:a16="http://schemas.microsoft.com/office/drawing/2014/main" id="{55954D5A-8AAB-42D0-9B87-B0EA3991D231}"/>
                </a:ext>
              </a:extLst>
            </p:cNvPr>
            <p:cNvSpPr/>
            <p:nvPr/>
          </p:nvSpPr>
          <p:spPr>
            <a:xfrm flipH="1">
              <a:off x="2328262" y="1562675"/>
              <a:ext cx="365760" cy="457200"/>
            </a:xfrm>
            <a:prstGeom prst="line">
              <a:avLst/>
            </a:prstGeom>
            <a:noFill/>
            <a:ln w="54720" cap="rnd">
              <a:solidFill>
                <a:schemeClr val="accent1">
                  <a:lumMod val="75000"/>
                </a:schemeClr>
              </a:solidFill>
              <a:prstDash val="solid"/>
            </a:ln>
          </p:spPr>
          <p:txBody>
            <a:bodyPr vert="horz" wrap="square" lIns="117360" tIns="72360" rIns="117360" bIns="72360" anchor="ctr" anchorCtr="0" compatLnSpc="0"/>
            <a:lstStyle/>
            <a:p>
              <a:pPr marL="0" marR="0" lvl="0" indent="0" rtl="0" hangingPunct="0">
                <a:lnSpc>
                  <a:spcPct val="100000"/>
                </a:lnSpc>
                <a:spcBef>
                  <a:spcPts val="0"/>
                </a:spcBef>
                <a:spcAft>
                  <a:spcPts val="0"/>
                </a:spcAft>
                <a:buNone/>
                <a:tabLst/>
              </a:pPr>
              <a:endParaRPr lang="en-US" sz="1800" b="0" i="0" u="sng" strike="noStrike" kern="1200" cap="none" dirty="0">
                <a:ln>
                  <a:noFill/>
                </a:ln>
                <a:latin typeface="Liberation Sans" pitchFamily="18"/>
                <a:ea typeface="Noto Sans CJK SC" pitchFamily="2"/>
                <a:cs typeface="Lohit Devanagari" pitchFamily="2"/>
              </a:endParaRPr>
            </a:p>
          </p:txBody>
        </p:sp>
      </p:grpSp>
      <p:grpSp>
        <p:nvGrpSpPr>
          <p:cNvPr id="161" name="Group 160">
            <a:extLst>
              <a:ext uri="{FF2B5EF4-FFF2-40B4-BE49-F238E27FC236}">
                <a16:creationId xmlns:a16="http://schemas.microsoft.com/office/drawing/2014/main" id="{9AB8113B-1B6B-4981-B866-CB5DE34FD26F}"/>
              </a:ext>
            </a:extLst>
          </p:cNvPr>
          <p:cNvGrpSpPr/>
          <p:nvPr/>
        </p:nvGrpSpPr>
        <p:grpSpPr>
          <a:xfrm>
            <a:off x="4766119" y="644727"/>
            <a:ext cx="5311331" cy="3209469"/>
            <a:chOff x="4766119" y="644727"/>
            <a:chExt cx="5311331" cy="3209469"/>
          </a:xfrm>
        </p:grpSpPr>
        <p:sp>
          <p:nvSpPr>
            <p:cNvPr id="40" name="TextBox 39">
              <a:extLst>
                <a:ext uri="{FF2B5EF4-FFF2-40B4-BE49-F238E27FC236}">
                  <a16:creationId xmlns:a16="http://schemas.microsoft.com/office/drawing/2014/main" id="{967BE2CE-1299-46C8-8297-BB0E236582C8}"/>
                </a:ext>
              </a:extLst>
            </p:cNvPr>
            <p:cNvSpPr txBox="1"/>
            <p:nvPr/>
          </p:nvSpPr>
          <p:spPr>
            <a:xfrm>
              <a:off x="5730380" y="644727"/>
              <a:ext cx="3658630" cy="430887"/>
            </a:xfrm>
            <a:prstGeom prst="rect">
              <a:avLst/>
            </a:prstGeom>
            <a:noFill/>
          </p:spPr>
          <p:txBody>
            <a:bodyPr wrap="none" rtlCol="0">
              <a:spAutoFit/>
            </a:bodyPr>
            <a:lstStyle/>
            <a:p>
              <a:r>
                <a:rPr lang="en-US" sz="2200" u="sng" dirty="0">
                  <a:solidFill>
                    <a:schemeClr val="bg1"/>
                  </a:solidFill>
                </a:rPr>
                <a:t>RF Around-the-Corner Sensing</a:t>
              </a:r>
            </a:p>
          </p:txBody>
        </p:sp>
        <p:pic>
          <p:nvPicPr>
            <p:cNvPr id="36" name="Picture 35">
              <a:extLst>
                <a:ext uri="{FF2B5EF4-FFF2-40B4-BE49-F238E27FC236}">
                  <a16:creationId xmlns:a16="http://schemas.microsoft.com/office/drawing/2014/main" id="{151D3423-1BC4-4018-AEAC-87B8C8B5054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2000" b="79750" l="26771" r="87500">
                          <a14:foregroundMark x1="29167" y1="55250" x2="33698" y2="51167"/>
                          <a14:foregroundMark x1="26823" y1="56083" x2="26823" y2="47333"/>
                          <a14:foregroundMark x1="26823" y1="47333" x2="32760" y2="50000"/>
                          <a14:foregroundMark x1="32760" y1="50000" x2="27083" y2="55750"/>
                          <a14:foregroundMark x1="27083" y1="55750" x2="26771" y2="56333"/>
                          <a14:foregroundMark x1="82031" y1="48917" x2="87865" y2="45917"/>
                          <a14:foregroundMark x1="87865" y1="45917" x2="87500" y2="55583"/>
                          <a14:foregroundMark x1="87500" y1="55583" x2="84948" y2="48417"/>
                          <a14:foregroundMark x1="56667" y1="79750" x2="58906" y2="79583"/>
                        </a14:backgroundRemoval>
                      </a14:imgEffect>
                    </a14:imgLayer>
                  </a14:imgProps>
                </a:ext>
              </a:extLst>
            </a:blip>
            <a:srcRect l="23783" t="26311" r="8210" b="15383"/>
            <a:stretch/>
          </p:blipFill>
          <p:spPr>
            <a:xfrm>
              <a:off x="4766119" y="1008148"/>
              <a:ext cx="5311331" cy="2846048"/>
            </a:xfrm>
            <a:prstGeom prst="rect">
              <a:avLst/>
            </a:prstGeom>
          </p:spPr>
        </p:pic>
        <p:pic>
          <p:nvPicPr>
            <p:cNvPr id="122" name="Picture 121">
              <a:extLst>
                <a:ext uri="{FF2B5EF4-FFF2-40B4-BE49-F238E27FC236}">
                  <a16:creationId xmlns:a16="http://schemas.microsoft.com/office/drawing/2014/main" id="{AA17A19E-236F-487B-B177-CFA063797F5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2000" b="79750" l="26771" r="87500">
                          <a14:foregroundMark x1="29167" y1="55250" x2="33698" y2="51167"/>
                          <a14:foregroundMark x1="26823" y1="56083" x2="26823" y2="47333"/>
                          <a14:foregroundMark x1="26823" y1="47333" x2="32760" y2="50000"/>
                          <a14:foregroundMark x1="32760" y1="50000" x2="27083" y2="55750"/>
                          <a14:foregroundMark x1="27083" y1="55750" x2="26771" y2="56333"/>
                          <a14:foregroundMark x1="82031" y1="48917" x2="87865" y2="45917"/>
                          <a14:foregroundMark x1="87865" y1="45917" x2="87500" y2="55583"/>
                          <a14:foregroundMark x1="87500" y1="55583" x2="84948" y2="48417"/>
                          <a14:foregroundMark x1="56667" y1="79750" x2="58906" y2="79583"/>
                        </a14:backgroundRemoval>
                      </a14:imgEffect>
                    </a14:imgLayer>
                  </a14:imgProps>
                </a:ext>
              </a:extLst>
            </a:blip>
            <a:srcRect l="43959" t="50636" r="50085" b="44932"/>
            <a:stretch/>
          </p:blipFill>
          <p:spPr>
            <a:xfrm rot="1553159">
              <a:off x="6926291" y="2255084"/>
              <a:ext cx="465148" cy="216348"/>
            </a:xfrm>
            <a:prstGeom prst="rect">
              <a:avLst/>
            </a:prstGeom>
          </p:spPr>
        </p:pic>
        <p:pic>
          <p:nvPicPr>
            <p:cNvPr id="124" name="Picture 123">
              <a:extLst>
                <a:ext uri="{FF2B5EF4-FFF2-40B4-BE49-F238E27FC236}">
                  <a16:creationId xmlns:a16="http://schemas.microsoft.com/office/drawing/2014/main" id="{11143277-8D1F-4CC8-BB26-E3DFC8D779D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2000" b="79750" l="26771" r="87500">
                          <a14:foregroundMark x1="29167" y1="55250" x2="33698" y2="51167"/>
                          <a14:foregroundMark x1="26823" y1="56083" x2="26823" y2="47333"/>
                          <a14:foregroundMark x1="26823" y1="47333" x2="32760" y2="50000"/>
                          <a14:foregroundMark x1="32760" y1="50000" x2="27083" y2="55750"/>
                          <a14:foregroundMark x1="27083" y1="55750" x2="26771" y2="56333"/>
                          <a14:foregroundMark x1="82031" y1="48917" x2="87865" y2="45917"/>
                          <a14:foregroundMark x1="87865" y1="45917" x2="87500" y2="55583"/>
                          <a14:foregroundMark x1="87500" y1="55583" x2="84948" y2="48417"/>
                          <a14:foregroundMark x1="56667" y1="79750" x2="58906" y2="79583"/>
                        </a14:backgroundRemoval>
                      </a14:imgEffect>
                    </a14:imgLayer>
                  </a14:imgProps>
                </a:ext>
              </a:extLst>
            </a:blip>
            <a:srcRect l="59153" t="68725" r="36242" b="24031"/>
            <a:stretch/>
          </p:blipFill>
          <p:spPr>
            <a:xfrm>
              <a:off x="7996809" y="2847213"/>
              <a:ext cx="359664" cy="353568"/>
            </a:xfrm>
            <a:prstGeom prst="rect">
              <a:avLst/>
            </a:prstGeom>
          </p:spPr>
        </p:pic>
        <p:pic>
          <p:nvPicPr>
            <p:cNvPr id="129" name="Picture 128">
              <a:extLst>
                <a:ext uri="{FF2B5EF4-FFF2-40B4-BE49-F238E27FC236}">
                  <a16:creationId xmlns:a16="http://schemas.microsoft.com/office/drawing/2014/main" id="{45EFE312-586B-428E-B22F-DD097EB3CD3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2000" b="79750" l="26771" r="87500">
                          <a14:foregroundMark x1="29167" y1="55250" x2="33698" y2="51167"/>
                          <a14:foregroundMark x1="26823" y1="56083" x2="26823" y2="47333"/>
                          <a14:foregroundMark x1="26823" y1="47333" x2="32760" y2="50000"/>
                          <a14:foregroundMark x1="32760" y1="50000" x2="27083" y2="55750"/>
                          <a14:foregroundMark x1="27083" y1="55750" x2="26771" y2="56333"/>
                          <a14:foregroundMark x1="82031" y1="48917" x2="87865" y2="45917"/>
                          <a14:foregroundMark x1="87865" y1="45917" x2="87500" y2="55583"/>
                          <a14:foregroundMark x1="87500" y1="55583" x2="84948" y2="48417"/>
                          <a14:foregroundMark x1="56667" y1="79750" x2="58906" y2="79583"/>
                        </a14:backgroundRemoval>
                      </a14:imgEffect>
                    </a14:imgLayer>
                  </a14:imgProps>
                </a:ext>
              </a:extLst>
            </a:blip>
            <a:srcRect l="59153" t="68725" r="36242" b="24031"/>
            <a:stretch/>
          </p:blipFill>
          <p:spPr>
            <a:xfrm>
              <a:off x="8154924" y="2612898"/>
              <a:ext cx="359664" cy="353568"/>
            </a:xfrm>
            <a:prstGeom prst="rect">
              <a:avLst/>
            </a:prstGeom>
          </p:spPr>
        </p:pic>
        <p:pic>
          <p:nvPicPr>
            <p:cNvPr id="130" name="Picture 129">
              <a:extLst>
                <a:ext uri="{FF2B5EF4-FFF2-40B4-BE49-F238E27FC236}">
                  <a16:creationId xmlns:a16="http://schemas.microsoft.com/office/drawing/2014/main" id="{9407E737-0632-4005-AEDA-F0698932E82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2000" b="79750" l="26771" r="87500">
                          <a14:foregroundMark x1="29167" y1="55250" x2="33698" y2="51167"/>
                          <a14:foregroundMark x1="26823" y1="56083" x2="26823" y2="47333"/>
                          <a14:foregroundMark x1="26823" y1="47333" x2="32760" y2="50000"/>
                          <a14:foregroundMark x1="32760" y1="50000" x2="27083" y2="55750"/>
                          <a14:foregroundMark x1="27083" y1="55750" x2="26771" y2="56333"/>
                          <a14:foregroundMark x1="82031" y1="48917" x2="87865" y2="45917"/>
                          <a14:foregroundMark x1="87865" y1="45917" x2="87500" y2="55583"/>
                          <a14:foregroundMark x1="87500" y1="55583" x2="84948" y2="48417"/>
                          <a14:foregroundMark x1="56667" y1="79750" x2="58906" y2="79583"/>
                        </a14:backgroundRemoval>
                      </a14:imgEffect>
                    </a14:imgLayer>
                  </a14:imgProps>
                </a:ext>
              </a:extLst>
            </a:blip>
            <a:srcRect l="59153" t="68725" r="36242" b="24031"/>
            <a:stretch/>
          </p:blipFill>
          <p:spPr>
            <a:xfrm>
              <a:off x="7686294" y="2845308"/>
              <a:ext cx="359664" cy="353568"/>
            </a:xfrm>
            <a:prstGeom prst="rect">
              <a:avLst/>
            </a:prstGeom>
          </p:spPr>
        </p:pic>
        <p:pic>
          <p:nvPicPr>
            <p:cNvPr id="137" name="Picture 136">
              <a:extLst>
                <a:ext uri="{FF2B5EF4-FFF2-40B4-BE49-F238E27FC236}">
                  <a16:creationId xmlns:a16="http://schemas.microsoft.com/office/drawing/2014/main" id="{25421EAA-84F9-4BA4-8729-FA2AC53A19E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2000" b="79750" l="26771" r="87500">
                          <a14:foregroundMark x1="29167" y1="55250" x2="33698" y2="51167"/>
                          <a14:foregroundMark x1="26823" y1="56083" x2="26823" y2="47333"/>
                          <a14:foregroundMark x1="26823" y1="47333" x2="32760" y2="50000"/>
                          <a14:foregroundMark x1="32760" y1="50000" x2="27083" y2="55750"/>
                          <a14:foregroundMark x1="27083" y1="55750" x2="26771" y2="56333"/>
                          <a14:foregroundMark x1="82031" y1="48917" x2="87865" y2="45917"/>
                          <a14:foregroundMark x1="87865" y1="45917" x2="87500" y2="55583"/>
                          <a14:foregroundMark x1="87500" y1="55583" x2="84948" y2="48417"/>
                          <a14:foregroundMark x1="56667" y1="79750" x2="58906" y2="79583"/>
                        </a14:backgroundRemoval>
                      </a14:imgEffect>
                    </a14:imgLayer>
                  </a14:imgProps>
                </a:ext>
              </a:extLst>
            </a:blip>
            <a:srcRect l="59153" t="68725" r="37427" b="27083"/>
            <a:stretch/>
          </p:blipFill>
          <p:spPr>
            <a:xfrm>
              <a:off x="7537704" y="2921508"/>
              <a:ext cx="267081" cy="204597"/>
            </a:xfrm>
            <a:prstGeom prst="rect">
              <a:avLst/>
            </a:prstGeom>
          </p:spPr>
        </p:pic>
        <p:pic>
          <p:nvPicPr>
            <p:cNvPr id="131" name="Picture 130">
              <a:extLst>
                <a:ext uri="{FF2B5EF4-FFF2-40B4-BE49-F238E27FC236}">
                  <a16:creationId xmlns:a16="http://schemas.microsoft.com/office/drawing/2014/main" id="{F2348144-A5D0-4C5C-8D4B-D5085005830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2000" b="79750" l="26771" r="87500">
                          <a14:foregroundMark x1="29167" y1="55250" x2="33698" y2="51167"/>
                          <a14:foregroundMark x1="26823" y1="56083" x2="26823" y2="47333"/>
                          <a14:foregroundMark x1="26823" y1="47333" x2="32760" y2="50000"/>
                          <a14:foregroundMark x1="32760" y1="50000" x2="27083" y2="55750"/>
                          <a14:foregroundMark x1="27083" y1="55750" x2="26771" y2="56333"/>
                          <a14:foregroundMark x1="82031" y1="48917" x2="87865" y2="45917"/>
                          <a14:foregroundMark x1="87865" y1="45917" x2="87500" y2="55583"/>
                          <a14:foregroundMark x1="87500" y1="55583" x2="84948" y2="48417"/>
                          <a14:foregroundMark x1="56667" y1="79750" x2="58906" y2="79583"/>
                        </a14:backgroundRemoval>
                      </a14:imgEffect>
                    </a14:imgLayer>
                  </a14:imgProps>
                </a:ext>
              </a:extLst>
            </a:blip>
            <a:srcRect l="59153" t="68725" r="37427" b="27083"/>
            <a:stretch/>
          </p:blipFill>
          <p:spPr>
            <a:xfrm>
              <a:off x="8311134" y="2534793"/>
              <a:ext cx="267081" cy="204597"/>
            </a:xfrm>
            <a:prstGeom prst="rect">
              <a:avLst/>
            </a:prstGeom>
          </p:spPr>
        </p:pic>
        <p:pic>
          <p:nvPicPr>
            <p:cNvPr id="138" name="Picture 137">
              <a:extLst>
                <a:ext uri="{FF2B5EF4-FFF2-40B4-BE49-F238E27FC236}">
                  <a16:creationId xmlns:a16="http://schemas.microsoft.com/office/drawing/2014/main" id="{92806DD0-663A-4D60-AE31-418FCA244B1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2000" b="79750" l="26771" r="87500">
                          <a14:foregroundMark x1="29167" y1="55250" x2="33698" y2="51167"/>
                          <a14:foregroundMark x1="26823" y1="56083" x2="26823" y2="47333"/>
                          <a14:foregroundMark x1="26823" y1="47333" x2="32760" y2="50000"/>
                          <a14:foregroundMark x1="32760" y1="50000" x2="27083" y2="55750"/>
                          <a14:foregroundMark x1="27083" y1="55750" x2="26771" y2="56333"/>
                          <a14:foregroundMark x1="82031" y1="48917" x2="87865" y2="45917"/>
                          <a14:foregroundMark x1="87865" y1="45917" x2="87500" y2="55583"/>
                          <a14:foregroundMark x1="87500" y1="55583" x2="84948" y2="48417"/>
                          <a14:foregroundMark x1="56667" y1="79750" x2="58906" y2="79583"/>
                        </a14:backgroundRemoval>
                      </a14:imgEffect>
                    </a14:imgLayer>
                  </a14:imgProps>
                </a:ext>
              </a:extLst>
            </a:blip>
            <a:srcRect l="59153" t="68725" r="39378" b="27083"/>
            <a:stretch/>
          </p:blipFill>
          <p:spPr>
            <a:xfrm>
              <a:off x="8461629" y="2456688"/>
              <a:ext cx="114681" cy="204597"/>
            </a:xfrm>
            <a:prstGeom prst="rect">
              <a:avLst/>
            </a:prstGeom>
          </p:spPr>
        </p:pic>
        <p:pic>
          <p:nvPicPr>
            <p:cNvPr id="142" name="Picture 141">
              <a:extLst>
                <a:ext uri="{FF2B5EF4-FFF2-40B4-BE49-F238E27FC236}">
                  <a16:creationId xmlns:a16="http://schemas.microsoft.com/office/drawing/2014/main" id="{68D1EEA9-AFFD-4D2C-AA8B-64DCC9490D0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2000" b="79750" l="26771" r="87500">
                          <a14:foregroundMark x1="29167" y1="55250" x2="33698" y2="51167"/>
                          <a14:foregroundMark x1="26823" y1="56083" x2="26823" y2="47333"/>
                          <a14:foregroundMark x1="26823" y1="47333" x2="32760" y2="50000"/>
                          <a14:foregroundMark x1="32760" y1="50000" x2="27083" y2="55750"/>
                          <a14:foregroundMark x1="27083" y1="55750" x2="26771" y2="56333"/>
                          <a14:foregroundMark x1="82031" y1="48917" x2="87865" y2="45917"/>
                          <a14:foregroundMark x1="87865" y1="45917" x2="87500" y2="55583"/>
                          <a14:foregroundMark x1="87500" y1="55583" x2="84948" y2="48417"/>
                          <a14:foregroundMark x1="56667" y1="79750" x2="58906" y2="79583"/>
                        </a14:backgroundRemoval>
                      </a14:imgEffect>
                    </a14:imgLayer>
                  </a14:imgProps>
                </a:ext>
              </a:extLst>
            </a:blip>
            <a:srcRect l="52592" t="69467" r="42803" b="23289"/>
            <a:stretch/>
          </p:blipFill>
          <p:spPr>
            <a:xfrm>
              <a:off x="6859524" y="2879598"/>
              <a:ext cx="359664" cy="353568"/>
            </a:xfrm>
            <a:prstGeom prst="rect">
              <a:avLst/>
            </a:prstGeom>
          </p:spPr>
        </p:pic>
        <p:sp>
          <p:nvSpPr>
            <p:cNvPr id="46" name="Flowchart: Process 45">
              <a:extLst>
                <a:ext uri="{FF2B5EF4-FFF2-40B4-BE49-F238E27FC236}">
                  <a16:creationId xmlns:a16="http://schemas.microsoft.com/office/drawing/2014/main" id="{A3EE8D2C-986C-4538-93E4-9BDF50617BE2}"/>
                </a:ext>
              </a:extLst>
            </p:cNvPr>
            <p:cNvSpPr/>
            <p:nvPr/>
          </p:nvSpPr>
          <p:spPr>
            <a:xfrm>
              <a:off x="7420616" y="1889125"/>
              <a:ext cx="1168362" cy="1107440"/>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2844 w 12844"/>
                <a:gd name="connsiteY0" fmla="*/ 0 h 35625"/>
                <a:gd name="connsiteX1" fmla="*/ 12844 w 12844"/>
                <a:gd name="connsiteY1" fmla="*/ 0 h 35625"/>
                <a:gd name="connsiteX2" fmla="*/ 12844 w 12844"/>
                <a:gd name="connsiteY2" fmla="*/ 10000 h 35625"/>
                <a:gd name="connsiteX3" fmla="*/ 0 w 12844"/>
                <a:gd name="connsiteY3" fmla="*/ 35625 h 35625"/>
                <a:gd name="connsiteX4" fmla="*/ 2844 w 12844"/>
                <a:gd name="connsiteY4" fmla="*/ 0 h 35625"/>
                <a:gd name="connsiteX0" fmla="*/ 2844 w 13652"/>
                <a:gd name="connsiteY0" fmla="*/ 0 h 35625"/>
                <a:gd name="connsiteX1" fmla="*/ 12844 w 13652"/>
                <a:gd name="connsiteY1" fmla="*/ 0 h 35625"/>
                <a:gd name="connsiteX2" fmla="*/ 13652 w 13652"/>
                <a:gd name="connsiteY2" fmla="*/ 7375 h 35625"/>
                <a:gd name="connsiteX3" fmla="*/ 0 w 13652"/>
                <a:gd name="connsiteY3" fmla="*/ 35625 h 35625"/>
                <a:gd name="connsiteX4" fmla="*/ 2844 w 13652"/>
                <a:gd name="connsiteY4" fmla="*/ 0 h 35625"/>
                <a:gd name="connsiteX0" fmla="*/ 2844 w 13652"/>
                <a:gd name="connsiteY0" fmla="*/ 18125 h 53750"/>
                <a:gd name="connsiteX1" fmla="*/ 11467 w 13652"/>
                <a:gd name="connsiteY1" fmla="*/ 0 h 53750"/>
                <a:gd name="connsiteX2" fmla="*/ 13652 w 13652"/>
                <a:gd name="connsiteY2" fmla="*/ 25500 h 53750"/>
                <a:gd name="connsiteX3" fmla="*/ 0 w 13652"/>
                <a:gd name="connsiteY3" fmla="*/ 53750 h 53750"/>
                <a:gd name="connsiteX4" fmla="*/ 2844 w 13652"/>
                <a:gd name="connsiteY4" fmla="*/ 18125 h 53750"/>
                <a:gd name="connsiteX0" fmla="*/ 0 w 13772"/>
                <a:gd name="connsiteY0" fmla="*/ 24125 h 53750"/>
                <a:gd name="connsiteX1" fmla="*/ 11587 w 13772"/>
                <a:gd name="connsiteY1" fmla="*/ 0 h 53750"/>
                <a:gd name="connsiteX2" fmla="*/ 13772 w 13772"/>
                <a:gd name="connsiteY2" fmla="*/ 25500 h 53750"/>
                <a:gd name="connsiteX3" fmla="*/ 120 w 13772"/>
                <a:gd name="connsiteY3" fmla="*/ 53750 h 53750"/>
                <a:gd name="connsiteX4" fmla="*/ 0 w 13772"/>
                <a:gd name="connsiteY4" fmla="*/ 24125 h 53750"/>
                <a:gd name="connsiteX0" fmla="*/ 0 w 13772"/>
                <a:gd name="connsiteY0" fmla="*/ 24125 h 54500"/>
                <a:gd name="connsiteX1" fmla="*/ 11587 w 13772"/>
                <a:gd name="connsiteY1" fmla="*/ 0 h 54500"/>
                <a:gd name="connsiteX2" fmla="*/ 13772 w 13772"/>
                <a:gd name="connsiteY2" fmla="*/ 25500 h 54500"/>
                <a:gd name="connsiteX3" fmla="*/ 53 w 13772"/>
                <a:gd name="connsiteY3" fmla="*/ 54500 h 54500"/>
                <a:gd name="connsiteX4" fmla="*/ 0 w 13772"/>
                <a:gd name="connsiteY4" fmla="*/ 24125 h 5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72" h="54500">
                  <a:moveTo>
                    <a:pt x="0" y="24125"/>
                  </a:moveTo>
                  <a:lnTo>
                    <a:pt x="11587" y="0"/>
                  </a:lnTo>
                  <a:cubicBezTo>
                    <a:pt x="11856" y="2458"/>
                    <a:pt x="13503" y="23042"/>
                    <a:pt x="13772" y="25500"/>
                  </a:cubicBezTo>
                  <a:lnTo>
                    <a:pt x="53" y="54500"/>
                  </a:lnTo>
                  <a:cubicBezTo>
                    <a:pt x="35" y="44375"/>
                    <a:pt x="18" y="34250"/>
                    <a:pt x="0" y="24125"/>
                  </a:cubicBezTo>
                  <a:close/>
                </a:path>
              </a:pathLst>
            </a:custGeom>
            <a:solidFill>
              <a:srgbClr val="A3A3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3" name="Straight Connector 132">
              <a:extLst>
                <a:ext uri="{FF2B5EF4-FFF2-40B4-BE49-F238E27FC236}">
                  <a16:creationId xmlns:a16="http://schemas.microsoft.com/office/drawing/2014/main" id="{E01F2A32-F25E-4CE5-AE53-BD2E497307EA}"/>
                </a:ext>
              </a:extLst>
            </p:cNvPr>
            <p:cNvCxnSpPr>
              <a:cxnSpLocks/>
            </p:cNvCxnSpPr>
            <p:nvPr/>
          </p:nvCxnSpPr>
          <p:spPr>
            <a:xfrm flipV="1">
              <a:off x="7404735" y="2423160"/>
              <a:ext cx="1209675" cy="605790"/>
            </a:xfrm>
            <a:prstGeom prst="line">
              <a:avLst/>
            </a:prstGeom>
            <a:ln w="57150">
              <a:solidFill>
                <a:srgbClr val="597179"/>
              </a:solidFill>
            </a:ln>
          </p:spPr>
          <p:style>
            <a:lnRef idx="1">
              <a:schemeClr val="accent1"/>
            </a:lnRef>
            <a:fillRef idx="0">
              <a:schemeClr val="accent1"/>
            </a:fillRef>
            <a:effectRef idx="0">
              <a:schemeClr val="accent1"/>
            </a:effectRef>
            <a:fontRef idx="minor">
              <a:schemeClr val="tx1"/>
            </a:fontRef>
          </p:style>
        </p:cxnSp>
        <p:pic>
          <p:nvPicPr>
            <p:cNvPr id="144" name="Picture 143">
              <a:extLst>
                <a:ext uri="{FF2B5EF4-FFF2-40B4-BE49-F238E27FC236}">
                  <a16:creationId xmlns:a16="http://schemas.microsoft.com/office/drawing/2014/main" id="{24AF92F1-94BC-42C3-B4BF-738697ACC9A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2000" b="79750" l="26771" r="87500">
                          <a14:foregroundMark x1="29167" y1="55250" x2="33698" y2="51167"/>
                          <a14:foregroundMark x1="26823" y1="56083" x2="26823" y2="47333"/>
                          <a14:foregroundMark x1="26823" y1="47333" x2="32760" y2="50000"/>
                          <a14:foregroundMark x1="32760" y1="50000" x2="27083" y2="55750"/>
                          <a14:foregroundMark x1="27083" y1="55750" x2="26771" y2="56333"/>
                          <a14:foregroundMark x1="82031" y1="48917" x2="87865" y2="45917"/>
                          <a14:foregroundMark x1="87865" y1="45917" x2="87500" y2="55583"/>
                          <a14:foregroundMark x1="87500" y1="55583" x2="84948" y2="48417"/>
                          <a14:foregroundMark x1="56667" y1="79750" x2="58906" y2="79583"/>
                        </a14:backgroundRemoval>
                      </a14:imgEffect>
                    </a14:imgLayer>
                  </a14:imgProps>
                </a:ext>
              </a:extLst>
            </a:blip>
            <a:srcRect l="52567" t="68374" r="42828" b="24382"/>
            <a:stretch/>
          </p:blipFill>
          <p:spPr>
            <a:xfrm>
              <a:off x="6703314" y="2751963"/>
              <a:ext cx="359664" cy="353568"/>
            </a:xfrm>
            <a:prstGeom prst="rect">
              <a:avLst/>
            </a:prstGeom>
          </p:spPr>
        </p:pic>
        <p:cxnSp>
          <p:nvCxnSpPr>
            <p:cNvPr id="45" name="Straight Connector 44">
              <a:extLst>
                <a:ext uri="{FF2B5EF4-FFF2-40B4-BE49-F238E27FC236}">
                  <a16:creationId xmlns:a16="http://schemas.microsoft.com/office/drawing/2014/main" id="{D4837374-DFDE-4EAD-B044-A4BACBC9FDA5}"/>
                </a:ext>
              </a:extLst>
            </p:cNvPr>
            <p:cNvCxnSpPr/>
            <p:nvPr/>
          </p:nvCxnSpPr>
          <p:spPr>
            <a:xfrm flipV="1">
              <a:off x="7415530" y="2460625"/>
              <a:ext cx="1203960" cy="601980"/>
            </a:xfrm>
            <a:prstGeom prst="line">
              <a:avLst/>
            </a:prstGeom>
            <a:ln w="28575">
              <a:solidFill>
                <a:srgbClr val="40565F"/>
              </a:solidFill>
            </a:ln>
          </p:spPr>
          <p:style>
            <a:lnRef idx="1">
              <a:schemeClr val="accent1"/>
            </a:lnRef>
            <a:fillRef idx="0">
              <a:schemeClr val="accent1"/>
            </a:fillRef>
            <a:effectRef idx="0">
              <a:schemeClr val="accent1"/>
            </a:effectRef>
            <a:fontRef idx="minor">
              <a:schemeClr val="tx1"/>
            </a:fontRef>
          </p:style>
        </p:cxnSp>
        <p:sp>
          <p:nvSpPr>
            <p:cNvPr id="140" name="Rectangle 139">
              <a:extLst>
                <a:ext uri="{FF2B5EF4-FFF2-40B4-BE49-F238E27FC236}">
                  <a16:creationId xmlns:a16="http://schemas.microsoft.com/office/drawing/2014/main" id="{230A4674-D97B-4633-9616-9B6F3DF2B7E1}"/>
                </a:ext>
              </a:extLst>
            </p:cNvPr>
            <p:cNvSpPr/>
            <p:nvPr/>
          </p:nvSpPr>
          <p:spPr>
            <a:xfrm>
              <a:off x="7248526" y="2916555"/>
              <a:ext cx="173355" cy="135255"/>
            </a:xfrm>
            <a:custGeom>
              <a:avLst/>
              <a:gdLst>
                <a:gd name="connsiteX0" fmla="*/ 0 w 150495"/>
                <a:gd name="connsiteY0" fmla="*/ 0 h 121920"/>
                <a:gd name="connsiteX1" fmla="*/ 150495 w 150495"/>
                <a:gd name="connsiteY1" fmla="*/ 0 h 121920"/>
                <a:gd name="connsiteX2" fmla="*/ 150495 w 150495"/>
                <a:gd name="connsiteY2" fmla="*/ 121920 h 121920"/>
                <a:gd name="connsiteX3" fmla="*/ 0 w 150495"/>
                <a:gd name="connsiteY3" fmla="*/ 121920 h 121920"/>
                <a:gd name="connsiteX4" fmla="*/ 0 w 150495"/>
                <a:gd name="connsiteY4" fmla="*/ 0 h 121920"/>
                <a:gd name="connsiteX0" fmla="*/ 0 w 186690"/>
                <a:gd name="connsiteY0" fmla="*/ 0 h 129540"/>
                <a:gd name="connsiteX1" fmla="*/ 150495 w 186690"/>
                <a:gd name="connsiteY1" fmla="*/ 0 h 129540"/>
                <a:gd name="connsiteX2" fmla="*/ 186690 w 186690"/>
                <a:gd name="connsiteY2" fmla="*/ 129540 h 129540"/>
                <a:gd name="connsiteX3" fmla="*/ 0 w 186690"/>
                <a:gd name="connsiteY3" fmla="*/ 121920 h 129540"/>
                <a:gd name="connsiteX4" fmla="*/ 0 w 186690"/>
                <a:gd name="connsiteY4" fmla="*/ 0 h 129540"/>
                <a:gd name="connsiteX0" fmla="*/ 0 w 194310"/>
                <a:gd name="connsiteY0" fmla="*/ 0 h 129540"/>
                <a:gd name="connsiteX1" fmla="*/ 194310 w 194310"/>
                <a:gd name="connsiteY1" fmla="*/ 81915 h 129540"/>
                <a:gd name="connsiteX2" fmla="*/ 186690 w 194310"/>
                <a:gd name="connsiteY2" fmla="*/ 129540 h 129540"/>
                <a:gd name="connsiteX3" fmla="*/ 0 w 194310"/>
                <a:gd name="connsiteY3" fmla="*/ 121920 h 129540"/>
                <a:gd name="connsiteX4" fmla="*/ 0 w 194310"/>
                <a:gd name="connsiteY4" fmla="*/ 0 h 129540"/>
                <a:gd name="connsiteX0" fmla="*/ 38100 w 194310"/>
                <a:gd name="connsiteY0" fmla="*/ 0 h 116205"/>
                <a:gd name="connsiteX1" fmla="*/ 194310 w 194310"/>
                <a:gd name="connsiteY1" fmla="*/ 68580 h 116205"/>
                <a:gd name="connsiteX2" fmla="*/ 186690 w 194310"/>
                <a:gd name="connsiteY2" fmla="*/ 116205 h 116205"/>
                <a:gd name="connsiteX3" fmla="*/ 0 w 194310"/>
                <a:gd name="connsiteY3" fmla="*/ 108585 h 116205"/>
                <a:gd name="connsiteX4" fmla="*/ 38100 w 194310"/>
                <a:gd name="connsiteY4" fmla="*/ 0 h 116205"/>
                <a:gd name="connsiteX0" fmla="*/ 17145 w 173355"/>
                <a:gd name="connsiteY0" fmla="*/ 0 h 116205"/>
                <a:gd name="connsiteX1" fmla="*/ 173355 w 173355"/>
                <a:gd name="connsiteY1" fmla="*/ 68580 h 116205"/>
                <a:gd name="connsiteX2" fmla="*/ 165735 w 173355"/>
                <a:gd name="connsiteY2" fmla="*/ 116205 h 116205"/>
                <a:gd name="connsiteX3" fmla="*/ 0 w 173355"/>
                <a:gd name="connsiteY3" fmla="*/ 38100 h 116205"/>
                <a:gd name="connsiteX4" fmla="*/ 17145 w 173355"/>
                <a:gd name="connsiteY4" fmla="*/ 0 h 116205"/>
                <a:gd name="connsiteX0" fmla="*/ 15240 w 171450"/>
                <a:gd name="connsiteY0" fmla="*/ 0 h 116205"/>
                <a:gd name="connsiteX1" fmla="*/ 171450 w 171450"/>
                <a:gd name="connsiteY1" fmla="*/ 68580 h 116205"/>
                <a:gd name="connsiteX2" fmla="*/ 163830 w 171450"/>
                <a:gd name="connsiteY2" fmla="*/ 116205 h 116205"/>
                <a:gd name="connsiteX3" fmla="*/ 0 w 171450"/>
                <a:gd name="connsiteY3" fmla="*/ 26670 h 116205"/>
                <a:gd name="connsiteX4" fmla="*/ 15240 w 171450"/>
                <a:gd name="connsiteY4" fmla="*/ 0 h 116205"/>
                <a:gd name="connsiteX0" fmla="*/ 15240 w 163830"/>
                <a:gd name="connsiteY0" fmla="*/ 0 h 116205"/>
                <a:gd name="connsiteX1" fmla="*/ 161925 w 163830"/>
                <a:gd name="connsiteY1" fmla="*/ 68580 h 116205"/>
                <a:gd name="connsiteX2" fmla="*/ 163830 w 163830"/>
                <a:gd name="connsiteY2" fmla="*/ 116205 h 116205"/>
                <a:gd name="connsiteX3" fmla="*/ 0 w 163830"/>
                <a:gd name="connsiteY3" fmla="*/ 26670 h 116205"/>
                <a:gd name="connsiteX4" fmla="*/ 15240 w 163830"/>
                <a:gd name="connsiteY4" fmla="*/ 0 h 116205"/>
                <a:gd name="connsiteX0" fmla="*/ 15240 w 163830"/>
                <a:gd name="connsiteY0" fmla="*/ 0 h 135255"/>
                <a:gd name="connsiteX1" fmla="*/ 161925 w 163830"/>
                <a:gd name="connsiteY1" fmla="*/ 68580 h 135255"/>
                <a:gd name="connsiteX2" fmla="*/ 163830 w 163830"/>
                <a:gd name="connsiteY2" fmla="*/ 135255 h 135255"/>
                <a:gd name="connsiteX3" fmla="*/ 0 w 163830"/>
                <a:gd name="connsiteY3" fmla="*/ 26670 h 135255"/>
                <a:gd name="connsiteX4" fmla="*/ 15240 w 163830"/>
                <a:gd name="connsiteY4" fmla="*/ 0 h 135255"/>
                <a:gd name="connsiteX0" fmla="*/ 26670 w 175260"/>
                <a:gd name="connsiteY0" fmla="*/ 0 h 135255"/>
                <a:gd name="connsiteX1" fmla="*/ 173355 w 175260"/>
                <a:gd name="connsiteY1" fmla="*/ 68580 h 135255"/>
                <a:gd name="connsiteX2" fmla="*/ 175260 w 175260"/>
                <a:gd name="connsiteY2" fmla="*/ 135255 h 135255"/>
                <a:gd name="connsiteX3" fmla="*/ 0 w 175260"/>
                <a:gd name="connsiteY3" fmla="*/ 55245 h 135255"/>
                <a:gd name="connsiteX4" fmla="*/ 26670 w 175260"/>
                <a:gd name="connsiteY4" fmla="*/ 0 h 135255"/>
                <a:gd name="connsiteX0" fmla="*/ 26670 w 173355"/>
                <a:gd name="connsiteY0" fmla="*/ 0 h 135255"/>
                <a:gd name="connsiteX1" fmla="*/ 173355 w 173355"/>
                <a:gd name="connsiteY1" fmla="*/ 68580 h 135255"/>
                <a:gd name="connsiteX2" fmla="*/ 173355 w 173355"/>
                <a:gd name="connsiteY2" fmla="*/ 135255 h 135255"/>
                <a:gd name="connsiteX3" fmla="*/ 0 w 173355"/>
                <a:gd name="connsiteY3" fmla="*/ 55245 h 135255"/>
                <a:gd name="connsiteX4" fmla="*/ 26670 w 173355"/>
                <a:gd name="connsiteY4" fmla="*/ 0 h 13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355" h="135255">
                  <a:moveTo>
                    <a:pt x="26670" y="0"/>
                  </a:moveTo>
                  <a:lnTo>
                    <a:pt x="173355" y="68580"/>
                  </a:lnTo>
                  <a:lnTo>
                    <a:pt x="173355" y="135255"/>
                  </a:lnTo>
                  <a:lnTo>
                    <a:pt x="0" y="55245"/>
                  </a:lnTo>
                  <a:lnTo>
                    <a:pt x="26670" y="0"/>
                  </a:lnTo>
                  <a:close/>
                </a:path>
              </a:pathLst>
            </a:custGeom>
            <a:solidFill>
              <a:srgbClr val="8CA9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Rectangle 139">
              <a:extLst>
                <a:ext uri="{FF2B5EF4-FFF2-40B4-BE49-F238E27FC236}">
                  <a16:creationId xmlns:a16="http://schemas.microsoft.com/office/drawing/2014/main" id="{5C003519-8CAF-482F-A4F6-41358160EA28}"/>
                </a:ext>
              </a:extLst>
            </p:cNvPr>
            <p:cNvSpPr/>
            <p:nvPr/>
          </p:nvSpPr>
          <p:spPr>
            <a:xfrm>
              <a:off x="7242813" y="2952751"/>
              <a:ext cx="179070" cy="114300"/>
            </a:xfrm>
            <a:custGeom>
              <a:avLst/>
              <a:gdLst>
                <a:gd name="connsiteX0" fmla="*/ 0 w 150495"/>
                <a:gd name="connsiteY0" fmla="*/ 0 h 121920"/>
                <a:gd name="connsiteX1" fmla="*/ 150495 w 150495"/>
                <a:gd name="connsiteY1" fmla="*/ 0 h 121920"/>
                <a:gd name="connsiteX2" fmla="*/ 150495 w 150495"/>
                <a:gd name="connsiteY2" fmla="*/ 121920 h 121920"/>
                <a:gd name="connsiteX3" fmla="*/ 0 w 150495"/>
                <a:gd name="connsiteY3" fmla="*/ 121920 h 121920"/>
                <a:gd name="connsiteX4" fmla="*/ 0 w 150495"/>
                <a:gd name="connsiteY4" fmla="*/ 0 h 121920"/>
                <a:gd name="connsiteX0" fmla="*/ 0 w 186690"/>
                <a:gd name="connsiteY0" fmla="*/ 0 h 129540"/>
                <a:gd name="connsiteX1" fmla="*/ 150495 w 186690"/>
                <a:gd name="connsiteY1" fmla="*/ 0 h 129540"/>
                <a:gd name="connsiteX2" fmla="*/ 186690 w 186690"/>
                <a:gd name="connsiteY2" fmla="*/ 129540 h 129540"/>
                <a:gd name="connsiteX3" fmla="*/ 0 w 186690"/>
                <a:gd name="connsiteY3" fmla="*/ 121920 h 129540"/>
                <a:gd name="connsiteX4" fmla="*/ 0 w 186690"/>
                <a:gd name="connsiteY4" fmla="*/ 0 h 129540"/>
                <a:gd name="connsiteX0" fmla="*/ 0 w 194310"/>
                <a:gd name="connsiteY0" fmla="*/ 0 h 129540"/>
                <a:gd name="connsiteX1" fmla="*/ 194310 w 194310"/>
                <a:gd name="connsiteY1" fmla="*/ 81915 h 129540"/>
                <a:gd name="connsiteX2" fmla="*/ 186690 w 194310"/>
                <a:gd name="connsiteY2" fmla="*/ 129540 h 129540"/>
                <a:gd name="connsiteX3" fmla="*/ 0 w 194310"/>
                <a:gd name="connsiteY3" fmla="*/ 121920 h 129540"/>
                <a:gd name="connsiteX4" fmla="*/ 0 w 194310"/>
                <a:gd name="connsiteY4" fmla="*/ 0 h 129540"/>
                <a:gd name="connsiteX0" fmla="*/ 38100 w 194310"/>
                <a:gd name="connsiteY0" fmla="*/ 0 h 116205"/>
                <a:gd name="connsiteX1" fmla="*/ 194310 w 194310"/>
                <a:gd name="connsiteY1" fmla="*/ 68580 h 116205"/>
                <a:gd name="connsiteX2" fmla="*/ 186690 w 194310"/>
                <a:gd name="connsiteY2" fmla="*/ 116205 h 116205"/>
                <a:gd name="connsiteX3" fmla="*/ 0 w 194310"/>
                <a:gd name="connsiteY3" fmla="*/ 108585 h 116205"/>
                <a:gd name="connsiteX4" fmla="*/ 38100 w 194310"/>
                <a:gd name="connsiteY4" fmla="*/ 0 h 116205"/>
                <a:gd name="connsiteX0" fmla="*/ 17145 w 173355"/>
                <a:gd name="connsiteY0" fmla="*/ 0 h 116205"/>
                <a:gd name="connsiteX1" fmla="*/ 173355 w 173355"/>
                <a:gd name="connsiteY1" fmla="*/ 68580 h 116205"/>
                <a:gd name="connsiteX2" fmla="*/ 165735 w 173355"/>
                <a:gd name="connsiteY2" fmla="*/ 116205 h 116205"/>
                <a:gd name="connsiteX3" fmla="*/ 0 w 173355"/>
                <a:gd name="connsiteY3" fmla="*/ 38100 h 116205"/>
                <a:gd name="connsiteX4" fmla="*/ 17145 w 173355"/>
                <a:gd name="connsiteY4" fmla="*/ 0 h 116205"/>
                <a:gd name="connsiteX0" fmla="*/ 15240 w 171450"/>
                <a:gd name="connsiteY0" fmla="*/ 0 h 116205"/>
                <a:gd name="connsiteX1" fmla="*/ 171450 w 171450"/>
                <a:gd name="connsiteY1" fmla="*/ 68580 h 116205"/>
                <a:gd name="connsiteX2" fmla="*/ 163830 w 171450"/>
                <a:gd name="connsiteY2" fmla="*/ 116205 h 116205"/>
                <a:gd name="connsiteX3" fmla="*/ 0 w 171450"/>
                <a:gd name="connsiteY3" fmla="*/ 26670 h 116205"/>
                <a:gd name="connsiteX4" fmla="*/ 15240 w 171450"/>
                <a:gd name="connsiteY4" fmla="*/ 0 h 116205"/>
                <a:gd name="connsiteX0" fmla="*/ 15240 w 163830"/>
                <a:gd name="connsiteY0" fmla="*/ 0 h 116205"/>
                <a:gd name="connsiteX1" fmla="*/ 161925 w 163830"/>
                <a:gd name="connsiteY1" fmla="*/ 68580 h 116205"/>
                <a:gd name="connsiteX2" fmla="*/ 163830 w 163830"/>
                <a:gd name="connsiteY2" fmla="*/ 116205 h 116205"/>
                <a:gd name="connsiteX3" fmla="*/ 0 w 163830"/>
                <a:gd name="connsiteY3" fmla="*/ 26670 h 116205"/>
                <a:gd name="connsiteX4" fmla="*/ 15240 w 163830"/>
                <a:gd name="connsiteY4" fmla="*/ 0 h 116205"/>
                <a:gd name="connsiteX0" fmla="*/ 15240 w 163830"/>
                <a:gd name="connsiteY0" fmla="*/ 0 h 135255"/>
                <a:gd name="connsiteX1" fmla="*/ 161925 w 163830"/>
                <a:gd name="connsiteY1" fmla="*/ 68580 h 135255"/>
                <a:gd name="connsiteX2" fmla="*/ 163830 w 163830"/>
                <a:gd name="connsiteY2" fmla="*/ 135255 h 135255"/>
                <a:gd name="connsiteX3" fmla="*/ 0 w 163830"/>
                <a:gd name="connsiteY3" fmla="*/ 26670 h 135255"/>
                <a:gd name="connsiteX4" fmla="*/ 15240 w 163830"/>
                <a:gd name="connsiteY4" fmla="*/ 0 h 135255"/>
                <a:gd name="connsiteX0" fmla="*/ 26670 w 175260"/>
                <a:gd name="connsiteY0" fmla="*/ 0 h 135255"/>
                <a:gd name="connsiteX1" fmla="*/ 173355 w 175260"/>
                <a:gd name="connsiteY1" fmla="*/ 68580 h 135255"/>
                <a:gd name="connsiteX2" fmla="*/ 175260 w 175260"/>
                <a:gd name="connsiteY2" fmla="*/ 135255 h 135255"/>
                <a:gd name="connsiteX3" fmla="*/ 0 w 175260"/>
                <a:gd name="connsiteY3" fmla="*/ 55245 h 135255"/>
                <a:gd name="connsiteX4" fmla="*/ 26670 w 175260"/>
                <a:gd name="connsiteY4" fmla="*/ 0 h 135255"/>
                <a:gd name="connsiteX0" fmla="*/ 26670 w 173355"/>
                <a:gd name="connsiteY0" fmla="*/ 0 h 135255"/>
                <a:gd name="connsiteX1" fmla="*/ 173355 w 173355"/>
                <a:gd name="connsiteY1" fmla="*/ 68580 h 135255"/>
                <a:gd name="connsiteX2" fmla="*/ 173355 w 173355"/>
                <a:gd name="connsiteY2" fmla="*/ 135255 h 135255"/>
                <a:gd name="connsiteX3" fmla="*/ 0 w 173355"/>
                <a:gd name="connsiteY3" fmla="*/ 55245 h 135255"/>
                <a:gd name="connsiteX4" fmla="*/ 26670 w 173355"/>
                <a:gd name="connsiteY4" fmla="*/ 0 h 135255"/>
                <a:gd name="connsiteX0" fmla="*/ 26670 w 173355"/>
                <a:gd name="connsiteY0" fmla="*/ 0 h 135255"/>
                <a:gd name="connsiteX1" fmla="*/ 167640 w 173355"/>
                <a:gd name="connsiteY1" fmla="*/ 104775 h 135255"/>
                <a:gd name="connsiteX2" fmla="*/ 173355 w 173355"/>
                <a:gd name="connsiteY2" fmla="*/ 135255 h 135255"/>
                <a:gd name="connsiteX3" fmla="*/ 0 w 173355"/>
                <a:gd name="connsiteY3" fmla="*/ 55245 h 135255"/>
                <a:gd name="connsiteX4" fmla="*/ 26670 w 173355"/>
                <a:gd name="connsiteY4" fmla="*/ 0 h 135255"/>
                <a:gd name="connsiteX0" fmla="*/ 11430 w 173355"/>
                <a:gd name="connsiteY0" fmla="*/ 0 h 112395"/>
                <a:gd name="connsiteX1" fmla="*/ 167640 w 173355"/>
                <a:gd name="connsiteY1" fmla="*/ 81915 h 112395"/>
                <a:gd name="connsiteX2" fmla="*/ 173355 w 173355"/>
                <a:gd name="connsiteY2" fmla="*/ 112395 h 112395"/>
                <a:gd name="connsiteX3" fmla="*/ 0 w 173355"/>
                <a:gd name="connsiteY3" fmla="*/ 32385 h 112395"/>
                <a:gd name="connsiteX4" fmla="*/ 11430 w 173355"/>
                <a:gd name="connsiteY4" fmla="*/ 0 h 112395"/>
                <a:gd name="connsiteX0" fmla="*/ 9525 w 171450"/>
                <a:gd name="connsiteY0" fmla="*/ 0 h 112395"/>
                <a:gd name="connsiteX1" fmla="*/ 165735 w 171450"/>
                <a:gd name="connsiteY1" fmla="*/ 81915 h 112395"/>
                <a:gd name="connsiteX2" fmla="*/ 171450 w 171450"/>
                <a:gd name="connsiteY2" fmla="*/ 112395 h 112395"/>
                <a:gd name="connsiteX3" fmla="*/ 0 w 171450"/>
                <a:gd name="connsiteY3" fmla="*/ 26670 h 112395"/>
                <a:gd name="connsiteX4" fmla="*/ 9525 w 171450"/>
                <a:gd name="connsiteY4" fmla="*/ 0 h 112395"/>
                <a:gd name="connsiteX0" fmla="*/ 9525 w 177165"/>
                <a:gd name="connsiteY0" fmla="*/ 0 h 114300"/>
                <a:gd name="connsiteX1" fmla="*/ 165735 w 177165"/>
                <a:gd name="connsiteY1" fmla="*/ 81915 h 114300"/>
                <a:gd name="connsiteX2" fmla="*/ 177165 w 177165"/>
                <a:gd name="connsiteY2" fmla="*/ 114300 h 114300"/>
                <a:gd name="connsiteX3" fmla="*/ 0 w 177165"/>
                <a:gd name="connsiteY3" fmla="*/ 26670 h 114300"/>
                <a:gd name="connsiteX4" fmla="*/ 9525 w 177165"/>
                <a:gd name="connsiteY4" fmla="*/ 0 h 114300"/>
                <a:gd name="connsiteX0" fmla="*/ 9525 w 179070"/>
                <a:gd name="connsiteY0" fmla="*/ 0 h 114300"/>
                <a:gd name="connsiteX1" fmla="*/ 179070 w 179070"/>
                <a:gd name="connsiteY1" fmla="*/ 85725 h 114300"/>
                <a:gd name="connsiteX2" fmla="*/ 177165 w 179070"/>
                <a:gd name="connsiteY2" fmla="*/ 114300 h 114300"/>
                <a:gd name="connsiteX3" fmla="*/ 0 w 179070"/>
                <a:gd name="connsiteY3" fmla="*/ 26670 h 114300"/>
                <a:gd name="connsiteX4" fmla="*/ 9525 w 179070"/>
                <a:gd name="connsiteY4" fmla="*/ 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70" h="114300">
                  <a:moveTo>
                    <a:pt x="9525" y="0"/>
                  </a:moveTo>
                  <a:lnTo>
                    <a:pt x="179070" y="85725"/>
                  </a:lnTo>
                  <a:lnTo>
                    <a:pt x="177165" y="114300"/>
                  </a:lnTo>
                  <a:lnTo>
                    <a:pt x="0" y="26670"/>
                  </a:lnTo>
                  <a:lnTo>
                    <a:pt x="9525" y="0"/>
                  </a:lnTo>
                  <a:close/>
                </a:path>
              </a:pathLst>
            </a:custGeom>
            <a:solidFill>
              <a:srgbClr val="627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3" name="Picture 142">
              <a:extLst>
                <a:ext uri="{FF2B5EF4-FFF2-40B4-BE49-F238E27FC236}">
                  <a16:creationId xmlns:a16="http://schemas.microsoft.com/office/drawing/2014/main" id="{A8120266-0D53-4C4E-B64D-8354E42EB48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2000" b="79750" l="26771" r="87500">
                          <a14:foregroundMark x1="29167" y1="55250" x2="33698" y2="51167"/>
                          <a14:foregroundMark x1="26823" y1="56083" x2="26823" y2="47333"/>
                          <a14:foregroundMark x1="26823" y1="47333" x2="32760" y2="50000"/>
                          <a14:foregroundMark x1="32760" y1="50000" x2="27083" y2="55750"/>
                          <a14:foregroundMark x1="27083" y1="55750" x2="26771" y2="56333"/>
                          <a14:foregroundMark x1="82031" y1="48917" x2="87865" y2="45917"/>
                          <a14:foregroundMark x1="87865" y1="45917" x2="87500" y2="55583"/>
                          <a14:foregroundMark x1="87500" y1="55583" x2="84948" y2="48417"/>
                          <a14:foregroundMark x1="56667" y1="79750" x2="58906" y2="79583"/>
                        </a14:backgroundRemoval>
                      </a14:imgEffect>
                    </a14:imgLayer>
                  </a14:imgProps>
                </a:ext>
              </a:extLst>
            </a:blip>
            <a:srcRect l="52592" t="69467" r="42803" b="23289"/>
            <a:stretch/>
          </p:blipFill>
          <p:spPr>
            <a:xfrm>
              <a:off x="7011924" y="2959608"/>
              <a:ext cx="359664" cy="353568"/>
            </a:xfrm>
            <a:prstGeom prst="rect">
              <a:avLst/>
            </a:prstGeom>
          </p:spPr>
        </p:pic>
        <p:sp>
          <p:nvSpPr>
            <p:cNvPr id="139" name="Flowchart: Process 45">
              <a:extLst>
                <a:ext uri="{FF2B5EF4-FFF2-40B4-BE49-F238E27FC236}">
                  <a16:creationId xmlns:a16="http://schemas.microsoft.com/office/drawing/2014/main" id="{5BDA89E4-F829-4FD3-9D97-5DD5784D71A8}"/>
                </a:ext>
              </a:extLst>
            </p:cNvPr>
            <p:cNvSpPr/>
            <p:nvPr/>
          </p:nvSpPr>
          <p:spPr>
            <a:xfrm>
              <a:off x="6852975" y="2117730"/>
              <a:ext cx="570231" cy="869310"/>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2844 w 12844"/>
                <a:gd name="connsiteY0" fmla="*/ 0 h 35625"/>
                <a:gd name="connsiteX1" fmla="*/ 12844 w 12844"/>
                <a:gd name="connsiteY1" fmla="*/ 0 h 35625"/>
                <a:gd name="connsiteX2" fmla="*/ 12844 w 12844"/>
                <a:gd name="connsiteY2" fmla="*/ 10000 h 35625"/>
                <a:gd name="connsiteX3" fmla="*/ 0 w 12844"/>
                <a:gd name="connsiteY3" fmla="*/ 35625 h 35625"/>
                <a:gd name="connsiteX4" fmla="*/ 2844 w 12844"/>
                <a:gd name="connsiteY4" fmla="*/ 0 h 35625"/>
                <a:gd name="connsiteX0" fmla="*/ 2844 w 13652"/>
                <a:gd name="connsiteY0" fmla="*/ 0 h 35625"/>
                <a:gd name="connsiteX1" fmla="*/ 12844 w 13652"/>
                <a:gd name="connsiteY1" fmla="*/ 0 h 35625"/>
                <a:gd name="connsiteX2" fmla="*/ 13652 w 13652"/>
                <a:gd name="connsiteY2" fmla="*/ 7375 h 35625"/>
                <a:gd name="connsiteX3" fmla="*/ 0 w 13652"/>
                <a:gd name="connsiteY3" fmla="*/ 35625 h 35625"/>
                <a:gd name="connsiteX4" fmla="*/ 2844 w 13652"/>
                <a:gd name="connsiteY4" fmla="*/ 0 h 35625"/>
                <a:gd name="connsiteX0" fmla="*/ 2844 w 13652"/>
                <a:gd name="connsiteY0" fmla="*/ 18125 h 53750"/>
                <a:gd name="connsiteX1" fmla="*/ 11467 w 13652"/>
                <a:gd name="connsiteY1" fmla="*/ 0 h 53750"/>
                <a:gd name="connsiteX2" fmla="*/ 13652 w 13652"/>
                <a:gd name="connsiteY2" fmla="*/ 25500 h 53750"/>
                <a:gd name="connsiteX3" fmla="*/ 0 w 13652"/>
                <a:gd name="connsiteY3" fmla="*/ 53750 h 53750"/>
                <a:gd name="connsiteX4" fmla="*/ 2844 w 13652"/>
                <a:gd name="connsiteY4" fmla="*/ 18125 h 53750"/>
                <a:gd name="connsiteX0" fmla="*/ 0 w 13772"/>
                <a:gd name="connsiteY0" fmla="*/ 24125 h 53750"/>
                <a:gd name="connsiteX1" fmla="*/ 11587 w 13772"/>
                <a:gd name="connsiteY1" fmla="*/ 0 h 53750"/>
                <a:gd name="connsiteX2" fmla="*/ 13772 w 13772"/>
                <a:gd name="connsiteY2" fmla="*/ 25500 h 53750"/>
                <a:gd name="connsiteX3" fmla="*/ 120 w 13772"/>
                <a:gd name="connsiteY3" fmla="*/ 53750 h 53750"/>
                <a:gd name="connsiteX4" fmla="*/ 0 w 13772"/>
                <a:gd name="connsiteY4" fmla="*/ 24125 h 53750"/>
                <a:gd name="connsiteX0" fmla="*/ 0 w 13772"/>
                <a:gd name="connsiteY0" fmla="*/ 24125 h 54500"/>
                <a:gd name="connsiteX1" fmla="*/ 11587 w 13772"/>
                <a:gd name="connsiteY1" fmla="*/ 0 h 54500"/>
                <a:gd name="connsiteX2" fmla="*/ 13772 w 13772"/>
                <a:gd name="connsiteY2" fmla="*/ 25500 h 54500"/>
                <a:gd name="connsiteX3" fmla="*/ 53 w 13772"/>
                <a:gd name="connsiteY3" fmla="*/ 54500 h 54500"/>
                <a:gd name="connsiteX4" fmla="*/ 0 w 13772"/>
                <a:gd name="connsiteY4" fmla="*/ 24125 h 54500"/>
                <a:gd name="connsiteX0" fmla="*/ 6265 w 20037"/>
                <a:gd name="connsiteY0" fmla="*/ 12406 h 42781"/>
                <a:gd name="connsiteX1" fmla="*/ 0 w 20037"/>
                <a:gd name="connsiteY1" fmla="*/ 0 h 42781"/>
                <a:gd name="connsiteX2" fmla="*/ 20037 w 20037"/>
                <a:gd name="connsiteY2" fmla="*/ 13781 h 42781"/>
                <a:gd name="connsiteX3" fmla="*/ 6318 w 20037"/>
                <a:gd name="connsiteY3" fmla="*/ 42781 h 42781"/>
                <a:gd name="connsiteX4" fmla="*/ 6265 w 20037"/>
                <a:gd name="connsiteY4" fmla="*/ 12406 h 42781"/>
                <a:gd name="connsiteX0" fmla="*/ 6604 w 6657"/>
                <a:gd name="connsiteY0" fmla="*/ 12406 h 42781"/>
                <a:gd name="connsiteX1" fmla="*/ 339 w 6657"/>
                <a:gd name="connsiteY1" fmla="*/ 0 h 42781"/>
                <a:gd name="connsiteX2" fmla="*/ 54 w 6657"/>
                <a:gd name="connsiteY2" fmla="*/ 28969 h 42781"/>
                <a:gd name="connsiteX3" fmla="*/ 6657 w 6657"/>
                <a:gd name="connsiteY3" fmla="*/ 42781 h 42781"/>
                <a:gd name="connsiteX4" fmla="*/ 6604 w 6657"/>
                <a:gd name="connsiteY4" fmla="*/ 12406 h 42781"/>
                <a:gd name="connsiteX0" fmla="*/ 10017 w 10097"/>
                <a:gd name="connsiteY0" fmla="*/ 2900 h 10000"/>
                <a:gd name="connsiteX1" fmla="*/ 606 w 10097"/>
                <a:gd name="connsiteY1" fmla="*/ 0 h 10000"/>
                <a:gd name="connsiteX2" fmla="*/ 77 w 10097"/>
                <a:gd name="connsiteY2" fmla="*/ 6837 h 10000"/>
                <a:gd name="connsiteX3" fmla="*/ 10097 w 10097"/>
                <a:gd name="connsiteY3" fmla="*/ 10000 h 10000"/>
                <a:gd name="connsiteX4" fmla="*/ 10017 w 10097"/>
                <a:gd name="connsiteY4" fmla="*/ 29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7" h="10000">
                  <a:moveTo>
                    <a:pt x="10017" y="2900"/>
                  </a:moveTo>
                  <a:lnTo>
                    <a:pt x="606" y="0"/>
                  </a:lnTo>
                  <a:cubicBezTo>
                    <a:pt x="1010" y="575"/>
                    <a:pt x="-327" y="6263"/>
                    <a:pt x="77" y="6837"/>
                  </a:cubicBezTo>
                  <a:lnTo>
                    <a:pt x="10097" y="10000"/>
                  </a:lnTo>
                  <a:cubicBezTo>
                    <a:pt x="10070" y="7633"/>
                    <a:pt x="10044" y="5267"/>
                    <a:pt x="10017" y="2900"/>
                  </a:cubicBezTo>
                  <a:close/>
                </a:path>
              </a:pathLst>
            </a:cu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5" name="Straight Connector 144">
              <a:extLst>
                <a:ext uri="{FF2B5EF4-FFF2-40B4-BE49-F238E27FC236}">
                  <a16:creationId xmlns:a16="http://schemas.microsoft.com/office/drawing/2014/main" id="{4B230CF3-B6A5-4A71-B2E8-629CE27C77BC}"/>
                </a:ext>
              </a:extLst>
            </p:cNvPr>
            <p:cNvCxnSpPr>
              <a:cxnSpLocks/>
            </p:cNvCxnSpPr>
            <p:nvPr/>
          </p:nvCxnSpPr>
          <p:spPr>
            <a:xfrm flipH="1" flipV="1">
              <a:off x="6739890" y="2686050"/>
              <a:ext cx="649608" cy="314326"/>
            </a:xfrm>
            <a:prstGeom prst="line">
              <a:avLst/>
            </a:prstGeom>
            <a:ln w="57150">
              <a:solidFill>
                <a:srgbClr val="8BA7B5"/>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7EDAD15E-4FB4-4C3A-ABB0-FA2EF714BA9F}"/>
                </a:ext>
              </a:extLst>
            </p:cNvPr>
            <p:cNvCxnSpPr>
              <a:cxnSpLocks/>
            </p:cNvCxnSpPr>
            <p:nvPr/>
          </p:nvCxnSpPr>
          <p:spPr>
            <a:xfrm flipH="1" flipV="1">
              <a:off x="6711315" y="2705100"/>
              <a:ext cx="668021" cy="327028"/>
            </a:xfrm>
            <a:prstGeom prst="line">
              <a:avLst/>
            </a:prstGeom>
            <a:ln w="28575">
              <a:solidFill>
                <a:srgbClr val="627C8B"/>
              </a:solidFill>
            </a:ln>
          </p:spPr>
          <p:style>
            <a:lnRef idx="1">
              <a:schemeClr val="accent1"/>
            </a:lnRef>
            <a:fillRef idx="0">
              <a:schemeClr val="accent1"/>
            </a:fillRef>
            <a:effectRef idx="0">
              <a:schemeClr val="accent1"/>
            </a:effectRef>
            <a:fontRef idx="minor">
              <a:schemeClr val="tx1"/>
            </a:fontRef>
          </p:style>
        </p:cxnSp>
      </p:grpSp>
      <p:cxnSp>
        <p:nvCxnSpPr>
          <p:cNvPr id="157" name="Straight Connector 156">
            <a:extLst>
              <a:ext uri="{FF2B5EF4-FFF2-40B4-BE49-F238E27FC236}">
                <a16:creationId xmlns:a16="http://schemas.microsoft.com/office/drawing/2014/main" id="{EAC108C3-76D0-459D-BF50-5CF2E4DA8E13}"/>
              </a:ext>
            </a:extLst>
          </p:cNvPr>
          <p:cNvCxnSpPr>
            <a:cxnSpLocks/>
            <a:endCxn id="124" idx="2"/>
          </p:cNvCxnSpPr>
          <p:nvPr/>
        </p:nvCxnSpPr>
        <p:spPr>
          <a:xfrm>
            <a:off x="6629400" y="2827020"/>
            <a:ext cx="1547241" cy="373761"/>
          </a:xfrm>
          <a:prstGeom prst="line">
            <a:avLst/>
          </a:prstGeom>
          <a:ln w="38100">
            <a:solidFill>
              <a:srgbClr val="16BB3F"/>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1ED44941-B378-4D46-ABB7-79613DBDE230}"/>
              </a:ext>
            </a:extLst>
          </p:cNvPr>
          <p:cNvCxnSpPr>
            <a:cxnSpLocks/>
          </p:cNvCxnSpPr>
          <p:nvPr/>
        </p:nvCxnSpPr>
        <p:spPr>
          <a:xfrm flipV="1">
            <a:off x="8163560" y="2580640"/>
            <a:ext cx="472440" cy="622300"/>
          </a:xfrm>
          <a:prstGeom prst="line">
            <a:avLst/>
          </a:prstGeom>
          <a:ln w="38100">
            <a:solidFill>
              <a:srgbClr val="16BB3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5128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9"/>
                                        </p:tgtEl>
                                        <p:attrNameLst>
                                          <p:attrName>style.visibility</p:attrName>
                                        </p:attrNameLst>
                                      </p:cBhvr>
                                      <p:to>
                                        <p:strVal val="visible"/>
                                      </p:to>
                                    </p:set>
                                    <p:animEffect transition="in" filter="wipe(left)">
                                      <p:cBhvr>
                                        <p:cTn id="15" dur="500"/>
                                        <p:tgtEl>
                                          <p:spTgt spid="119"/>
                                        </p:tgtEl>
                                      </p:cBhvr>
                                    </p:animEffec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57"/>
                                        </p:tgtEl>
                                        <p:attrNameLst>
                                          <p:attrName>style.visibility</p:attrName>
                                        </p:attrNameLst>
                                      </p:cBhvr>
                                      <p:to>
                                        <p:strVal val="visible"/>
                                      </p:to>
                                    </p:set>
                                    <p:animEffect transition="in" filter="wipe(left)">
                                      <p:cBhvr>
                                        <p:cTn id="31" dur="500"/>
                                        <p:tgtEl>
                                          <p:spTgt spid="157"/>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159"/>
                                        </p:tgtEl>
                                        <p:attrNameLst>
                                          <p:attrName>style.visibility</p:attrName>
                                        </p:attrNameLst>
                                      </p:cBhvr>
                                      <p:to>
                                        <p:strVal val="visible"/>
                                      </p:to>
                                    </p:set>
                                    <p:animEffect transition="in" filter="wipe(left)">
                                      <p:cBhvr>
                                        <p:cTn id="35" dur="500"/>
                                        <p:tgtEl>
                                          <p:spTgt spid="159"/>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8AFE6-6472-0308-823B-B53AEC643026}"/>
              </a:ext>
            </a:extLst>
          </p:cNvPr>
          <p:cNvSpPr txBox="1">
            <a:spLocks noGrp="1"/>
          </p:cNvSpPr>
          <p:nvPr>
            <p:ph type="title" idx="4294967295"/>
          </p:nvPr>
        </p:nvSpPr>
        <p:spPr>
          <a:xfrm>
            <a:off x="503640" y="452719"/>
            <a:ext cx="9068760" cy="492443"/>
          </a:xfrm>
        </p:spPr>
        <p:txBody>
          <a:bodyPr vert="horz">
            <a:spAutoFit/>
          </a:bodyPr>
          <a:lstStyle/>
          <a:p>
            <a:pPr lvl="0"/>
            <a:r>
              <a:rPr lang="en-US" sz="3200" dirty="0">
                <a:solidFill>
                  <a:schemeClr val="bg1"/>
                </a:solidFill>
              </a:rPr>
              <a:t>RFlect</a:t>
            </a:r>
          </a:p>
        </p:txBody>
      </p:sp>
      <p:sp>
        <p:nvSpPr>
          <p:cNvPr id="3" name="Text Placeholder 2">
            <a:extLst>
              <a:ext uri="{FF2B5EF4-FFF2-40B4-BE49-F238E27FC236}">
                <a16:creationId xmlns:a16="http://schemas.microsoft.com/office/drawing/2014/main" id="{519710F6-BE62-2AC9-B92E-20A95CE40AA8}"/>
              </a:ext>
            </a:extLst>
          </p:cNvPr>
          <p:cNvSpPr txBox="1">
            <a:spLocks noGrp="1"/>
          </p:cNvSpPr>
          <p:nvPr>
            <p:ph type="body" idx="4294967295"/>
          </p:nvPr>
        </p:nvSpPr>
        <p:spPr>
          <a:xfrm>
            <a:off x="324000" y="1326240"/>
            <a:ext cx="9601200" cy="3287879"/>
          </a:xfrm>
        </p:spPr>
        <p:txBody>
          <a:bodyPr vert="horz">
            <a:normAutofit/>
          </a:bodyPr>
          <a:lstStyle/>
          <a:p>
            <a:pPr marL="457200" lvl="0" indent="-457200">
              <a:buSzPct val="100000"/>
              <a:buFont typeface="Arial" panose="020B0604020202020204" pitchFamily="34" charset="0"/>
              <a:buChar char="•"/>
            </a:pPr>
            <a:r>
              <a:rPr lang="en-US" sz="2800" dirty="0">
                <a:solidFill>
                  <a:schemeClr val="bg1"/>
                </a:solidFill>
              </a:rPr>
              <a:t>First steps towards</a:t>
            </a:r>
            <a:r>
              <a:rPr lang="en-US" sz="2800" dirty="0"/>
              <a:t> </a:t>
            </a:r>
            <a:r>
              <a:rPr lang="en-US" sz="2800" dirty="0">
                <a:solidFill>
                  <a:srgbClr val="E6E905"/>
                </a:solidFill>
              </a:rPr>
              <a:t>wireless around-the-corner imaging </a:t>
            </a:r>
            <a:r>
              <a:rPr lang="en-US" sz="2800" dirty="0">
                <a:solidFill>
                  <a:schemeClr val="bg1"/>
                </a:solidFill>
              </a:rPr>
              <a:t>in practical environments</a:t>
            </a:r>
          </a:p>
          <a:p>
            <a:pPr marL="457200" lvl="0" indent="-457200">
              <a:buSzPct val="100000"/>
              <a:buFont typeface="Arial" panose="020B0604020202020204" pitchFamily="34" charset="0"/>
              <a:buChar char="•"/>
            </a:pPr>
            <a:r>
              <a:rPr lang="en-US" sz="2800" dirty="0">
                <a:solidFill>
                  <a:schemeClr val="bg1"/>
                </a:solidFill>
              </a:rPr>
              <a:t>Introduce techniques for </a:t>
            </a:r>
            <a:r>
              <a:rPr lang="en-US" sz="2800" dirty="0">
                <a:solidFill>
                  <a:srgbClr val="E6E905"/>
                </a:solidFill>
              </a:rPr>
              <a:t>non-planar reflection imaging </a:t>
            </a:r>
            <a:r>
              <a:rPr lang="en-US" sz="2800" dirty="0">
                <a:solidFill>
                  <a:srgbClr val="FFFFFF"/>
                </a:solidFill>
              </a:rPr>
              <a:t>and</a:t>
            </a:r>
            <a:r>
              <a:rPr lang="en-US" sz="2800" dirty="0">
                <a:solidFill>
                  <a:srgbClr val="E6E905"/>
                </a:solidFill>
              </a:rPr>
              <a:t> precise reflector mapping</a:t>
            </a:r>
          </a:p>
          <a:p>
            <a:pPr marL="457200" lvl="0" indent="-457200">
              <a:buSzPct val="100000"/>
              <a:buFont typeface="Arial" panose="020B0604020202020204" pitchFamily="34" charset="0"/>
              <a:buChar char="•"/>
            </a:pPr>
            <a:r>
              <a:rPr lang="en-US" sz="2800" dirty="0">
                <a:solidFill>
                  <a:srgbClr val="FFFFFF"/>
                </a:solidFill>
              </a:rPr>
              <a:t>Demonstrates, for the first time, </a:t>
            </a:r>
            <a:r>
              <a:rPr lang="en-US" sz="2800" dirty="0">
                <a:solidFill>
                  <a:srgbClr val="E6E905"/>
                </a:solidFill>
              </a:rPr>
              <a:t>high-accuracy around-the-corner imaging </a:t>
            </a:r>
            <a:r>
              <a:rPr lang="en-US" sz="2800" dirty="0">
                <a:solidFill>
                  <a:srgbClr val="FFFFFF"/>
                </a:solidFill>
              </a:rPr>
              <a:t>off complex reflection geometries</a:t>
            </a:r>
          </a:p>
        </p:txBody>
      </p:sp>
    </p:spTree>
    <p:extLst>
      <p:ext uri="{BB962C8B-B14F-4D97-AF65-F5344CB8AC3E}">
        <p14:creationId xmlns:p14="http://schemas.microsoft.com/office/powerpoint/2010/main" val="189630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
            <a:extLst>
              <a:ext uri="{FF2B5EF4-FFF2-40B4-BE49-F238E27FC236}">
                <a16:creationId xmlns:a16="http://schemas.microsoft.com/office/drawing/2014/main" id="{CE41531B-4FBA-43D4-814C-AA7069B7F15E}"/>
              </a:ext>
            </a:extLst>
          </p:cNvPr>
          <p:cNvSpPr txBox="1">
            <a:spLocks/>
          </p:cNvSpPr>
          <p:nvPr/>
        </p:nvSpPr>
        <p:spPr>
          <a:xfrm>
            <a:off x="0" y="2203484"/>
            <a:ext cx="10077450" cy="1250280"/>
          </a:xfrm>
          <a:prstGeom prst="rect">
            <a:avLst/>
          </a:prstGeom>
          <a:noFill/>
          <a:ln>
            <a:noFill/>
          </a:ln>
        </p:spPr>
        <p:txBody>
          <a:bodyPr vert="horz" lIns="0" tIns="0" rIns="0" bIns="0" anchor="ct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dirty="0">
                <a:solidFill>
                  <a:schemeClr val="bg1"/>
                </a:solidFill>
              </a:rPr>
              <a:t>Problem: </a:t>
            </a:r>
          </a:p>
          <a:p>
            <a:r>
              <a:rPr lang="en-US" dirty="0">
                <a:solidFill>
                  <a:schemeClr val="bg1"/>
                </a:solidFill>
              </a:rPr>
              <a:t>Practical Environments Contain a </a:t>
            </a:r>
          </a:p>
          <a:p>
            <a:r>
              <a:rPr lang="en-US" dirty="0">
                <a:solidFill>
                  <a:schemeClr val="bg1"/>
                </a:solidFill>
              </a:rPr>
              <a:t>Variety of Reflecting Surfaces</a:t>
            </a:r>
          </a:p>
        </p:txBody>
      </p:sp>
    </p:spTree>
    <p:extLst>
      <p:ext uri="{BB962C8B-B14F-4D97-AF65-F5344CB8AC3E}">
        <p14:creationId xmlns:p14="http://schemas.microsoft.com/office/powerpoint/2010/main" val="328484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62B1779E-9CF7-45DA-9768-DC0C12B59654}"/>
              </a:ext>
            </a:extLst>
          </p:cNvPr>
          <p:cNvSpPr txBox="1">
            <a:spLocks/>
          </p:cNvSpPr>
          <p:nvPr/>
        </p:nvSpPr>
        <p:spPr>
          <a:xfrm>
            <a:off x="0" y="-197923"/>
            <a:ext cx="10077450" cy="1250280"/>
          </a:xfrm>
          <a:prstGeom prst="rect">
            <a:avLst/>
          </a:prstGeom>
          <a:noFill/>
          <a:ln>
            <a:noFill/>
          </a:ln>
        </p:spPr>
        <p:txBody>
          <a:bodyPr vert="horz" lIns="0" tIns="0" rIns="0" bIns="0" anchor="ct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600" dirty="0">
                <a:solidFill>
                  <a:schemeClr val="bg1"/>
                </a:solidFill>
              </a:rPr>
              <a:t>Practical Environments Contain a Variety of Reflecting Surfaces</a:t>
            </a:r>
          </a:p>
        </p:txBody>
      </p:sp>
      <p:pic>
        <p:nvPicPr>
          <p:cNvPr id="19" name="Picture 18">
            <a:extLst>
              <a:ext uri="{FF2B5EF4-FFF2-40B4-BE49-F238E27FC236}">
                <a16:creationId xmlns:a16="http://schemas.microsoft.com/office/drawing/2014/main" id="{3BEBAEB0-8A5E-4B4B-8E52-17D6CFF7707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62865" y="792423"/>
            <a:ext cx="4551719" cy="4084118"/>
          </a:xfrm>
          <a:prstGeom prst="rect">
            <a:avLst/>
          </a:prstGeom>
        </p:spPr>
      </p:pic>
      <p:sp>
        <p:nvSpPr>
          <p:cNvPr id="7" name="TextBox 6">
            <a:extLst>
              <a:ext uri="{FF2B5EF4-FFF2-40B4-BE49-F238E27FC236}">
                <a16:creationId xmlns:a16="http://schemas.microsoft.com/office/drawing/2014/main" id="{4004D990-9AE0-459B-A910-09CC8DA8D57C}"/>
              </a:ext>
            </a:extLst>
          </p:cNvPr>
          <p:cNvSpPr txBox="1"/>
          <p:nvPr/>
        </p:nvSpPr>
        <p:spPr>
          <a:xfrm>
            <a:off x="3215690" y="4891465"/>
            <a:ext cx="3354628" cy="477054"/>
          </a:xfrm>
          <a:prstGeom prst="rect">
            <a:avLst/>
          </a:prstGeom>
          <a:noFill/>
        </p:spPr>
        <p:txBody>
          <a:bodyPr wrap="square" rtlCol="0">
            <a:spAutoFit/>
          </a:bodyPr>
          <a:lstStyle/>
          <a:p>
            <a:pPr algn="ctr"/>
            <a:r>
              <a:rPr lang="en-US" sz="2500" dirty="0">
                <a:solidFill>
                  <a:schemeClr val="bg1"/>
                </a:solidFill>
              </a:rPr>
              <a:t>Planar Surfaces</a:t>
            </a:r>
            <a:endParaRPr lang="en-US" sz="2500" baseline="-25000" dirty="0">
              <a:solidFill>
                <a:schemeClr val="bg1"/>
              </a:solidFill>
            </a:endParaRPr>
          </a:p>
        </p:txBody>
      </p:sp>
      <p:cxnSp>
        <p:nvCxnSpPr>
          <p:cNvPr id="40" name="!!pl1">
            <a:extLst>
              <a:ext uri="{FF2B5EF4-FFF2-40B4-BE49-F238E27FC236}">
                <a16:creationId xmlns:a16="http://schemas.microsoft.com/office/drawing/2014/main" id="{09E7B17A-5C8C-4C86-BAB9-D6806B087845}"/>
              </a:ext>
            </a:extLst>
          </p:cNvPr>
          <p:cNvCxnSpPr>
            <a:cxnSpLocks/>
          </p:cNvCxnSpPr>
          <p:nvPr/>
        </p:nvCxnSpPr>
        <p:spPr>
          <a:xfrm flipV="1">
            <a:off x="4057650" y="2542540"/>
            <a:ext cx="1319530" cy="15668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pl2">
            <a:extLst>
              <a:ext uri="{FF2B5EF4-FFF2-40B4-BE49-F238E27FC236}">
                <a16:creationId xmlns:a16="http://schemas.microsoft.com/office/drawing/2014/main" id="{06F44A43-0E2C-40DF-851D-8EF127939282}"/>
              </a:ext>
            </a:extLst>
          </p:cNvPr>
          <p:cNvCxnSpPr>
            <a:cxnSpLocks/>
          </p:cNvCxnSpPr>
          <p:nvPr/>
        </p:nvCxnSpPr>
        <p:spPr>
          <a:xfrm flipV="1">
            <a:off x="4822825" y="2548258"/>
            <a:ext cx="552450" cy="1409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pl3">
            <a:extLst>
              <a:ext uri="{FF2B5EF4-FFF2-40B4-BE49-F238E27FC236}">
                <a16:creationId xmlns:a16="http://schemas.microsoft.com/office/drawing/2014/main" id="{A4414885-69B7-46DC-AB6C-4DC2031FE413}"/>
              </a:ext>
            </a:extLst>
          </p:cNvPr>
          <p:cNvCxnSpPr>
            <a:cxnSpLocks/>
          </p:cNvCxnSpPr>
          <p:nvPr/>
        </p:nvCxnSpPr>
        <p:spPr>
          <a:xfrm flipV="1">
            <a:off x="4193540" y="2696845"/>
            <a:ext cx="600710" cy="155578"/>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96434050-1787-4448-97AC-EBF73DC409C7}"/>
              </a:ext>
            </a:extLst>
          </p:cNvPr>
          <p:cNvGrpSpPr/>
          <p:nvPr/>
        </p:nvGrpSpPr>
        <p:grpSpPr>
          <a:xfrm>
            <a:off x="4155268" y="4153320"/>
            <a:ext cx="1951333" cy="707886"/>
            <a:chOff x="4155268" y="4153320"/>
            <a:chExt cx="1951333" cy="707886"/>
          </a:xfrm>
        </p:grpSpPr>
        <p:sp>
          <p:nvSpPr>
            <p:cNvPr id="9" name="TextBox 8">
              <a:extLst>
                <a:ext uri="{FF2B5EF4-FFF2-40B4-BE49-F238E27FC236}">
                  <a16:creationId xmlns:a16="http://schemas.microsoft.com/office/drawing/2014/main" id="{A7CCA25E-0A47-4EAF-979B-2C2E932957C7}"/>
                </a:ext>
              </a:extLst>
            </p:cNvPr>
            <p:cNvSpPr txBox="1"/>
            <p:nvPr/>
          </p:nvSpPr>
          <p:spPr>
            <a:xfrm>
              <a:off x="4155268" y="4153320"/>
              <a:ext cx="1951333" cy="707886"/>
            </a:xfrm>
            <a:prstGeom prst="rect">
              <a:avLst/>
            </a:prstGeom>
            <a:noFill/>
          </p:spPr>
          <p:txBody>
            <a:bodyPr wrap="square" rtlCol="0">
              <a:spAutoFit/>
            </a:bodyPr>
            <a:lstStyle/>
            <a:p>
              <a:pPr algn="ctr"/>
              <a:r>
                <a:rPr lang="en-US" sz="2000" dirty="0" err="1">
                  <a:solidFill>
                    <a:srgbClr val="0070C0"/>
                  </a:solidFill>
                </a:rPr>
                <a:t>mmWave</a:t>
              </a:r>
              <a:r>
                <a:rPr lang="en-US" sz="2000" dirty="0">
                  <a:solidFill>
                    <a:srgbClr val="0070C0"/>
                  </a:solidFill>
                </a:rPr>
                <a:t> </a:t>
              </a:r>
            </a:p>
            <a:p>
              <a:pPr algn="ctr"/>
              <a:r>
                <a:rPr lang="en-US" sz="2000" dirty="0">
                  <a:solidFill>
                    <a:srgbClr val="0070C0"/>
                  </a:solidFill>
                </a:rPr>
                <a:t>Antenna Array</a:t>
              </a:r>
              <a:endParaRPr lang="en-US" sz="2000" baseline="-25000" dirty="0">
                <a:solidFill>
                  <a:srgbClr val="0070C0"/>
                </a:solidFill>
              </a:endParaRPr>
            </a:p>
          </p:txBody>
        </p:sp>
        <p:cxnSp>
          <p:nvCxnSpPr>
            <p:cNvPr id="3" name="Straight Arrow Connector 2">
              <a:extLst>
                <a:ext uri="{FF2B5EF4-FFF2-40B4-BE49-F238E27FC236}">
                  <a16:creationId xmlns:a16="http://schemas.microsoft.com/office/drawing/2014/main" id="{EE89F2FB-F66E-4028-BA6B-36EE6B833619}"/>
                </a:ext>
              </a:extLst>
            </p:cNvPr>
            <p:cNvCxnSpPr/>
            <p:nvPr/>
          </p:nvCxnSpPr>
          <p:spPr>
            <a:xfrm flipH="1">
              <a:off x="4253948" y="4436828"/>
              <a:ext cx="286247" cy="55659"/>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21628C0A-681C-4D2F-A6D3-9EBD80AD1477}"/>
              </a:ext>
            </a:extLst>
          </p:cNvPr>
          <p:cNvGrpSpPr/>
          <p:nvPr/>
        </p:nvGrpSpPr>
        <p:grpSpPr>
          <a:xfrm>
            <a:off x="2658989" y="1292176"/>
            <a:ext cx="1785790" cy="1069361"/>
            <a:chOff x="2658989" y="1292176"/>
            <a:chExt cx="1785790" cy="1069361"/>
          </a:xfrm>
        </p:grpSpPr>
        <p:sp>
          <p:nvSpPr>
            <p:cNvPr id="10" name="TextBox 9">
              <a:extLst>
                <a:ext uri="{FF2B5EF4-FFF2-40B4-BE49-F238E27FC236}">
                  <a16:creationId xmlns:a16="http://schemas.microsoft.com/office/drawing/2014/main" id="{1759996C-191C-43AD-A966-BFBFA9E3F836}"/>
                </a:ext>
              </a:extLst>
            </p:cNvPr>
            <p:cNvSpPr txBox="1"/>
            <p:nvPr/>
          </p:nvSpPr>
          <p:spPr>
            <a:xfrm>
              <a:off x="2658989" y="1292176"/>
              <a:ext cx="1785790" cy="707886"/>
            </a:xfrm>
            <a:prstGeom prst="rect">
              <a:avLst/>
            </a:prstGeom>
            <a:noFill/>
          </p:spPr>
          <p:txBody>
            <a:bodyPr wrap="square" rtlCol="0">
              <a:spAutoFit/>
            </a:bodyPr>
            <a:lstStyle/>
            <a:p>
              <a:pPr algn="ctr"/>
              <a:r>
                <a:rPr lang="en-US" sz="2000" dirty="0">
                  <a:solidFill>
                    <a:schemeClr val="tx1">
                      <a:lumMod val="95000"/>
                      <a:lumOff val="5000"/>
                    </a:schemeClr>
                  </a:solidFill>
                </a:rPr>
                <a:t>Hidden </a:t>
              </a:r>
            </a:p>
            <a:p>
              <a:pPr algn="ctr"/>
              <a:r>
                <a:rPr lang="en-US" sz="2000" dirty="0">
                  <a:solidFill>
                    <a:schemeClr val="tx1">
                      <a:lumMod val="95000"/>
                      <a:lumOff val="5000"/>
                    </a:schemeClr>
                  </a:solidFill>
                </a:rPr>
                <a:t>Target Object</a:t>
              </a:r>
              <a:endParaRPr lang="en-US" sz="2000" baseline="-25000" dirty="0">
                <a:solidFill>
                  <a:schemeClr val="tx1">
                    <a:lumMod val="95000"/>
                    <a:lumOff val="5000"/>
                  </a:schemeClr>
                </a:solidFill>
              </a:endParaRPr>
            </a:p>
          </p:txBody>
        </p:sp>
        <p:cxnSp>
          <p:nvCxnSpPr>
            <p:cNvPr id="14" name="Straight Arrow Connector 13">
              <a:extLst>
                <a:ext uri="{FF2B5EF4-FFF2-40B4-BE49-F238E27FC236}">
                  <a16:creationId xmlns:a16="http://schemas.microsoft.com/office/drawing/2014/main" id="{057BE43F-A7C7-47CD-9FDA-287D47344084}"/>
                </a:ext>
              </a:extLst>
            </p:cNvPr>
            <p:cNvCxnSpPr>
              <a:cxnSpLocks/>
            </p:cNvCxnSpPr>
            <p:nvPr/>
          </p:nvCxnSpPr>
          <p:spPr>
            <a:xfrm>
              <a:off x="3452193" y="1957347"/>
              <a:ext cx="324677" cy="40419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16" name="!!r1">
            <a:extLst>
              <a:ext uri="{FF2B5EF4-FFF2-40B4-BE49-F238E27FC236}">
                <a16:creationId xmlns:a16="http://schemas.microsoft.com/office/drawing/2014/main" id="{C096C4FA-DBE4-4671-AFDA-18D41D5D66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6019" y="3781646"/>
            <a:ext cx="743932" cy="1003714"/>
          </a:xfrm>
          <a:prstGeom prst="rect">
            <a:avLst/>
          </a:prstGeom>
        </p:spPr>
      </p:pic>
    </p:spTree>
    <p:extLst>
      <p:ext uri="{BB962C8B-B14F-4D97-AF65-F5344CB8AC3E}">
        <p14:creationId xmlns:p14="http://schemas.microsoft.com/office/powerpoint/2010/main" val="35691584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down)">
                                      <p:cBhvr>
                                        <p:cTn id="19" dur="350"/>
                                        <p:tgtEl>
                                          <p:spTgt spid="40"/>
                                        </p:tgtEl>
                                      </p:cBhvr>
                                    </p:animEffect>
                                  </p:childTnLst>
                                </p:cTn>
                              </p:par>
                            </p:childTnLst>
                          </p:cTn>
                        </p:par>
                        <p:par>
                          <p:cTn id="20" fill="hold">
                            <p:stCondLst>
                              <p:cond delay="350"/>
                            </p:stCondLst>
                            <p:childTnLst>
                              <p:par>
                                <p:cTn id="21" presetID="22" presetClass="entr" presetSubtype="1" fill="hold" nodeType="after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wipe(up)">
                                      <p:cBhvr>
                                        <p:cTn id="23" dur="300"/>
                                        <p:tgtEl>
                                          <p:spTgt spid="41"/>
                                        </p:tgtEl>
                                      </p:cBhvr>
                                    </p:animEffect>
                                  </p:childTnLst>
                                </p:cTn>
                              </p:par>
                              <p:par>
                                <p:cTn id="24" presetID="22" presetClass="entr" presetSubtype="1" fill="hold" nodeType="withEffect">
                                  <p:stCondLst>
                                    <p:cond delay="200"/>
                                  </p:stCondLst>
                                  <p:childTnLst>
                                    <p:set>
                                      <p:cBhvr>
                                        <p:cTn id="25" dur="1" fill="hold">
                                          <p:stCondLst>
                                            <p:cond delay="0"/>
                                          </p:stCondLst>
                                        </p:cTn>
                                        <p:tgtEl>
                                          <p:spTgt spid="42"/>
                                        </p:tgtEl>
                                        <p:attrNameLst>
                                          <p:attrName>style.visibility</p:attrName>
                                        </p:attrNameLst>
                                      </p:cBhvr>
                                      <p:to>
                                        <p:strVal val="visible"/>
                                      </p:to>
                                    </p:set>
                                    <p:animEffect transition="in" filter="wipe(up)">
                                      <p:cBhvr>
                                        <p:cTn id="26" dur="300"/>
                                        <p:tgtEl>
                                          <p:spTgt spid="42"/>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6020A73B-BB4B-460E-B64E-0458D02CBDA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4124" y="2994659"/>
            <a:ext cx="2520380" cy="2261460"/>
          </a:xfrm>
          <a:prstGeom prst="rect">
            <a:avLst/>
          </a:prstGeom>
        </p:spPr>
      </p:pic>
      <p:sp>
        <p:nvSpPr>
          <p:cNvPr id="42" name="TextBox 41">
            <a:extLst>
              <a:ext uri="{FF2B5EF4-FFF2-40B4-BE49-F238E27FC236}">
                <a16:creationId xmlns:a16="http://schemas.microsoft.com/office/drawing/2014/main" id="{A52CBC78-CE97-4D76-90CE-EA6133FB79FC}"/>
              </a:ext>
            </a:extLst>
          </p:cNvPr>
          <p:cNvSpPr txBox="1"/>
          <p:nvPr/>
        </p:nvSpPr>
        <p:spPr>
          <a:xfrm>
            <a:off x="358642" y="5256763"/>
            <a:ext cx="2468378" cy="477054"/>
          </a:xfrm>
          <a:prstGeom prst="rect">
            <a:avLst/>
          </a:prstGeom>
          <a:noFill/>
        </p:spPr>
        <p:txBody>
          <a:bodyPr wrap="square" rtlCol="0">
            <a:spAutoFit/>
          </a:bodyPr>
          <a:lstStyle/>
          <a:p>
            <a:pPr algn="ctr"/>
            <a:r>
              <a:rPr lang="en-US" sz="2500" dirty="0">
                <a:solidFill>
                  <a:schemeClr val="bg1"/>
                </a:solidFill>
              </a:rPr>
              <a:t>Planar Surfaces</a:t>
            </a:r>
            <a:endParaRPr lang="en-US" sz="2500" baseline="-25000" dirty="0">
              <a:solidFill>
                <a:schemeClr val="bg1"/>
              </a:solidFill>
            </a:endParaRPr>
          </a:p>
        </p:txBody>
      </p:sp>
      <p:cxnSp>
        <p:nvCxnSpPr>
          <p:cNvPr id="43" name="!!pl1">
            <a:extLst>
              <a:ext uri="{FF2B5EF4-FFF2-40B4-BE49-F238E27FC236}">
                <a16:creationId xmlns:a16="http://schemas.microsoft.com/office/drawing/2014/main" id="{938A379E-1D66-4F9C-BFB0-2DFC484680F3}"/>
              </a:ext>
            </a:extLst>
          </p:cNvPr>
          <p:cNvCxnSpPr>
            <a:cxnSpLocks/>
          </p:cNvCxnSpPr>
          <p:nvPr/>
        </p:nvCxnSpPr>
        <p:spPr>
          <a:xfrm flipV="1">
            <a:off x="1054867" y="3963735"/>
            <a:ext cx="736856" cy="87496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pl2">
            <a:extLst>
              <a:ext uri="{FF2B5EF4-FFF2-40B4-BE49-F238E27FC236}">
                <a16:creationId xmlns:a16="http://schemas.microsoft.com/office/drawing/2014/main" id="{343DA94E-5A4D-4252-96DD-ADEF35B417FA}"/>
              </a:ext>
            </a:extLst>
          </p:cNvPr>
          <p:cNvCxnSpPr>
            <a:cxnSpLocks/>
          </p:cNvCxnSpPr>
          <p:nvPr/>
        </p:nvCxnSpPr>
        <p:spPr>
          <a:xfrm flipV="1">
            <a:off x="1484766" y="3966901"/>
            <a:ext cx="305903" cy="780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pl3">
            <a:extLst>
              <a:ext uri="{FF2B5EF4-FFF2-40B4-BE49-F238E27FC236}">
                <a16:creationId xmlns:a16="http://schemas.microsoft.com/office/drawing/2014/main" id="{CF851F33-F9DD-440D-8ED7-099F526A83CA}"/>
              </a:ext>
            </a:extLst>
          </p:cNvPr>
          <p:cNvCxnSpPr>
            <a:cxnSpLocks/>
          </p:cNvCxnSpPr>
          <p:nvPr/>
        </p:nvCxnSpPr>
        <p:spPr>
          <a:xfrm flipV="1">
            <a:off x="1136317" y="4049177"/>
            <a:ext cx="332626" cy="86147"/>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pic>
        <p:nvPicPr>
          <p:cNvPr id="18" name="!!r1">
            <a:extLst>
              <a:ext uri="{FF2B5EF4-FFF2-40B4-BE49-F238E27FC236}">
                <a16:creationId xmlns:a16="http://schemas.microsoft.com/office/drawing/2014/main" id="{119E3EA5-D2A1-4097-A49E-0681681107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806" y="4651448"/>
            <a:ext cx="408484" cy="551128"/>
          </a:xfrm>
          <a:prstGeom prst="rect">
            <a:avLst/>
          </a:prstGeom>
        </p:spPr>
      </p:pic>
      <p:sp>
        <p:nvSpPr>
          <p:cNvPr id="6" name="Title 2">
            <a:extLst>
              <a:ext uri="{FF2B5EF4-FFF2-40B4-BE49-F238E27FC236}">
                <a16:creationId xmlns:a16="http://schemas.microsoft.com/office/drawing/2014/main" id="{62B1779E-9CF7-45DA-9768-DC0C12B59654}"/>
              </a:ext>
            </a:extLst>
          </p:cNvPr>
          <p:cNvSpPr txBox="1">
            <a:spLocks/>
          </p:cNvSpPr>
          <p:nvPr/>
        </p:nvSpPr>
        <p:spPr>
          <a:xfrm>
            <a:off x="0" y="-197923"/>
            <a:ext cx="10077450" cy="1250280"/>
          </a:xfrm>
          <a:prstGeom prst="rect">
            <a:avLst/>
          </a:prstGeom>
          <a:noFill/>
          <a:ln>
            <a:noFill/>
          </a:ln>
        </p:spPr>
        <p:txBody>
          <a:bodyPr vert="horz" lIns="0" tIns="0" rIns="0" bIns="0" anchor="ct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600" dirty="0">
                <a:solidFill>
                  <a:schemeClr val="bg1"/>
                </a:solidFill>
              </a:rPr>
              <a:t>Practical Environments Contain a Variety of Reflecting Surfaces</a:t>
            </a:r>
          </a:p>
        </p:txBody>
      </p:sp>
      <p:sp>
        <p:nvSpPr>
          <p:cNvPr id="2" name="Rectangle 1">
            <a:extLst>
              <a:ext uri="{FF2B5EF4-FFF2-40B4-BE49-F238E27FC236}">
                <a16:creationId xmlns:a16="http://schemas.microsoft.com/office/drawing/2014/main" id="{89EF4888-B313-4F0C-8A1F-FDC469EEBD92}"/>
              </a:ext>
            </a:extLst>
          </p:cNvPr>
          <p:cNvSpPr/>
          <p:nvPr/>
        </p:nvSpPr>
        <p:spPr>
          <a:xfrm>
            <a:off x="2519680" y="701040"/>
            <a:ext cx="4399280" cy="4846320"/>
          </a:xfrm>
          <a:prstGeom prst="rect">
            <a:avLst/>
          </a:prstGeom>
          <a:solidFill>
            <a:srgbClr val="1C1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3281F68-3033-423C-853B-C0B4C45365BC}"/>
              </a:ext>
            </a:extLst>
          </p:cNvPr>
          <p:cNvSpPr/>
          <p:nvPr/>
        </p:nvSpPr>
        <p:spPr>
          <a:xfrm>
            <a:off x="157324" y="2836190"/>
            <a:ext cx="2770013" cy="2832773"/>
          </a:xfrm>
          <a:prstGeom prst="rect">
            <a:avLst/>
          </a:prstGeom>
          <a:solidFill>
            <a:srgbClr val="1C1C1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1E0E874-A031-4EC0-BD96-4754760AA22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795284" y="877720"/>
            <a:ext cx="3800174" cy="4291549"/>
          </a:xfrm>
          <a:prstGeom prst="rect">
            <a:avLst/>
          </a:prstGeom>
        </p:spPr>
      </p:pic>
      <p:cxnSp>
        <p:nvCxnSpPr>
          <p:cNvPr id="13" name="Straight Connector 12">
            <a:extLst>
              <a:ext uri="{FF2B5EF4-FFF2-40B4-BE49-F238E27FC236}">
                <a16:creationId xmlns:a16="http://schemas.microsoft.com/office/drawing/2014/main" id="{FA3DE19F-B9F1-42BE-9A42-8C0824ABD5E7}"/>
              </a:ext>
            </a:extLst>
          </p:cNvPr>
          <p:cNvCxnSpPr>
            <a:cxnSpLocks/>
          </p:cNvCxnSpPr>
          <p:nvPr/>
        </p:nvCxnSpPr>
        <p:spPr>
          <a:xfrm flipV="1">
            <a:off x="3920490" y="3474720"/>
            <a:ext cx="2047494" cy="75434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0B27EBD-05F1-4F2A-99A9-694EE1C85FB3}"/>
              </a:ext>
            </a:extLst>
          </p:cNvPr>
          <p:cNvCxnSpPr>
            <a:cxnSpLocks/>
          </p:cNvCxnSpPr>
          <p:nvPr/>
        </p:nvCxnSpPr>
        <p:spPr>
          <a:xfrm>
            <a:off x="4871720" y="3180080"/>
            <a:ext cx="1092708" cy="2976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A9070AA-9A08-4E05-9DA8-647BCA3CA4AA}"/>
              </a:ext>
            </a:extLst>
          </p:cNvPr>
          <p:cNvCxnSpPr>
            <a:cxnSpLocks/>
          </p:cNvCxnSpPr>
          <p:nvPr/>
        </p:nvCxnSpPr>
        <p:spPr>
          <a:xfrm>
            <a:off x="4307205" y="3021330"/>
            <a:ext cx="592455" cy="165735"/>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53B69393-2D8D-430D-9C42-E8A4A45275C4}"/>
              </a:ext>
            </a:extLst>
          </p:cNvPr>
          <p:cNvSpPr txBox="1"/>
          <p:nvPr/>
        </p:nvSpPr>
        <p:spPr>
          <a:xfrm>
            <a:off x="3193919" y="5014837"/>
            <a:ext cx="3354628" cy="477054"/>
          </a:xfrm>
          <a:prstGeom prst="rect">
            <a:avLst/>
          </a:prstGeom>
          <a:noFill/>
        </p:spPr>
        <p:txBody>
          <a:bodyPr wrap="square" rtlCol="0">
            <a:spAutoFit/>
          </a:bodyPr>
          <a:lstStyle/>
          <a:p>
            <a:pPr algn="ctr"/>
            <a:r>
              <a:rPr lang="en-US" sz="2500" dirty="0">
                <a:solidFill>
                  <a:schemeClr val="bg1"/>
                </a:solidFill>
              </a:rPr>
              <a:t>Convex Surfaces</a:t>
            </a:r>
            <a:endParaRPr lang="en-US" sz="2500" baseline="-25000" dirty="0">
              <a:solidFill>
                <a:schemeClr val="bg1"/>
              </a:solidFill>
            </a:endParaRPr>
          </a:p>
        </p:txBody>
      </p:sp>
      <p:pic>
        <p:nvPicPr>
          <p:cNvPr id="19" name="!!r2">
            <a:extLst>
              <a:ext uri="{FF2B5EF4-FFF2-40B4-BE49-F238E27FC236}">
                <a16:creationId xmlns:a16="http://schemas.microsoft.com/office/drawing/2014/main" id="{6C39B47B-623B-4579-9F12-FA5CC7F38B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4090" y="4005072"/>
            <a:ext cx="815420" cy="1100168"/>
          </a:xfrm>
          <a:prstGeom prst="rect">
            <a:avLst/>
          </a:prstGeom>
        </p:spPr>
      </p:pic>
    </p:spTree>
    <p:extLst>
      <p:ext uri="{BB962C8B-B14F-4D97-AF65-F5344CB8AC3E}">
        <p14:creationId xmlns:p14="http://schemas.microsoft.com/office/powerpoint/2010/main" val="345347767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250"/>
                                        <p:tgtEl>
                                          <p:spTgt spid="13"/>
                                        </p:tgtEl>
                                      </p:cBhvr>
                                    </p:animEffect>
                                  </p:childTnLst>
                                </p:cTn>
                              </p:par>
                            </p:childTnLst>
                          </p:cTn>
                        </p:par>
                        <p:par>
                          <p:cTn id="18" fill="hold">
                            <p:stCondLst>
                              <p:cond delay="250"/>
                            </p:stCondLst>
                            <p:childTnLst>
                              <p:par>
                                <p:cTn id="19" presetID="22" presetClass="entr" presetSubtype="2"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right)">
                                      <p:cBhvr>
                                        <p:cTn id="21" dur="150"/>
                                        <p:tgtEl>
                                          <p:spTgt spid="22"/>
                                        </p:tgtEl>
                                      </p:cBhvr>
                                    </p:animEffect>
                                  </p:childTnLst>
                                </p:cTn>
                              </p:par>
                              <p:par>
                                <p:cTn id="22" presetID="22" presetClass="entr" presetSubtype="2" fill="hold" nodeType="withEffect">
                                  <p:stCondLst>
                                    <p:cond delay="100"/>
                                  </p:stCondLst>
                                  <p:childTnLst>
                                    <p:set>
                                      <p:cBhvr>
                                        <p:cTn id="23" dur="1" fill="hold">
                                          <p:stCondLst>
                                            <p:cond delay="0"/>
                                          </p:stCondLst>
                                        </p:cTn>
                                        <p:tgtEl>
                                          <p:spTgt spid="28"/>
                                        </p:tgtEl>
                                        <p:attrNameLst>
                                          <p:attrName>style.visibility</p:attrName>
                                        </p:attrNameLst>
                                      </p:cBhvr>
                                      <p:to>
                                        <p:strVal val="visible"/>
                                      </p:to>
                                    </p:set>
                                    <p:animEffect transition="in" filter="wipe(right)">
                                      <p:cBhvr>
                                        <p:cTn id="24" dur="1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3" grpId="0"/>
    </p:bldLst>
  </p:timing>
</p:sld>
</file>

<file path=ppt/theme/theme1.xml><?xml version="1.0" encoding="utf-8"?>
<a:theme xmlns:a="http://schemas.openxmlformats.org/drawingml/2006/main" name="Defaul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15498</TotalTime>
  <Words>2595</Words>
  <Application>Microsoft Office PowerPoint</Application>
  <PresentationFormat>Custom</PresentationFormat>
  <Paragraphs>271</Paragraphs>
  <Slides>34</Slides>
  <Notes>30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Cambria Math</vt:lpstr>
      <vt:lpstr>Liberation Sans</vt:lpstr>
      <vt:lpstr>Liberation Serif</vt:lpstr>
      <vt:lpstr>Default</vt:lpstr>
      <vt:lpstr>Around-the-Corner mmWave Imaging in Practical Environments</vt:lpstr>
      <vt:lpstr>PowerPoint Presentation</vt:lpstr>
      <vt:lpstr>PowerPoint Presentation</vt:lpstr>
      <vt:lpstr>PowerPoint Presentation</vt:lpstr>
      <vt:lpstr>PowerPoint Presentation</vt:lpstr>
      <vt:lpstr>RFlect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RFlect</vt:lpstr>
      <vt:lpstr>RFlect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Dodds</dc:creator>
  <cp:lastModifiedBy>Laura</cp:lastModifiedBy>
  <cp:revision>818</cp:revision>
  <dcterms:created xsi:type="dcterms:W3CDTF">2023-06-21T14:34:38Z</dcterms:created>
  <dcterms:modified xsi:type="dcterms:W3CDTF">2025-06-27T17:18:46Z</dcterms:modified>
</cp:coreProperties>
</file>