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351" r:id="rId3"/>
    <p:sldId id="352" r:id="rId4"/>
    <p:sldId id="367" r:id="rId5"/>
    <p:sldId id="353" r:id="rId6"/>
    <p:sldId id="314" r:id="rId7"/>
    <p:sldId id="315" r:id="rId8"/>
    <p:sldId id="364" r:id="rId9"/>
    <p:sldId id="363" r:id="rId10"/>
    <p:sldId id="366" r:id="rId11"/>
    <p:sldId id="369" r:id="rId12"/>
    <p:sldId id="448" r:id="rId13"/>
    <p:sldId id="447" r:id="rId14"/>
    <p:sldId id="405" r:id="rId15"/>
    <p:sldId id="446" r:id="rId16"/>
    <p:sldId id="498" r:id="rId17"/>
    <p:sldId id="499" r:id="rId18"/>
    <p:sldId id="500" r:id="rId19"/>
    <p:sldId id="444" r:id="rId20"/>
    <p:sldId id="492" r:id="rId21"/>
    <p:sldId id="406" r:id="rId22"/>
    <p:sldId id="408" r:id="rId23"/>
    <p:sldId id="459" r:id="rId24"/>
    <p:sldId id="466" r:id="rId25"/>
    <p:sldId id="493" r:id="rId26"/>
    <p:sldId id="494" r:id="rId27"/>
    <p:sldId id="495" r:id="rId28"/>
    <p:sldId id="496" r:id="rId29"/>
    <p:sldId id="497" r:id="rId30"/>
    <p:sldId id="476" r:id="rId31"/>
    <p:sldId id="505" r:id="rId32"/>
    <p:sldId id="361" r:id="rId33"/>
    <p:sldId id="510" r:id="rId34"/>
    <p:sldId id="502" r:id="rId35"/>
    <p:sldId id="481" r:id="rId36"/>
    <p:sldId id="486" r:id="rId37"/>
    <p:sldId id="485" r:id="rId38"/>
    <p:sldId id="487" r:id="rId39"/>
    <p:sldId id="483" r:id="rId40"/>
    <p:sldId id="503" r:id="rId41"/>
    <p:sldId id="321" r:id="rId42"/>
    <p:sldId id="491" r:id="rId43"/>
    <p:sldId id="398" r:id="rId44"/>
    <p:sldId id="511" r:id="rId45"/>
    <p:sldId id="506" r:id="rId46"/>
    <p:sldId id="508" r:id="rId47"/>
    <p:sldId id="507" r:id="rId48"/>
  </p:sldIdLst>
  <p:sldSz cx="10077450" cy="566896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1A4D84-B1E9-432A-A8A8-48698BEC071E}">
          <p14:sldIdLst>
            <p14:sldId id="256"/>
            <p14:sldId id="351"/>
            <p14:sldId id="352"/>
            <p14:sldId id="367"/>
            <p14:sldId id="353"/>
            <p14:sldId id="314"/>
            <p14:sldId id="315"/>
            <p14:sldId id="364"/>
            <p14:sldId id="363"/>
            <p14:sldId id="366"/>
            <p14:sldId id="369"/>
            <p14:sldId id="448"/>
            <p14:sldId id="447"/>
            <p14:sldId id="405"/>
            <p14:sldId id="446"/>
            <p14:sldId id="498"/>
            <p14:sldId id="499"/>
            <p14:sldId id="500"/>
            <p14:sldId id="444"/>
            <p14:sldId id="492"/>
            <p14:sldId id="406"/>
            <p14:sldId id="408"/>
            <p14:sldId id="459"/>
            <p14:sldId id="466"/>
            <p14:sldId id="493"/>
            <p14:sldId id="494"/>
            <p14:sldId id="495"/>
            <p14:sldId id="496"/>
            <p14:sldId id="497"/>
            <p14:sldId id="476"/>
            <p14:sldId id="505"/>
            <p14:sldId id="361"/>
            <p14:sldId id="510"/>
            <p14:sldId id="502"/>
            <p14:sldId id="481"/>
            <p14:sldId id="486"/>
            <p14:sldId id="485"/>
            <p14:sldId id="487"/>
            <p14:sldId id="483"/>
            <p14:sldId id="503"/>
            <p14:sldId id="321"/>
            <p14:sldId id="491"/>
            <p14:sldId id="398"/>
            <p14:sldId id="511"/>
            <p14:sldId id="506"/>
            <p14:sldId id="508"/>
            <p14:sldId id="50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initials="L" lastIdx="2" clrIdx="0">
    <p:extLst>
      <p:ext uri="{19B8F6BF-5375-455C-9EA6-DF929625EA0E}">
        <p15:presenceInfo xmlns:p15="http://schemas.microsoft.com/office/powerpoint/2012/main" userId="Lau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3BC"/>
    <a:srgbClr val="9148C8"/>
    <a:srgbClr val="FFFFFF"/>
    <a:srgbClr val="1C1C1C"/>
    <a:srgbClr val="E7E6E6"/>
    <a:srgbClr val="4484C4"/>
    <a:srgbClr val="000000"/>
    <a:srgbClr val="ED7D31"/>
    <a:srgbClr val="B3C1DC"/>
    <a:srgbClr val="A7B8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0" autoAdjust="0"/>
    <p:restoredTop sz="91485" autoAdjust="0"/>
  </p:normalViewPr>
  <p:slideViewPr>
    <p:cSldViewPr snapToGrid="0">
      <p:cViewPr varScale="1">
        <p:scale>
          <a:sx n="106" d="100"/>
          <a:sy n="106" d="100"/>
        </p:scale>
        <p:origin x="230"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4A29B-36B3-846D-90F9-5DC78337864E}"/>
              </a:ext>
            </a:extLst>
          </p:cNvPr>
          <p:cNvSpPr txBox="1">
            <a:spLocks noGrp="1"/>
          </p:cNvSpPr>
          <p:nvPr>
            <p:ph type="hdr" sz="quarter"/>
          </p:nvPr>
        </p:nvSpPr>
        <p:spPr>
          <a:xfrm>
            <a:off x="0" y="0"/>
            <a:ext cx="3372840" cy="502560"/>
          </a:xfrm>
          <a:prstGeom prst="rect">
            <a:avLst/>
          </a:prstGeom>
          <a:noFill/>
          <a:ln cap="rnd">
            <a:noFill/>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3" name="Date Placeholder 2">
            <a:extLst>
              <a:ext uri="{FF2B5EF4-FFF2-40B4-BE49-F238E27FC236}">
                <a16:creationId xmlns:a16="http://schemas.microsoft.com/office/drawing/2014/main" id="{535C0E17-5F79-31A7-D304-DDC7F34DFEF7}"/>
              </a:ext>
            </a:extLst>
          </p:cNvPr>
          <p:cNvSpPr txBox="1">
            <a:spLocks noGrp="1"/>
          </p:cNvSpPr>
          <p:nvPr>
            <p:ph type="dt" sz="quarter" idx="1"/>
          </p:nvPr>
        </p:nvSpPr>
        <p:spPr>
          <a:xfrm>
            <a:off x="4399200" y="0"/>
            <a:ext cx="3372840" cy="502560"/>
          </a:xfrm>
          <a:prstGeom prst="rect">
            <a:avLst/>
          </a:prstGeom>
          <a:noFill/>
          <a:ln cap="rnd">
            <a:noFill/>
          </a:ln>
        </p:spPr>
        <p:txBody>
          <a:bodyPr vert="horz" wrap="squar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4" name="Footer Placeholder 3">
            <a:extLst>
              <a:ext uri="{FF2B5EF4-FFF2-40B4-BE49-F238E27FC236}">
                <a16:creationId xmlns:a16="http://schemas.microsoft.com/office/drawing/2014/main" id="{AFD1F08A-22E5-1C34-CD46-5EF8DCC71A0C}"/>
              </a:ext>
            </a:extLst>
          </p:cNvPr>
          <p:cNvSpPr txBox="1">
            <a:spLocks noGrp="1"/>
          </p:cNvSpPr>
          <p:nvPr>
            <p:ph type="ftr" sz="quarter" idx="2"/>
          </p:nvPr>
        </p:nvSpPr>
        <p:spPr>
          <a:xfrm>
            <a:off x="0" y="9555480"/>
            <a:ext cx="3372840" cy="502560"/>
          </a:xfrm>
          <a:prstGeom prst="rect">
            <a:avLst/>
          </a:prstGeom>
          <a:noFill/>
          <a:ln cap="rnd">
            <a:noFill/>
          </a:ln>
        </p:spPr>
        <p:txBody>
          <a:bodyPr vert="horz" wrap="squar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5" name="Slide Number Placeholder 4">
            <a:extLst>
              <a:ext uri="{FF2B5EF4-FFF2-40B4-BE49-F238E27FC236}">
                <a16:creationId xmlns:a16="http://schemas.microsoft.com/office/drawing/2014/main" id="{CF0A7B35-7EA7-B622-C697-DA8B6EF7FBE8}"/>
              </a:ext>
            </a:extLst>
          </p:cNvPr>
          <p:cNvSpPr txBox="1">
            <a:spLocks noGrp="1"/>
          </p:cNvSpPr>
          <p:nvPr>
            <p:ph type="sldNum" sz="quarter" idx="3"/>
          </p:nvPr>
        </p:nvSpPr>
        <p:spPr>
          <a:xfrm>
            <a:off x="4399200" y="9555480"/>
            <a:ext cx="3372840" cy="502560"/>
          </a:xfrm>
          <a:prstGeom prst="rect">
            <a:avLst/>
          </a:prstGeom>
          <a:noFill/>
          <a:ln cap="rnd">
            <a:noFill/>
          </a:ln>
        </p:spPr>
        <p:txBody>
          <a:bodyPr vert="horz" wrap="squar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43F5958E-374C-495B-B422-63512E88E965}" type="slidenum">
              <a:t>‹#›</a:t>
            </a:fld>
            <a:endParaRPr lang="en-US" sz="1400" b="0" i="0" u="none" strike="noStrike" kern="1200" cap="none">
              <a:ln>
                <a:noFill/>
              </a:ln>
              <a:latin typeface="Liberation Sans" pitchFamily="18"/>
              <a:ea typeface="Noto Sans CJK SC" pitchFamily="2"/>
              <a:cs typeface="Lohit Devanagari" pitchFamily="2"/>
            </a:endParaRPr>
          </a:p>
        </p:txBody>
      </p:sp>
    </p:spTree>
    <p:extLst>
      <p:ext uri="{BB962C8B-B14F-4D97-AF65-F5344CB8AC3E}">
        <p14:creationId xmlns:p14="http://schemas.microsoft.com/office/powerpoint/2010/main" val="696808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1231E-AEEC-2E9A-48FD-F10CE1732F55}"/>
              </a:ext>
            </a:extLst>
          </p:cNvPr>
          <p:cNvSpPr>
            <a:spLocks noGrp="1" noRot="1" noChangeAspect="1"/>
          </p:cNvSpPr>
          <p:nvPr>
            <p:ph type="sldImg" idx="2"/>
          </p:nvPr>
        </p:nvSpPr>
        <p:spPr>
          <a:xfrm>
            <a:off x="533520" y="764280"/>
            <a:ext cx="6704640" cy="3771360"/>
          </a:xfrm>
          <a:prstGeom prst="rect">
            <a:avLst/>
          </a:prstGeom>
          <a:noFill/>
          <a:ln>
            <a:noFill/>
            <a:prstDash val="solid"/>
          </a:ln>
        </p:spPr>
      </p:sp>
      <p:sp>
        <p:nvSpPr>
          <p:cNvPr id="3" name="Notes Placeholder 2">
            <a:extLst>
              <a:ext uri="{FF2B5EF4-FFF2-40B4-BE49-F238E27FC236}">
                <a16:creationId xmlns:a16="http://schemas.microsoft.com/office/drawing/2014/main" id="{0BBF06BC-516E-4AC9-AFA6-1097446B3A17}"/>
              </a:ext>
            </a:extLst>
          </p:cNvPr>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70DA4ADD-53E4-37B4-1B7A-F05984028FD5}"/>
              </a:ext>
            </a:extLst>
          </p:cNvPr>
          <p:cNvSpPr txBox="1">
            <a:spLocks noGrp="1"/>
          </p:cNvSpPr>
          <p:nvPr>
            <p:ph type="hdr" sz="quarter"/>
          </p:nvPr>
        </p:nvSpPr>
        <p:spPr>
          <a:xfrm>
            <a:off x="0" y="0"/>
            <a:ext cx="3372840" cy="502560"/>
          </a:xfrm>
          <a:prstGeom prst="rect">
            <a:avLst/>
          </a:prstGeom>
          <a:noFill/>
          <a:ln>
            <a:noFill/>
          </a:ln>
        </p:spPr>
        <p:txBody>
          <a:bodyPr vert="horz" lIns="0" tIns="0" rIns="0" bIns="0"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5" name="Date Placeholder 4">
            <a:extLst>
              <a:ext uri="{FF2B5EF4-FFF2-40B4-BE49-F238E27FC236}">
                <a16:creationId xmlns:a16="http://schemas.microsoft.com/office/drawing/2014/main" id="{7B4C251F-3692-FBAA-9F7C-77D1A17438C1}"/>
              </a:ext>
            </a:extLst>
          </p:cNvPr>
          <p:cNvSpPr txBox="1">
            <a:spLocks noGrp="1"/>
          </p:cNvSpPr>
          <p:nvPr>
            <p:ph type="dt" idx="1"/>
          </p:nvPr>
        </p:nvSpPr>
        <p:spPr>
          <a:xfrm>
            <a:off x="4399200" y="0"/>
            <a:ext cx="3372840" cy="502560"/>
          </a:xfrm>
          <a:prstGeom prst="rect">
            <a:avLst/>
          </a:prstGeom>
          <a:noFill/>
          <a:ln>
            <a:noFill/>
          </a:ln>
        </p:spPr>
        <p:txBody>
          <a:bodyPr vert="horz" lIns="0" tIns="0" rIns="0" bIns="0"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6" name="Footer Placeholder 5">
            <a:extLst>
              <a:ext uri="{FF2B5EF4-FFF2-40B4-BE49-F238E27FC236}">
                <a16:creationId xmlns:a16="http://schemas.microsoft.com/office/drawing/2014/main" id="{9B96CE71-40F6-78B4-4E42-6668C28D98C6}"/>
              </a:ext>
            </a:extLst>
          </p:cNvPr>
          <p:cNvSpPr txBox="1">
            <a:spLocks noGrp="1"/>
          </p:cNvSpPr>
          <p:nvPr>
            <p:ph type="ftr" sz="quarter" idx="4"/>
          </p:nvPr>
        </p:nvSpPr>
        <p:spPr>
          <a:xfrm>
            <a:off x="0" y="9555480"/>
            <a:ext cx="3372840" cy="502560"/>
          </a:xfrm>
          <a:prstGeom prst="rect">
            <a:avLst/>
          </a:prstGeom>
          <a:noFill/>
          <a:ln>
            <a:noFill/>
          </a:ln>
        </p:spPr>
        <p:txBody>
          <a:bodyPr vert="horz" lIns="0" tIns="0" rIns="0" bIns="0" anchor="b"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7" name="Slide Number Placeholder 6">
            <a:extLst>
              <a:ext uri="{FF2B5EF4-FFF2-40B4-BE49-F238E27FC236}">
                <a16:creationId xmlns:a16="http://schemas.microsoft.com/office/drawing/2014/main" id="{D755350E-964E-637C-86F3-BF93B159693A}"/>
              </a:ext>
            </a:extLst>
          </p:cNvPr>
          <p:cNvSpPr txBox="1">
            <a:spLocks noGrp="1"/>
          </p:cNvSpPr>
          <p:nvPr>
            <p:ph type="sldNum" sz="quarter" idx="5"/>
          </p:nvPr>
        </p:nvSpPr>
        <p:spPr>
          <a:xfrm>
            <a:off x="4399200" y="9555480"/>
            <a:ext cx="3372840" cy="502560"/>
          </a:xfrm>
          <a:prstGeom prst="rect">
            <a:avLst/>
          </a:prstGeom>
          <a:noFill/>
          <a:ln>
            <a:noFill/>
          </a:ln>
        </p:spPr>
        <p:txBody>
          <a:bodyPr vert="horz" lIns="0" tIns="0" rIns="0" bIns="0" anchor="b"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fld id="{C5745127-8143-406E-8FAD-ECB530DA4200}" type="slidenum">
              <a:t>‹#›</a:t>
            </a:fld>
            <a:endParaRPr lang="en-US"/>
          </a:p>
        </p:txBody>
      </p:sp>
    </p:spTree>
    <p:extLst>
      <p:ext uri="{BB962C8B-B14F-4D97-AF65-F5344CB8AC3E}">
        <p14:creationId xmlns:p14="http://schemas.microsoft.com/office/powerpoint/2010/main" val="165172298"/>
      </p:ext>
    </p:extLst>
  </p:cSld>
  <p:clrMap bg1="lt1" tx1="dk1" bg2="lt2" tx2="dk2" accent1="accent1" accent2="accent2" accent3="accent3" accent4="accent4" accent5="accent5" accent6="accent6" hlink="hlink" folHlink="folHlink"/>
  <p:notesStyle>
    <a:lvl1pPr marL="216000" marR="0" indent="-216000" rtl="0" hangingPunct="0">
      <a:tabLst/>
      <a:defRPr lang="en-US" sz="2000" b="0" i="0" u="none" strike="noStrike" kern="1200" cap="none">
        <a:ln>
          <a:noFill/>
        </a:ln>
        <a:highlight>
          <a:scrgbClr r="0" g="0" b="0">
            <a:alpha val="0"/>
          </a:scrgbClr>
        </a:highlight>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a:t>
            </a:fld>
            <a:endParaRPr lang="en-US"/>
          </a:p>
        </p:txBody>
      </p:sp>
    </p:spTree>
    <p:extLst>
      <p:ext uri="{BB962C8B-B14F-4D97-AF65-F5344CB8AC3E}">
        <p14:creationId xmlns:p14="http://schemas.microsoft.com/office/powerpoint/2010/main" val="25230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15</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a:p>
        </p:txBody>
      </p:sp>
    </p:spTree>
    <p:extLst>
      <p:ext uri="{BB962C8B-B14F-4D97-AF65-F5344CB8AC3E}">
        <p14:creationId xmlns:p14="http://schemas.microsoft.com/office/powerpoint/2010/main" val="57551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16</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120915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17</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807936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18</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70353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19</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a:p>
        </p:txBody>
      </p:sp>
    </p:spTree>
    <p:extLst>
      <p:ext uri="{BB962C8B-B14F-4D97-AF65-F5344CB8AC3E}">
        <p14:creationId xmlns:p14="http://schemas.microsoft.com/office/powerpoint/2010/main" val="381178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20</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a:p>
        </p:txBody>
      </p:sp>
    </p:spTree>
    <p:extLst>
      <p:ext uri="{BB962C8B-B14F-4D97-AF65-F5344CB8AC3E}">
        <p14:creationId xmlns:p14="http://schemas.microsoft.com/office/powerpoint/2010/main" val="44729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22</a:t>
            </a:fld>
            <a:endParaRPr lang="en-US"/>
          </a:p>
        </p:txBody>
      </p:sp>
    </p:spTree>
    <p:extLst>
      <p:ext uri="{BB962C8B-B14F-4D97-AF65-F5344CB8AC3E}">
        <p14:creationId xmlns:p14="http://schemas.microsoft.com/office/powerpoint/2010/main" val="288725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23</a:t>
            </a:fld>
            <a:endParaRPr lang="en-US"/>
          </a:p>
        </p:txBody>
      </p:sp>
    </p:spTree>
    <p:extLst>
      <p:ext uri="{BB962C8B-B14F-4D97-AF65-F5344CB8AC3E}">
        <p14:creationId xmlns:p14="http://schemas.microsoft.com/office/powerpoint/2010/main" val="3345834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24</a:t>
            </a:fld>
            <a:endParaRPr lang="en-US"/>
          </a:p>
        </p:txBody>
      </p:sp>
    </p:spTree>
    <p:extLst>
      <p:ext uri="{BB962C8B-B14F-4D97-AF65-F5344CB8AC3E}">
        <p14:creationId xmlns:p14="http://schemas.microsoft.com/office/powerpoint/2010/main" val="681943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25</a:t>
            </a:fld>
            <a:endParaRPr lang="en-US"/>
          </a:p>
        </p:txBody>
      </p:sp>
    </p:spTree>
    <p:extLst>
      <p:ext uri="{BB962C8B-B14F-4D97-AF65-F5344CB8AC3E}">
        <p14:creationId xmlns:p14="http://schemas.microsoft.com/office/powerpoint/2010/main" val="174620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2</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2274244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26</a:t>
            </a:fld>
            <a:endParaRPr lang="en-US"/>
          </a:p>
        </p:txBody>
      </p:sp>
    </p:spTree>
    <p:extLst>
      <p:ext uri="{BB962C8B-B14F-4D97-AF65-F5344CB8AC3E}">
        <p14:creationId xmlns:p14="http://schemas.microsoft.com/office/powerpoint/2010/main" val="153486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27</a:t>
            </a:fld>
            <a:endParaRPr lang="en-US"/>
          </a:p>
        </p:txBody>
      </p:sp>
    </p:spTree>
    <p:extLst>
      <p:ext uri="{BB962C8B-B14F-4D97-AF65-F5344CB8AC3E}">
        <p14:creationId xmlns:p14="http://schemas.microsoft.com/office/powerpoint/2010/main" val="11233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28</a:t>
            </a:fld>
            <a:endParaRPr lang="en-US"/>
          </a:p>
        </p:txBody>
      </p:sp>
    </p:spTree>
    <p:extLst>
      <p:ext uri="{BB962C8B-B14F-4D97-AF65-F5344CB8AC3E}">
        <p14:creationId xmlns:p14="http://schemas.microsoft.com/office/powerpoint/2010/main" val="2598801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29</a:t>
            </a:fld>
            <a:endParaRPr lang="en-US"/>
          </a:p>
        </p:txBody>
      </p:sp>
    </p:spTree>
    <p:extLst>
      <p:ext uri="{BB962C8B-B14F-4D97-AF65-F5344CB8AC3E}">
        <p14:creationId xmlns:p14="http://schemas.microsoft.com/office/powerpoint/2010/main" val="4280394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30</a:t>
            </a:fld>
            <a:endParaRPr lang="en-US"/>
          </a:p>
        </p:txBody>
      </p:sp>
    </p:spTree>
    <p:extLst>
      <p:ext uri="{BB962C8B-B14F-4D97-AF65-F5344CB8AC3E}">
        <p14:creationId xmlns:p14="http://schemas.microsoft.com/office/powerpoint/2010/main" val="4234345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31</a:t>
            </a:fld>
            <a:endParaRPr lang="en-US"/>
          </a:p>
        </p:txBody>
      </p:sp>
    </p:spTree>
    <p:extLst>
      <p:ext uri="{BB962C8B-B14F-4D97-AF65-F5344CB8AC3E}">
        <p14:creationId xmlns:p14="http://schemas.microsoft.com/office/powerpoint/2010/main" val="3733004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32</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658735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33</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pPr marL="0" indent="0">
              <a:buFontTx/>
              <a:buNone/>
            </a:pPr>
            <a:endParaRPr lang="en-US" dirty="0"/>
          </a:p>
        </p:txBody>
      </p:sp>
    </p:spTree>
    <p:extLst>
      <p:ext uri="{BB962C8B-B14F-4D97-AF65-F5344CB8AC3E}">
        <p14:creationId xmlns:p14="http://schemas.microsoft.com/office/powerpoint/2010/main" val="291838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34</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2773172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40</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41479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a:t>
            </a:fld>
            <a:endParaRPr lang="en-US"/>
          </a:p>
        </p:txBody>
      </p:sp>
    </p:spTree>
    <p:extLst>
      <p:ext uri="{BB962C8B-B14F-4D97-AF65-F5344CB8AC3E}">
        <p14:creationId xmlns:p14="http://schemas.microsoft.com/office/powerpoint/2010/main" val="429766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C5745127-8143-406E-8FAD-ECB530DA4200}" type="slidenum">
              <a:rPr lang="en-US" smtClean="0"/>
              <a:t>41</a:t>
            </a:fld>
            <a:endParaRPr lang="en-US"/>
          </a:p>
        </p:txBody>
      </p:sp>
    </p:spTree>
    <p:extLst>
      <p:ext uri="{BB962C8B-B14F-4D97-AF65-F5344CB8AC3E}">
        <p14:creationId xmlns:p14="http://schemas.microsoft.com/office/powerpoint/2010/main" val="2063217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42</a:t>
            </a:fld>
            <a:endParaRPr lang="en-US"/>
          </a:p>
        </p:txBody>
      </p:sp>
    </p:spTree>
    <p:extLst>
      <p:ext uri="{BB962C8B-B14F-4D97-AF65-F5344CB8AC3E}">
        <p14:creationId xmlns:p14="http://schemas.microsoft.com/office/powerpoint/2010/main" val="3019071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43</a:t>
            </a:fld>
            <a:endParaRPr lang="en-US"/>
          </a:p>
        </p:txBody>
      </p:sp>
    </p:spTree>
    <p:extLst>
      <p:ext uri="{BB962C8B-B14F-4D97-AF65-F5344CB8AC3E}">
        <p14:creationId xmlns:p14="http://schemas.microsoft.com/office/powerpoint/2010/main" val="506080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45</a:t>
            </a:fld>
            <a:endParaRPr lang="en-US"/>
          </a:p>
        </p:txBody>
      </p:sp>
    </p:spTree>
    <p:extLst>
      <p:ext uri="{BB962C8B-B14F-4D97-AF65-F5344CB8AC3E}">
        <p14:creationId xmlns:p14="http://schemas.microsoft.com/office/powerpoint/2010/main" val="2864835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46</a:t>
            </a:fld>
            <a:endParaRPr lang="en-US"/>
          </a:p>
        </p:txBody>
      </p:sp>
    </p:spTree>
    <p:extLst>
      <p:ext uri="{BB962C8B-B14F-4D97-AF65-F5344CB8AC3E}">
        <p14:creationId xmlns:p14="http://schemas.microsoft.com/office/powerpoint/2010/main" val="917005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47</a:t>
            </a:fld>
            <a:endParaRPr lang="en-US"/>
          </a:p>
        </p:txBody>
      </p:sp>
    </p:spTree>
    <p:extLst>
      <p:ext uri="{BB962C8B-B14F-4D97-AF65-F5344CB8AC3E}">
        <p14:creationId xmlns:p14="http://schemas.microsoft.com/office/powerpoint/2010/main" val="1171364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5</a:t>
            </a:fld>
            <a:endParaRPr lang="en-US"/>
          </a:p>
        </p:txBody>
      </p:sp>
    </p:spTree>
    <p:extLst>
      <p:ext uri="{BB962C8B-B14F-4D97-AF65-F5344CB8AC3E}">
        <p14:creationId xmlns:p14="http://schemas.microsoft.com/office/powerpoint/2010/main" val="262408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6</a:t>
            </a:fld>
            <a:endParaRPr lang="en-US"/>
          </a:p>
        </p:txBody>
      </p:sp>
    </p:spTree>
    <p:extLst>
      <p:ext uri="{BB962C8B-B14F-4D97-AF65-F5344CB8AC3E}">
        <p14:creationId xmlns:p14="http://schemas.microsoft.com/office/powerpoint/2010/main" val="370095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8</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r>
              <a:rPr lang="en-US" dirty="0"/>
              <a:t>Now before I tell you how </a:t>
            </a:r>
            <a:r>
              <a:rPr lang="en-US" dirty="0" err="1"/>
              <a:t>mmNorm</a:t>
            </a:r>
            <a:r>
              <a:rPr lang="en-US" dirty="0"/>
              <a:t> works, it is helpful for me to first explain how existing methods perform 3d reconstruction. Now for the most part, we as a community have been performing 3D reconstruction in the same way for decades. For example, it </a:t>
            </a:r>
            <a:r>
              <a:rPr lang="en-US" dirty="0" err="1"/>
              <a:t>startwed</a:t>
            </a:r>
            <a:r>
              <a:rPr lang="en-US" dirty="0"/>
              <a:t> when we wanted to reconstruct large scale </a:t>
            </a:r>
            <a:r>
              <a:rPr lang="en-US" dirty="0" err="1"/>
              <a:t>scenese</a:t>
            </a:r>
            <a:r>
              <a:rPr lang="en-US" dirty="0"/>
              <a:t> such as this mountain scene. So we as a community mounted a radar onto an airplane or satellite, and have the airplane fly over the scene, continuously collecting measurements to produce a synthetic aperture. Then, we can have the same airplane fly over the scene multiple times to expand our synthetic aperture into a 2D synthetic aperture. </a:t>
            </a:r>
          </a:p>
          <a:p>
            <a:endParaRPr lang="en-US" dirty="0"/>
          </a:p>
          <a:p>
            <a:r>
              <a:rPr lang="en-US" dirty="0"/>
              <a:t>This allows us to measure the range, azimuth, and elevation to different reflectors in the scene. With this, we can produce a 3D SAR image, and use this to generate a 3D point cloud. </a:t>
            </a:r>
          </a:p>
        </p:txBody>
      </p:sp>
    </p:spTree>
    <p:extLst>
      <p:ext uri="{BB962C8B-B14F-4D97-AF65-F5344CB8AC3E}">
        <p14:creationId xmlns:p14="http://schemas.microsoft.com/office/powerpoint/2010/main" val="1333197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9</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r>
              <a:rPr lang="en-US" dirty="0"/>
              <a:t>Now when we as a community wanted to move from these large scale scenes to much smaller objects, we applied almost the exact same approach. For example, to reconstruct this mug here, past work has attached a radar to a robot or linear stage. The robot then moves the radar, again collecting a 2D synthetic aperture. Again, we can produce a 3D SAR image, and use this to generate a 3D point cloud. </a:t>
            </a:r>
          </a:p>
          <a:p>
            <a:endParaRPr lang="en-US" dirty="0"/>
          </a:p>
          <a:p>
            <a:r>
              <a:rPr lang="en-US" dirty="0"/>
              <a:t>But this time, there is a problem. Unlike before, where we were reconstructing massive mountain scenes, we are now trying to reconstruct a tiny mug. This means that now our reconstruction quality is severely limited by our SAR resolution, which in this case is limited by our commercially available bandwidth. </a:t>
            </a:r>
          </a:p>
        </p:txBody>
      </p:sp>
    </p:spTree>
    <p:extLst>
      <p:ext uri="{BB962C8B-B14F-4D97-AF65-F5344CB8AC3E}">
        <p14:creationId xmlns:p14="http://schemas.microsoft.com/office/powerpoint/2010/main" val="383847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11</a:t>
            </a:fld>
            <a:endParaRPr lang="en-US"/>
          </a:p>
        </p:txBody>
      </p:sp>
    </p:spTree>
    <p:extLst>
      <p:ext uri="{BB962C8B-B14F-4D97-AF65-F5344CB8AC3E}">
        <p14:creationId xmlns:p14="http://schemas.microsoft.com/office/powerpoint/2010/main" val="1261577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14</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267716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7DFB-A1E0-2219-7DB3-5925F901691E}"/>
              </a:ext>
            </a:extLst>
          </p:cNvPr>
          <p:cNvSpPr>
            <a:spLocks noGrp="1"/>
          </p:cNvSpPr>
          <p:nvPr>
            <p:ph type="ctrTitle"/>
          </p:nvPr>
        </p:nvSpPr>
        <p:spPr>
          <a:xfrm>
            <a:off x="1260475" y="927100"/>
            <a:ext cx="7558088" cy="197485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DC4F6-01F9-32AB-20C5-08B8DFC5B45B}"/>
              </a:ext>
            </a:extLst>
          </p:cNvPr>
          <p:cNvSpPr>
            <a:spLocks noGrp="1"/>
          </p:cNvSpPr>
          <p:nvPr>
            <p:ph type="subTitle" idx="1"/>
          </p:nvPr>
        </p:nvSpPr>
        <p:spPr>
          <a:xfrm>
            <a:off x="1260475" y="2978150"/>
            <a:ext cx="7558088" cy="1368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7669F3-A79B-0E87-2C16-B1C9AC6B5553}"/>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A99C02E7-B538-FC2A-AE88-0094D0B146D2}"/>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5219D1FA-4227-F8B4-339C-E1145851361A}"/>
              </a:ext>
            </a:extLst>
          </p:cNvPr>
          <p:cNvSpPr>
            <a:spLocks noGrp="1"/>
          </p:cNvSpPr>
          <p:nvPr>
            <p:ph type="sldNum" sz="quarter" idx="12"/>
          </p:nvPr>
        </p:nvSpPr>
        <p:spPr/>
        <p:txBody>
          <a:bodyPr/>
          <a:lstStyle/>
          <a:p>
            <a:pPr lvl="0"/>
            <a:fld id="{4C2A680C-2D41-43FB-A6EF-90EEBB989F60}" type="slidenum">
              <a:t>‹#›</a:t>
            </a:fld>
            <a:endParaRPr lang="en-US"/>
          </a:p>
        </p:txBody>
      </p:sp>
    </p:spTree>
    <p:extLst>
      <p:ext uri="{BB962C8B-B14F-4D97-AF65-F5344CB8AC3E}">
        <p14:creationId xmlns:p14="http://schemas.microsoft.com/office/powerpoint/2010/main" val="402587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EFC8-0D60-B748-EE29-69C53A741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FE77E1-39EC-0384-94C6-37E04B38B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D82CD-2C64-2D71-7EA4-7E4AC1FE08AB}"/>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FDD86E87-89A9-F605-FA8C-C84815EFD6D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82673615-3F35-DABE-0EB6-292FCFDEB11D}"/>
              </a:ext>
            </a:extLst>
          </p:cNvPr>
          <p:cNvSpPr>
            <a:spLocks noGrp="1"/>
          </p:cNvSpPr>
          <p:nvPr>
            <p:ph type="sldNum" sz="quarter" idx="12"/>
          </p:nvPr>
        </p:nvSpPr>
        <p:spPr/>
        <p:txBody>
          <a:bodyPr/>
          <a:lstStyle/>
          <a:p>
            <a:pPr lvl="0"/>
            <a:fld id="{273D76A9-1EC8-4DBD-9C74-13F59AAFA959}" type="slidenum">
              <a:t>‹#›</a:t>
            </a:fld>
            <a:endParaRPr lang="en-US"/>
          </a:p>
        </p:txBody>
      </p:sp>
    </p:spTree>
    <p:extLst>
      <p:ext uri="{BB962C8B-B14F-4D97-AF65-F5344CB8AC3E}">
        <p14:creationId xmlns:p14="http://schemas.microsoft.com/office/powerpoint/2010/main" val="172867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CEC61-0992-87FC-C700-FBA862224143}"/>
              </a:ext>
            </a:extLst>
          </p:cNvPr>
          <p:cNvSpPr>
            <a:spLocks noGrp="1"/>
          </p:cNvSpPr>
          <p:nvPr>
            <p:ph type="title" orient="vert"/>
          </p:nvPr>
        </p:nvSpPr>
        <p:spPr>
          <a:xfrm>
            <a:off x="7305675" y="225425"/>
            <a:ext cx="2266950" cy="43894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F6AC2-6EF5-9719-995E-39C8A4BFDB82}"/>
              </a:ext>
            </a:extLst>
          </p:cNvPr>
          <p:cNvSpPr>
            <a:spLocks noGrp="1"/>
          </p:cNvSpPr>
          <p:nvPr>
            <p:ph type="body" orient="vert" idx="1"/>
          </p:nvPr>
        </p:nvSpPr>
        <p:spPr>
          <a:xfrm>
            <a:off x="503238" y="225425"/>
            <a:ext cx="6650037" cy="438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59712-1EC1-F11E-2A2C-B96BCD7D5020}"/>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6CC96AB3-8DCE-C638-6662-7BC2D6523E87}"/>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F57EE7C-5A5E-6BF2-9863-F059679B8231}"/>
              </a:ext>
            </a:extLst>
          </p:cNvPr>
          <p:cNvSpPr>
            <a:spLocks noGrp="1"/>
          </p:cNvSpPr>
          <p:nvPr>
            <p:ph type="sldNum" sz="quarter" idx="12"/>
          </p:nvPr>
        </p:nvSpPr>
        <p:spPr/>
        <p:txBody>
          <a:bodyPr/>
          <a:lstStyle/>
          <a:p>
            <a:pPr lvl="0"/>
            <a:fld id="{05A1D0E4-9D44-48D0-BC08-6151E738973A}" type="slidenum">
              <a:t>‹#›</a:t>
            </a:fld>
            <a:endParaRPr lang="en-US"/>
          </a:p>
        </p:txBody>
      </p:sp>
    </p:spTree>
    <p:extLst>
      <p:ext uri="{BB962C8B-B14F-4D97-AF65-F5344CB8AC3E}">
        <p14:creationId xmlns:p14="http://schemas.microsoft.com/office/powerpoint/2010/main" val="153901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80B0-D552-0263-AA03-EE3826310B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E907A-1888-7858-DC4E-26060C98D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180B0-49AB-3D76-1881-4A2973A6D35D}"/>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855B3F5B-A21D-FE25-3359-CC0E55972D47}"/>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3982F434-7A13-C54E-9A3F-AB4ABFCBA67B}"/>
              </a:ext>
            </a:extLst>
          </p:cNvPr>
          <p:cNvSpPr>
            <a:spLocks noGrp="1"/>
          </p:cNvSpPr>
          <p:nvPr>
            <p:ph type="sldNum" sz="quarter" idx="12"/>
          </p:nvPr>
        </p:nvSpPr>
        <p:spPr/>
        <p:txBody>
          <a:bodyPr/>
          <a:lstStyle/>
          <a:p>
            <a:pPr lvl="0"/>
            <a:fld id="{B94AB8F4-F896-4471-AC68-CCFE760AD3F4}" type="slidenum">
              <a:t>‹#›</a:t>
            </a:fld>
            <a:endParaRPr lang="en-US"/>
          </a:p>
        </p:txBody>
      </p:sp>
    </p:spTree>
    <p:extLst>
      <p:ext uri="{BB962C8B-B14F-4D97-AF65-F5344CB8AC3E}">
        <p14:creationId xmlns:p14="http://schemas.microsoft.com/office/powerpoint/2010/main" val="131152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B382-6287-7ADA-F897-4EFC29FDD40B}"/>
              </a:ext>
            </a:extLst>
          </p:cNvPr>
          <p:cNvSpPr>
            <a:spLocks noGrp="1"/>
          </p:cNvSpPr>
          <p:nvPr>
            <p:ph type="title"/>
          </p:nvPr>
        </p:nvSpPr>
        <p:spPr>
          <a:xfrm>
            <a:off x="687388" y="1412875"/>
            <a:ext cx="8691562" cy="235902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F3B06E-1795-F71E-A396-AFF688CDFF9D}"/>
              </a:ext>
            </a:extLst>
          </p:cNvPr>
          <p:cNvSpPr>
            <a:spLocks noGrp="1"/>
          </p:cNvSpPr>
          <p:nvPr>
            <p:ph type="body" idx="1"/>
          </p:nvPr>
        </p:nvSpPr>
        <p:spPr>
          <a:xfrm>
            <a:off x="687388" y="3794125"/>
            <a:ext cx="8691562" cy="12398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C510F-CEBD-8875-DF91-701F5083C748}"/>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E1F35F9A-B732-ACF7-8D90-3DE2D5E8235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F1F972D-E9BC-FB9A-6990-B2E4A4077210}"/>
              </a:ext>
            </a:extLst>
          </p:cNvPr>
          <p:cNvSpPr>
            <a:spLocks noGrp="1"/>
          </p:cNvSpPr>
          <p:nvPr>
            <p:ph type="sldNum" sz="quarter" idx="12"/>
          </p:nvPr>
        </p:nvSpPr>
        <p:spPr/>
        <p:txBody>
          <a:bodyPr/>
          <a:lstStyle/>
          <a:p>
            <a:pPr lvl="0"/>
            <a:fld id="{A62FAB8C-FA1C-4E92-B4AF-A1DBF2DD7CDA}" type="slidenum">
              <a:t>‹#›</a:t>
            </a:fld>
            <a:endParaRPr lang="en-US"/>
          </a:p>
        </p:txBody>
      </p:sp>
    </p:spTree>
    <p:extLst>
      <p:ext uri="{BB962C8B-B14F-4D97-AF65-F5344CB8AC3E}">
        <p14:creationId xmlns:p14="http://schemas.microsoft.com/office/powerpoint/2010/main" val="112947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733B-0319-D8D2-3C46-797B8F80A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504A0-0941-04B9-8698-84541C87014C}"/>
              </a:ext>
            </a:extLst>
          </p:cNvPr>
          <p:cNvSpPr>
            <a:spLocks noGrp="1"/>
          </p:cNvSpPr>
          <p:nvPr>
            <p:ph sz="half" idx="1"/>
          </p:nvPr>
        </p:nvSpPr>
        <p:spPr>
          <a:xfrm>
            <a:off x="503238" y="1325563"/>
            <a:ext cx="4457700" cy="328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BFEED-9BB5-452D-54F6-7D60F474975E}"/>
              </a:ext>
            </a:extLst>
          </p:cNvPr>
          <p:cNvSpPr>
            <a:spLocks noGrp="1"/>
          </p:cNvSpPr>
          <p:nvPr>
            <p:ph sz="half" idx="2"/>
          </p:nvPr>
        </p:nvSpPr>
        <p:spPr>
          <a:xfrm>
            <a:off x="5113338" y="1325563"/>
            <a:ext cx="4459287" cy="328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7EB51-ED27-7993-82EE-B9CF6A826724}"/>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9FC4642A-9E70-C9F1-3D10-597514D1A1DB}"/>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6940FCA4-EB63-E548-A791-2381D92A1018}"/>
              </a:ext>
            </a:extLst>
          </p:cNvPr>
          <p:cNvSpPr>
            <a:spLocks noGrp="1"/>
          </p:cNvSpPr>
          <p:nvPr>
            <p:ph type="sldNum" sz="quarter" idx="12"/>
          </p:nvPr>
        </p:nvSpPr>
        <p:spPr/>
        <p:txBody>
          <a:bodyPr/>
          <a:lstStyle/>
          <a:p>
            <a:pPr lvl="0"/>
            <a:fld id="{FCF2D39F-5FF3-4E15-97E0-683C8057279F}" type="slidenum">
              <a:t>‹#›</a:t>
            </a:fld>
            <a:endParaRPr lang="en-US"/>
          </a:p>
        </p:txBody>
      </p:sp>
    </p:spTree>
    <p:extLst>
      <p:ext uri="{BB962C8B-B14F-4D97-AF65-F5344CB8AC3E}">
        <p14:creationId xmlns:p14="http://schemas.microsoft.com/office/powerpoint/2010/main" val="400366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EAF9-7B3D-A120-A92F-06E6EBA30189}"/>
              </a:ext>
            </a:extLst>
          </p:cNvPr>
          <p:cNvSpPr>
            <a:spLocks noGrp="1"/>
          </p:cNvSpPr>
          <p:nvPr>
            <p:ph type="title"/>
          </p:nvPr>
        </p:nvSpPr>
        <p:spPr>
          <a:xfrm>
            <a:off x="693738" y="301625"/>
            <a:ext cx="8691562" cy="10953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6A4DCD-F804-387C-1596-CCAAAB785F99}"/>
              </a:ext>
            </a:extLst>
          </p:cNvPr>
          <p:cNvSpPr>
            <a:spLocks noGrp="1"/>
          </p:cNvSpPr>
          <p:nvPr>
            <p:ph type="body" idx="1"/>
          </p:nvPr>
        </p:nvSpPr>
        <p:spPr>
          <a:xfrm>
            <a:off x="693738" y="1389063"/>
            <a:ext cx="4264025"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99CE05-80D1-275E-6F81-AD0F573E1106}"/>
              </a:ext>
            </a:extLst>
          </p:cNvPr>
          <p:cNvSpPr>
            <a:spLocks noGrp="1"/>
          </p:cNvSpPr>
          <p:nvPr>
            <p:ph sz="half" idx="2"/>
          </p:nvPr>
        </p:nvSpPr>
        <p:spPr>
          <a:xfrm>
            <a:off x="693738" y="2070100"/>
            <a:ext cx="4264025"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FD7E5-13F3-25B8-C527-4CF76291741C}"/>
              </a:ext>
            </a:extLst>
          </p:cNvPr>
          <p:cNvSpPr>
            <a:spLocks noGrp="1"/>
          </p:cNvSpPr>
          <p:nvPr>
            <p:ph type="body" sz="quarter" idx="3"/>
          </p:nvPr>
        </p:nvSpPr>
        <p:spPr>
          <a:xfrm>
            <a:off x="5102225" y="1389063"/>
            <a:ext cx="4283075"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6E1211-225C-9EB9-D342-02FD56F7AE66}"/>
              </a:ext>
            </a:extLst>
          </p:cNvPr>
          <p:cNvSpPr>
            <a:spLocks noGrp="1"/>
          </p:cNvSpPr>
          <p:nvPr>
            <p:ph sz="quarter" idx="4"/>
          </p:nvPr>
        </p:nvSpPr>
        <p:spPr>
          <a:xfrm>
            <a:off x="5102225" y="2070100"/>
            <a:ext cx="4283075"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5CCDF2-5F32-D5D6-B706-DDEAA7672C66}"/>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06A6D58F-12DF-08F1-110E-9619BB13D258}"/>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B7041F68-44C4-6ED0-DF29-1534EA27147F}"/>
              </a:ext>
            </a:extLst>
          </p:cNvPr>
          <p:cNvSpPr>
            <a:spLocks noGrp="1"/>
          </p:cNvSpPr>
          <p:nvPr>
            <p:ph type="sldNum" sz="quarter" idx="12"/>
          </p:nvPr>
        </p:nvSpPr>
        <p:spPr/>
        <p:txBody>
          <a:bodyPr/>
          <a:lstStyle/>
          <a:p>
            <a:pPr lvl="0"/>
            <a:fld id="{42557268-5F25-4FBC-B274-F01532E19D31}" type="slidenum">
              <a:t>‹#›</a:t>
            </a:fld>
            <a:endParaRPr lang="en-US"/>
          </a:p>
        </p:txBody>
      </p:sp>
    </p:spTree>
    <p:extLst>
      <p:ext uri="{BB962C8B-B14F-4D97-AF65-F5344CB8AC3E}">
        <p14:creationId xmlns:p14="http://schemas.microsoft.com/office/powerpoint/2010/main" val="316158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73A9-D097-50E8-2D6B-3356FC0B3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BFAA27-FAA2-2BD2-7050-2403EA0BCD44}"/>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8F0E7423-F37F-1089-8DBD-A6156C51FB98}"/>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E34DC8FB-F9A7-D0D1-5672-9C4BED8BF101}"/>
              </a:ext>
            </a:extLst>
          </p:cNvPr>
          <p:cNvSpPr>
            <a:spLocks noGrp="1"/>
          </p:cNvSpPr>
          <p:nvPr>
            <p:ph type="sldNum" sz="quarter" idx="12"/>
          </p:nvPr>
        </p:nvSpPr>
        <p:spPr/>
        <p:txBody>
          <a:bodyPr/>
          <a:lstStyle/>
          <a:p>
            <a:pPr lvl="0"/>
            <a:fld id="{F961BCE0-C02E-45B8-AE3D-BB33B5F3B2C0}" type="slidenum">
              <a:t>‹#›</a:t>
            </a:fld>
            <a:endParaRPr lang="en-US"/>
          </a:p>
        </p:txBody>
      </p:sp>
    </p:spTree>
    <p:extLst>
      <p:ext uri="{BB962C8B-B14F-4D97-AF65-F5344CB8AC3E}">
        <p14:creationId xmlns:p14="http://schemas.microsoft.com/office/powerpoint/2010/main" val="293772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265CC1-A1D0-90B6-623D-ACB2105D2BC6}"/>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5A340AA9-D7F5-FDF5-FAC6-A32B5D8FECF8}"/>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FEEF5D90-B199-916C-A9F8-134DFE79841F}"/>
              </a:ext>
            </a:extLst>
          </p:cNvPr>
          <p:cNvSpPr>
            <a:spLocks noGrp="1"/>
          </p:cNvSpPr>
          <p:nvPr>
            <p:ph type="sldNum" sz="quarter" idx="12"/>
          </p:nvPr>
        </p:nvSpPr>
        <p:spPr/>
        <p:txBody>
          <a:bodyPr/>
          <a:lstStyle>
            <a:lvl1pPr>
              <a:defRPr>
                <a:solidFill>
                  <a:schemeClr val="bg1"/>
                </a:solidFill>
              </a:defRPr>
            </a:lvl1pPr>
          </a:lstStyle>
          <a:p>
            <a:fld id="{AEE08BD8-32E0-45F7-8DAE-0626DC6A5601}" type="slidenum">
              <a:rPr lang="en-US" smtClean="0"/>
              <a:pPr/>
              <a:t>‹#›</a:t>
            </a:fld>
            <a:endParaRPr lang="en-US" dirty="0"/>
          </a:p>
        </p:txBody>
      </p:sp>
    </p:spTree>
    <p:extLst>
      <p:ext uri="{BB962C8B-B14F-4D97-AF65-F5344CB8AC3E}">
        <p14:creationId xmlns:p14="http://schemas.microsoft.com/office/powerpoint/2010/main" val="185313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C520-89BE-6764-A215-2490BA5BB7A1}"/>
              </a:ext>
            </a:extLst>
          </p:cNvPr>
          <p:cNvSpPr>
            <a:spLocks noGrp="1"/>
          </p:cNvSpPr>
          <p:nvPr>
            <p:ph type="title"/>
          </p:nvPr>
        </p:nvSpPr>
        <p:spPr>
          <a:xfrm>
            <a:off x="693738" y="377825"/>
            <a:ext cx="3251200" cy="13223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94B315-EA05-B0BB-0D91-9E26BF983518}"/>
              </a:ext>
            </a:extLst>
          </p:cNvPr>
          <p:cNvSpPr>
            <a:spLocks noGrp="1"/>
          </p:cNvSpPr>
          <p:nvPr>
            <p:ph idx="1"/>
          </p:nvPr>
        </p:nvSpPr>
        <p:spPr>
          <a:xfrm>
            <a:off x="4284663" y="815975"/>
            <a:ext cx="5100637" cy="40290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03F535-DFC3-03CC-E93E-65DE8D2AABF5}"/>
              </a:ext>
            </a:extLst>
          </p:cNvPr>
          <p:cNvSpPr>
            <a:spLocks noGrp="1"/>
          </p:cNvSpPr>
          <p:nvPr>
            <p:ph type="body" sz="half" idx="2"/>
          </p:nvPr>
        </p:nvSpPr>
        <p:spPr>
          <a:xfrm>
            <a:off x="693738" y="1700213"/>
            <a:ext cx="3251200"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9D3F5C-1F9C-2AF6-9ACF-E4E2C2A86240}"/>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B6848B09-89B7-AFE4-F726-1C022C492A38}"/>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00CD60EB-1947-11BF-A65F-CCC843A247CE}"/>
              </a:ext>
            </a:extLst>
          </p:cNvPr>
          <p:cNvSpPr>
            <a:spLocks noGrp="1"/>
          </p:cNvSpPr>
          <p:nvPr>
            <p:ph type="sldNum" sz="quarter" idx="12"/>
          </p:nvPr>
        </p:nvSpPr>
        <p:spPr/>
        <p:txBody>
          <a:bodyPr/>
          <a:lstStyle/>
          <a:p>
            <a:pPr lvl="0"/>
            <a:fld id="{B6B70F61-3DF2-42CE-8E97-48319E4137E3}" type="slidenum">
              <a:t>‹#›</a:t>
            </a:fld>
            <a:endParaRPr lang="en-US"/>
          </a:p>
        </p:txBody>
      </p:sp>
    </p:spTree>
    <p:extLst>
      <p:ext uri="{BB962C8B-B14F-4D97-AF65-F5344CB8AC3E}">
        <p14:creationId xmlns:p14="http://schemas.microsoft.com/office/powerpoint/2010/main" val="2342268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C468-964B-F097-F48F-412159F59AA1}"/>
              </a:ext>
            </a:extLst>
          </p:cNvPr>
          <p:cNvSpPr>
            <a:spLocks noGrp="1"/>
          </p:cNvSpPr>
          <p:nvPr>
            <p:ph type="title"/>
          </p:nvPr>
        </p:nvSpPr>
        <p:spPr>
          <a:xfrm>
            <a:off x="693738" y="377825"/>
            <a:ext cx="3251200" cy="13223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9ADEA5-B4DC-36B6-5D65-F1C5AFDE22D4}"/>
              </a:ext>
            </a:extLst>
          </p:cNvPr>
          <p:cNvSpPr>
            <a:spLocks noGrp="1"/>
          </p:cNvSpPr>
          <p:nvPr>
            <p:ph type="pic" idx="1"/>
          </p:nvPr>
        </p:nvSpPr>
        <p:spPr>
          <a:xfrm>
            <a:off x="4284663" y="815975"/>
            <a:ext cx="5100637" cy="4029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745715-755F-EA90-50B8-23C2F82378AB}"/>
              </a:ext>
            </a:extLst>
          </p:cNvPr>
          <p:cNvSpPr>
            <a:spLocks noGrp="1"/>
          </p:cNvSpPr>
          <p:nvPr>
            <p:ph type="body" sz="half" idx="2"/>
          </p:nvPr>
        </p:nvSpPr>
        <p:spPr>
          <a:xfrm>
            <a:off x="693738" y="1700213"/>
            <a:ext cx="3251200"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D4CBF-D340-3BFD-9021-8B56AC9AAE04}"/>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85F605B0-2641-8CBA-D766-075FA2B86B36}"/>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07448B1A-A6E9-D28B-FC33-01D1510F45E6}"/>
              </a:ext>
            </a:extLst>
          </p:cNvPr>
          <p:cNvSpPr>
            <a:spLocks noGrp="1"/>
          </p:cNvSpPr>
          <p:nvPr>
            <p:ph type="sldNum" sz="quarter" idx="12"/>
          </p:nvPr>
        </p:nvSpPr>
        <p:spPr/>
        <p:txBody>
          <a:bodyPr/>
          <a:lstStyle/>
          <a:p>
            <a:pPr lvl="0"/>
            <a:fld id="{D30845AE-040C-4584-820D-B79BD5831075}" type="slidenum">
              <a:t>‹#›</a:t>
            </a:fld>
            <a:endParaRPr lang="en-US"/>
          </a:p>
        </p:txBody>
      </p:sp>
    </p:spTree>
    <p:extLst>
      <p:ext uri="{BB962C8B-B14F-4D97-AF65-F5344CB8AC3E}">
        <p14:creationId xmlns:p14="http://schemas.microsoft.com/office/powerpoint/2010/main" val="1372042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EF0D0-304D-5C21-A9CD-A68ADC1AE26C}"/>
              </a:ext>
            </a:extLst>
          </p:cNvPr>
          <p:cNvSpPr txBox="1">
            <a:spLocks noGrp="1"/>
          </p:cNvSpPr>
          <p:nvPr>
            <p:ph type="title"/>
          </p:nvPr>
        </p:nvSpPr>
        <p:spPr>
          <a:xfrm>
            <a:off x="503640" y="225720"/>
            <a:ext cx="9068760" cy="946440"/>
          </a:xfrm>
          <a:prstGeom prst="rect">
            <a:avLst/>
          </a:prstGeom>
          <a:noFill/>
          <a:ln>
            <a:noFill/>
          </a:ln>
        </p:spPr>
        <p:txBody>
          <a:bodyPr lIns="0" tIns="0" rIns="0" bIns="0" anchor="ctr"/>
          <a:lstStyle/>
          <a:p>
            <a:endParaRPr lang="en-US"/>
          </a:p>
        </p:txBody>
      </p:sp>
      <p:sp>
        <p:nvSpPr>
          <p:cNvPr id="3" name="Text Placeholder 2">
            <a:extLst>
              <a:ext uri="{FF2B5EF4-FFF2-40B4-BE49-F238E27FC236}">
                <a16:creationId xmlns:a16="http://schemas.microsoft.com/office/drawing/2014/main" id="{81AB9ABB-0D2D-574C-D153-31E025962254}"/>
              </a:ext>
            </a:extLst>
          </p:cNvPr>
          <p:cNvSpPr txBox="1">
            <a:spLocks noGrp="1"/>
          </p:cNvSpPr>
          <p:nvPr>
            <p:ph type="body" idx="1"/>
          </p:nvPr>
        </p:nvSpPr>
        <p:spPr>
          <a:xfrm>
            <a:off x="503640" y="1326240"/>
            <a:ext cx="9068760" cy="3287879"/>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4FA40-99B9-B3D9-74CB-260088E32BF1}"/>
              </a:ext>
            </a:extLst>
          </p:cNvPr>
          <p:cNvSpPr txBox="1">
            <a:spLocks noGrp="1"/>
          </p:cNvSpPr>
          <p:nvPr>
            <p:ph type="dt" sz="half" idx="2"/>
          </p:nvPr>
        </p:nvSpPr>
        <p:spPr>
          <a:xfrm>
            <a:off x="503640" y="5164560"/>
            <a:ext cx="2347560" cy="390600"/>
          </a:xfrm>
          <a:prstGeom prst="rect">
            <a:avLst/>
          </a:prstGeom>
          <a:noFill/>
          <a:ln>
            <a:noFill/>
          </a:ln>
        </p:spPr>
        <p:txBody>
          <a:bodyPr vert="horz" lIns="0" tIns="0" rIns="0" bIns="0"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5" name="Footer Placeholder 4">
            <a:extLst>
              <a:ext uri="{FF2B5EF4-FFF2-40B4-BE49-F238E27FC236}">
                <a16:creationId xmlns:a16="http://schemas.microsoft.com/office/drawing/2014/main" id="{FA92C921-F21A-0B3E-78CA-AB9AF67D12F7}"/>
              </a:ext>
            </a:extLst>
          </p:cNvPr>
          <p:cNvSpPr txBox="1">
            <a:spLocks noGrp="1"/>
          </p:cNvSpPr>
          <p:nvPr>
            <p:ph type="ftr" sz="quarter" idx="3"/>
          </p:nvPr>
        </p:nvSpPr>
        <p:spPr>
          <a:xfrm>
            <a:off x="3445920" y="5164560"/>
            <a:ext cx="3193920" cy="390600"/>
          </a:xfrm>
          <a:prstGeom prst="rect">
            <a:avLst/>
          </a:prstGeom>
          <a:noFill/>
          <a:ln>
            <a:noFill/>
          </a:ln>
        </p:spPr>
        <p:txBody>
          <a:bodyPr vert="horz" lIns="0" tIns="0" rIns="0" bIns="0" anchorCtr="0">
            <a:noAutofit/>
          </a:bodyPr>
          <a:lstStyle>
            <a:lvl1pPr lvl="0" algn="ctr"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6" name="Slide Number Placeholder 5">
            <a:extLst>
              <a:ext uri="{FF2B5EF4-FFF2-40B4-BE49-F238E27FC236}">
                <a16:creationId xmlns:a16="http://schemas.microsoft.com/office/drawing/2014/main" id="{B34BBFA0-9FFB-0465-1F71-7D613D7F6B24}"/>
              </a:ext>
            </a:extLst>
          </p:cNvPr>
          <p:cNvSpPr txBox="1">
            <a:spLocks noGrp="1"/>
          </p:cNvSpPr>
          <p:nvPr>
            <p:ph type="sldNum" sz="quarter" idx="4"/>
          </p:nvPr>
        </p:nvSpPr>
        <p:spPr>
          <a:xfrm>
            <a:off x="7224840" y="5164560"/>
            <a:ext cx="2347560" cy="390600"/>
          </a:xfrm>
          <a:prstGeom prst="rect">
            <a:avLst/>
          </a:prstGeom>
          <a:noFill/>
          <a:ln>
            <a:noFill/>
          </a:ln>
        </p:spPr>
        <p:txBody>
          <a:bodyPr vert="horz" lIns="0" tIns="0" rIns="0" bIns="0"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fld id="{C320443A-06B1-41E8-90C2-31F4719339F9}"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hangingPunct="0">
        <a:tabLst/>
        <a:defRPr lang="en-US" sz="4400" b="0" i="0" u="none" strike="noStrike" kern="1200" cap="none">
          <a:ln>
            <a:noFill/>
          </a:ln>
          <a:highlight>
            <a:scrgbClr r="0" g="0" b="0">
              <a:alpha val="0"/>
            </a:scrgbClr>
          </a:highlight>
          <a:latin typeface="Liberation Sans" pitchFamily="18"/>
        </a:defRPr>
      </a:lvl1pPr>
    </p:titleStyle>
    <p:bodyStyle>
      <a:lvl1pPr marL="0" marR="0" indent="0" rtl="0" hangingPunct="0">
        <a:spcBef>
          <a:spcPts val="1414"/>
        </a:spcBef>
        <a:spcAft>
          <a:spcPts val="0"/>
        </a:spcAft>
        <a:tabLst/>
        <a:defRPr lang="en-US" sz="32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t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8.png"/><Relationship Id="rId4" Type="http://schemas.microsoft.com/office/2007/relationships/hdphoto" Target="../media/hdphoto10.wdp"/><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71.png"/><Relationship Id="rId7" Type="http://schemas.openxmlformats.org/officeDocument/2006/relationships/image" Target="../media/image34.png"/><Relationship Id="rId12" Type="http://schemas.openxmlformats.org/officeDocument/2006/relationships/image" Target="../media/image29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321.png"/><Relationship Id="rId5" Type="http://schemas.openxmlformats.org/officeDocument/2006/relationships/image" Target="../media/image120.png"/><Relationship Id="rId10" Type="http://schemas.openxmlformats.org/officeDocument/2006/relationships/image" Target="../media/image35.png"/><Relationship Id="rId9" Type="http://schemas.openxmlformats.org/officeDocument/2006/relationships/image" Target="../media/image280.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2.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80.png"/><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50.png"/><Relationship Id="rId18" Type="http://schemas.openxmlformats.org/officeDocument/2006/relationships/image" Target="../media/image52.jpeg"/><Relationship Id="rId3" Type="http://schemas.openxmlformats.org/officeDocument/2006/relationships/slideLayout" Target="../slideLayouts/slideLayout7.xml"/><Relationship Id="rId7" Type="http://schemas.openxmlformats.org/officeDocument/2006/relationships/image" Target="../media/image49.png"/><Relationship Id="rId12" Type="http://schemas.microsoft.com/office/2007/relationships/hdphoto" Target="../media/hdphoto12.wdp"/><Relationship Id="rId17" Type="http://schemas.openxmlformats.org/officeDocument/2006/relationships/image" Target="../media/image51.jpeg"/><Relationship Id="rId2" Type="http://schemas.microsoft.com/office/2007/relationships/media" Target="../media/media1.mp4"/><Relationship Id="rId16" Type="http://schemas.microsoft.com/office/2007/relationships/hdphoto" Target="../media/hdphoto4.wdp"/><Relationship Id="rId1" Type="http://schemas.openxmlformats.org/officeDocument/2006/relationships/video" Target="NULL" TargetMode="External"/><Relationship Id="rId6" Type="http://schemas.microsoft.com/office/2007/relationships/hdphoto" Target="../media/hdphoto14.wdp"/><Relationship Id="rId11" Type="http://schemas.openxmlformats.org/officeDocument/2006/relationships/image" Target="../media/image30.png"/><Relationship Id="rId5" Type="http://schemas.openxmlformats.org/officeDocument/2006/relationships/image" Target="../media/image48.png"/><Relationship Id="rId15" Type="http://schemas.openxmlformats.org/officeDocument/2006/relationships/image" Target="../media/image13.png"/><Relationship Id="rId10" Type="http://schemas.microsoft.com/office/2007/relationships/hdphoto" Target="../media/hdphoto13.wdp"/><Relationship Id="rId19" Type="http://schemas.openxmlformats.org/officeDocument/2006/relationships/image" Target="../media/image9.png"/><Relationship Id="rId4" Type="http://schemas.openxmlformats.org/officeDocument/2006/relationships/notesSlide" Target="../notesSlides/notesSlide33.xml"/><Relationship Id="rId9" Type="http://schemas.openxmlformats.org/officeDocument/2006/relationships/image" Target="../media/image31.png"/><Relationship Id="rId14" Type="http://schemas.openxmlformats.org/officeDocument/2006/relationships/image" Target="../media/image12.png"/></Relationships>
</file>

<file path=ppt/slides/_rels/slide46.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3.png"/><Relationship Id="rId3" Type="http://schemas.openxmlformats.org/officeDocument/2006/relationships/image" Target="../media/image48.png"/><Relationship Id="rId7" Type="http://schemas.openxmlformats.org/officeDocument/2006/relationships/image" Target="../media/image31.png"/><Relationship Id="rId12" Type="http://schemas.openxmlformats.org/officeDocument/2006/relationships/image" Target="../media/image12.png"/><Relationship Id="rId17" Type="http://schemas.openxmlformats.org/officeDocument/2006/relationships/image" Target="../media/image5.png"/><Relationship Id="rId2" Type="http://schemas.openxmlformats.org/officeDocument/2006/relationships/notesSlide" Target="../notesSlides/notesSlide34.xml"/><Relationship Id="rId16" Type="http://schemas.openxmlformats.org/officeDocument/2006/relationships/image" Target="../media/image52.jpe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50.png"/><Relationship Id="rId5" Type="http://schemas.openxmlformats.org/officeDocument/2006/relationships/image" Target="../media/image49.png"/><Relationship Id="rId15" Type="http://schemas.openxmlformats.org/officeDocument/2006/relationships/image" Target="../media/image51.jpeg"/><Relationship Id="rId10" Type="http://schemas.microsoft.com/office/2007/relationships/hdphoto" Target="../media/hdphoto12.wdp"/><Relationship Id="rId4" Type="http://schemas.microsoft.com/office/2007/relationships/hdphoto" Target="../media/hdphoto14.wdp"/><Relationship Id="rId9" Type="http://schemas.openxmlformats.org/officeDocument/2006/relationships/image" Target="../media/image30.png"/><Relationship Id="rId14"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3.png"/><Relationship Id="rId1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31.png"/><Relationship Id="rId12" Type="http://schemas.openxmlformats.org/officeDocument/2006/relationships/image" Target="../media/image12.png"/><Relationship Id="rId17" Type="http://schemas.openxmlformats.org/officeDocument/2006/relationships/image" Target="../media/image5.png"/><Relationship Id="rId2" Type="http://schemas.openxmlformats.org/officeDocument/2006/relationships/notesSlide" Target="../notesSlides/notesSlide35.xml"/><Relationship Id="rId16" Type="http://schemas.openxmlformats.org/officeDocument/2006/relationships/image" Target="../media/image52.jpe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50.png"/><Relationship Id="rId5" Type="http://schemas.openxmlformats.org/officeDocument/2006/relationships/image" Target="../media/image49.png"/><Relationship Id="rId15" Type="http://schemas.openxmlformats.org/officeDocument/2006/relationships/image" Target="../media/image51.jpeg"/><Relationship Id="rId10" Type="http://schemas.microsoft.com/office/2007/relationships/hdphoto" Target="../media/hdphoto12.wdp"/><Relationship Id="rId4" Type="http://schemas.microsoft.com/office/2007/relationships/hdphoto" Target="../media/hdphoto14.wdp"/><Relationship Id="rId9" Type="http://schemas.openxmlformats.org/officeDocument/2006/relationships/image" Target="../media/image30.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6.xml"/><Relationship Id="rId16"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image" Target="../media/image19.png"/><Relationship Id="rId4" Type="http://schemas.microsoft.com/office/2007/relationships/hdphoto" Target="../media/hdphoto5.wdp"/><Relationship Id="rId9" Type="http://schemas.microsoft.com/office/2007/relationships/hdphoto" Target="../media/hdphoto7.wdp"/><Relationship Id="rId1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microsoft.com/office/2007/relationships/hdphoto" Target="../media/hdphoto10.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 Id="rId9"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5E1D75-4237-4209-ABFE-AB728F9775BF}"/>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19"/>
                    </a14:imgEffect>
                  </a14:imgLayer>
                </a14:imgProps>
              </a:ext>
              <a:ext uri="{28A0092B-C50C-407E-A947-70E740481C1C}">
                <a14:useLocalDpi xmlns:a14="http://schemas.microsoft.com/office/drawing/2010/main" val="0"/>
              </a:ext>
            </a:extLst>
          </a:blip>
          <a:stretch>
            <a:fillRect/>
          </a:stretch>
        </p:blipFill>
        <p:spPr>
          <a:xfrm>
            <a:off x="0" y="198"/>
            <a:ext cx="10077450" cy="5668566"/>
          </a:xfrm>
          <a:prstGeom prst="rect">
            <a:avLst/>
          </a:prstGeom>
        </p:spPr>
      </p:pic>
      <p:sp>
        <p:nvSpPr>
          <p:cNvPr id="5" name="Rectangle 4">
            <a:extLst>
              <a:ext uri="{FF2B5EF4-FFF2-40B4-BE49-F238E27FC236}">
                <a16:creationId xmlns:a16="http://schemas.microsoft.com/office/drawing/2014/main" id="{2BFA3C34-263A-717B-0DE0-F4460163ECF6}"/>
              </a:ext>
            </a:extLst>
          </p:cNvPr>
          <p:cNvSpPr/>
          <p:nvPr/>
        </p:nvSpPr>
        <p:spPr>
          <a:xfrm>
            <a:off x="2" y="0"/>
            <a:ext cx="10077448" cy="566896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2AF3C-9D31-FA48-6C46-0B3EA2B9D8C3}"/>
              </a:ext>
            </a:extLst>
          </p:cNvPr>
          <p:cNvSpPr>
            <a:spLocks noGrp="1"/>
          </p:cNvSpPr>
          <p:nvPr>
            <p:ph type="ctrTitle"/>
          </p:nvPr>
        </p:nvSpPr>
        <p:spPr>
          <a:xfrm>
            <a:off x="0" y="874992"/>
            <a:ext cx="10077450" cy="1974850"/>
          </a:xfrm>
        </p:spPr>
        <p:txBody>
          <a:bodyPr/>
          <a:lstStyle/>
          <a:p>
            <a:r>
              <a:rPr lang="en-US" sz="3800" dirty="0"/>
              <a:t>Non-Line-of-Sight 3D Object Reconstruction</a:t>
            </a:r>
            <a:br>
              <a:rPr lang="en-US" sz="3600" dirty="0"/>
            </a:br>
            <a:r>
              <a:rPr lang="en-US" sz="3400" dirty="0"/>
              <a:t>via </a:t>
            </a:r>
            <a:r>
              <a:rPr lang="en-US" sz="3400" dirty="0" err="1"/>
              <a:t>mmWave</a:t>
            </a:r>
            <a:r>
              <a:rPr lang="en-US" sz="3400" dirty="0"/>
              <a:t> Surface Normal Estimation</a:t>
            </a:r>
            <a:endParaRPr lang="en-US" sz="3400" dirty="0">
              <a:solidFill>
                <a:schemeClr val="tx1">
                  <a:lumMod val="50000"/>
                  <a:lumOff val="50000"/>
                </a:schemeClr>
              </a:solidFill>
            </a:endParaRPr>
          </a:p>
        </p:txBody>
      </p:sp>
      <p:sp>
        <p:nvSpPr>
          <p:cNvPr id="3" name="Subtitle 2">
            <a:extLst>
              <a:ext uri="{FF2B5EF4-FFF2-40B4-BE49-F238E27FC236}">
                <a16:creationId xmlns:a16="http://schemas.microsoft.com/office/drawing/2014/main" id="{62A43571-2C9B-5C23-0FDD-5DDA97656AB5}"/>
              </a:ext>
            </a:extLst>
          </p:cNvPr>
          <p:cNvSpPr>
            <a:spLocks noGrp="1"/>
          </p:cNvSpPr>
          <p:nvPr>
            <p:ph type="subTitle" idx="1"/>
          </p:nvPr>
        </p:nvSpPr>
        <p:spPr>
          <a:xfrm>
            <a:off x="772566" y="3640489"/>
            <a:ext cx="8532316" cy="484471"/>
          </a:xfrm>
        </p:spPr>
        <p:txBody>
          <a:bodyPr>
            <a:noAutofit/>
          </a:bodyPr>
          <a:lstStyle/>
          <a:p>
            <a:r>
              <a:rPr lang="en-US" dirty="0"/>
              <a:t>Laura </a:t>
            </a:r>
            <a:r>
              <a:rPr lang="en-US" dirty="0" err="1"/>
              <a:t>Dodds</a:t>
            </a:r>
            <a:r>
              <a:rPr lang="en-US" dirty="0"/>
              <a:t>, Tara </a:t>
            </a:r>
            <a:r>
              <a:rPr lang="en-US" dirty="0" err="1"/>
              <a:t>Boroushaki</a:t>
            </a:r>
            <a:r>
              <a:rPr lang="en-US" dirty="0"/>
              <a:t>, </a:t>
            </a:r>
            <a:r>
              <a:rPr lang="en-US" dirty="0" err="1"/>
              <a:t>Kaichen</a:t>
            </a:r>
            <a:r>
              <a:rPr lang="en-US" dirty="0"/>
              <a:t> Zhou, Fadel Adib</a:t>
            </a:r>
          </a:p>
        </p:txBody>
      </p:sp>
      <p:sp>
        <p:nvSpPr>
          <p:cNvPr id="6" name="Cartesian…">
            <a:extLst>
              <a:ext uri="{FF2B5EF4-FFF2-40B4-BE49-F238E27FC236}">
                <a16:creationId xmlns:a16="http://schemas.microsoft.com/office/drawing/2014/main" id="{AA432189-B978-57C0-1458-A1A4F33D730E}"/>
              </a:ext>
            </a:extLst>
          </p:cNvPr>
          <p:cNvSpPr txBox="1"/>
          <p:nvPr/>
        </p:nvSpPr>
        <p:spPr>
          <a:xfrm>
            <a:off x="1882865" y="5912855"/>
            <a:ext cx="3961195" cy="1573972"/>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60959" tIns="60959" rIns="60959" bIns="60959">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4572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9144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13716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18288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22860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27432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32004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36576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pPr>
              <a:lnSpc>
                <a:spcPct val="60000"/>
              </a:lnSpc>
              <a:defRPr sz="5000">
                <a:solidFill>
                  <a:srgbClr val="DA003B"/>
                </a:solidFill>
                <a:latin typeface="Avenir Next Demi Bold"/>
                <a:ea typeface="Avenir Next Demi Bold"/>
                <a:cs typeface="Avenir Next Demi Bold"/>
                <a:sym typeface="Avenir Next Demi Bold"/>
              </a:defRPr>
            </a:pPr>
            <a:r>
              <a:rPr dirty="0"/>
              <a:t>Cartesian</a:t>
            </a:r>
          </a:p>
          <a:p>
            <a:pPr algn="r">
              <a:lnSpc>
                <a:spcPct val="60000"/>
              </a:lnSpc>
              <a:defRPr sz="5000">
                <a:solidFill>
                  <a:srgbClr val="DA003B"/>
                </a:solidFill>
                <a:latin typeface="Avenir Next Demi Bold"/>
                <a:ea typeface="Avenir Next Demi Bold"/>
                <a:cs typeface="Avenir Next Demi Bold"/>
                <a:sym typeface="Avenir Next Demi Bold"/>
              </a:defRPr>
            </a:pPr>
            <a:r>
              <a:rPr dirty="0"/>
              <a:t>Systems</a:t>
            </a:r>
          </a:p>
        </p:txBody>
      </p:sp>
      <p:pic>
        <p:nvPicPr>
          <p:cNvPr id="7" name="Image" descr="Image">
            <a:extLst>
              <a:ext uri="{FF2B5EF4-FFF2-40B4-BE49-F238E27FC236}">
                <a16:creationId xmlns:a16="http://schemas.microsoft.com/office/drawing/2014/main" id="{D4F0DD7F-F283-625B-AD8D-64EB64CAEF2E}"/>
              </a:ext>
            </a:extLst>
          </p:cNvPr>
          <p:cNvPicPr>
            <a:picLocks noChangeAspect="1"/>
          </p:cNvPicPr>
          <p:nvPr/>
        </p:nvPicPr>
        <p:blipFill>
          <a:blip r:embed="rId5"/>
          <a:stretch>
            <a:fillRect/>
          </a:stretch>
        </p:blipFill>
        <p:spPr>
          <a:xfrm>
            <a:off x="215497" y="5015081"/>
            <a:ext cx="950601" cy="491639"/>
          </a:xfrm>
          <a:prstGeom prst="rect">
            <a:avLst/>
          </a:prstGeom>
          <a:ln w="12700">
            <a:miter lim="400000"/>
          </a:ln>
          <a:effectLst>
            <a:outerShdw blurRad="25400" dist="25400" dir="5400000" rotWithShape="0">
              <a:srgbClr val="000000">
                <a:alpha val="91982"/>
              </a:srgbClr>
            </a:outerShdw>
          </a:effectLst>
        </p:spPr>
      </p:pic>
      <p:pic>
        <p:nvPicPr>
          <p:cNvPr id="11" name="Graphic 10">
            <a:extLst>
              <a:ext uri="{FF2B5EF4-FFF2-40B4-BE49-F238E27FC236}">
                <a16:creationId xmlns:a16="http://schemas.microsoft.com/office/drawing/2014/main" id="{5E1CB891-8652-4FB2-B93D-BB1475501D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7761" y="5155863"/>
            <a:ext cx="2438400" cy="38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47148D6-6D86-4351-8A44-BE075FE1F65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750" b="82500" l="27865" r="69167">
                        <a14:foregroundMark x1="27865" y1="51667" x2="28385" y2="47917"/>
                        <a14:foregroundMark x1="40208" y1="80167" x2="42917" y2="78250"/>
                        <a14:foregroundMark x1="69167" y1="61500" x2="68177" y2="71500"/>
                        <a14:foregroundMark x1="68177" y1="71500" x2="67552" y2="72917"/>
                        <a14:foregroundMark x1="47656" y1="21583" x2="53125" y2="22167"/>
                        <a14:foregroundMark x1="51250" y1="20000" x2="55781" y2="21417"/>
                        <a14:foregroundMark x1="40625" y1="82333" x2="46146" y2="82583"/>
                        <a14:foregroundMark x1="46146" y1="82583" x2="46354" y2="82417"/>
                        <a14:foregroundMark x1="54583" y1="21083" x2="50781" y2="19750"/>
                        <a14:foregroundMark x1="53802" y1="20333" x2="55469" y2="21417"/>
                        <a14:foregroundMark x1="54688" y1="21333" x2="54271" y2="21333"/>
                      </a14:backgroundRemoval>
                    </a14:imgEffect>
                  </a14:imgLayer>
                </a14:imgProps>
              </a:ext>
            </a:extLst>
          </a:blip>
          <a:srcRect l="23940" t="15167" r="26783" b="15017"/>
          <a:stretch/>
        </p:blipFill>
        <p:spPr>
          <a:xfrm>
            <a:off x="1947365" y="1916582"/>
            <a:ext cx="2746651" cy="2432147"/>
          </a:xfrm>
          <a:prstGeom prst="rect">
            <a:avLst/>
          </a:prstGeom>
          <a:scene3d>
            <a:camera prst="orthographicFront">
              <a:rot lat="0" lon="0" rev="60000"/>
            </a:camera>
            <a:lightRig rig="threePt" dir="t"/>
          </a:scene3d>
        </p:spPr>
      </p:pic>
      <p:sp>
        <p:nvSpPr>
          <p:cNvPr id="3" name="Title 1">
            <a:extLst>
              <a:ext uri="{FF2B5EF4-FFF2-40B4-BE49-F238E27FC236}">
                <a16:creationId xmlns:a16="http://schemas.microsoft.com/office/drawing/2014/main" id="{11521755-184F-49E6-890C-80718A42AC58}"/>
              </a:ext>
            </a:extLst>
          </p:cNvPr>
          <p:cNvSpPr txBox="1">
            <a:spLocks/>
          </p:cNvSpPr>
          <p:nvPr/>
        </p:nvSpPr>
        <p:spPr>
          <a:xfrm>
            <a:off x="0" y="73453"/>
            <a:ext cx="10077450" cy="3693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How do existing methods perform 3D reconstruction?</a:t>
            </a:r>
          </a:p>
        </p:txBody>
      </p:sp>
      <p:pic>
        <p:nvPicPr>
          <p:cNvPr id="8" name="Picture 7">
            <a:extLst>
              <a:ext uri="{FF2B5EF4-FFF2-40B4-BE49-F238E27FC236}">
                <a16:creationId xmlns:a16="http://schemas.microsoft.com/office/drawing/2014/main" id="{3EAFCE4C-6391-4B6D-914F-F7579EAF0ACB}"/>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31333" b="88000" l="20000" r="51146">
                        <a14:foregroundMark x1="32969" y1="33833" x2="32969" y2="33833"/>
                        <a14:foregroundMark x1="31302" y1="33833" x2="31302" y2="33833"/>
                        <a14:foregroundMark x1="20104" y1="45917" x2="21563" y2="48417"/>
                        <a14:foregroundMark x1="31302" y1="85333" x2="31302" y2="79750"/>
                        <a14:foregroundMark x1="31094" y1="84750" x2="31094" y2="84750"/>
                        <a14:foregroundMark x1="31094" y1="88000" x2="31198" y2="85500"/>
                        <a14:foregroundMark x1="44167" y1="75250" x2="44010" y2="65083"/>
                        <a14:foregroundMark x1="44010" y1="65083" x2="49479" y2="64083"/>
                        <a14:foregroundMark x1="49479" y1="64083" x2="49583" y2="64917"/>
                        <a14:foregroundMark x1="50781" y1="63583" x2="50781" y2="63583"/>
                        <a14:foregroundMark x1="51146" y1="65250" x2="51146" y2="65250"/>
                        <a14:foregroundMark x1="34010" y1="31583" x2="34010" y2="32417"/>
                        <a14:foregroundMark x1="38229" y1="31333" x2="38333" y2="34250"/>
                        <a14:foregroundMark x1="33438" y1="31333" x2="33542" y2="39083"/>
                        <a14:foregroundMark x1="39167" y1="73500" x2="39167" y2="73500"/>
                      </a14:backgroundRemoval>
                    </a14:imgEffect>
                  </a14:imgLayer>
                </a14:imgProps>
              </a:ext>
            </a:extLst>
          </a:blip>
          <a:srcRect l="16964" t="29572" r="47080" b="10389"/>
          <a:stretch/>
        </p:blipFill>
        <p:spPr>
          <a:xfrm rot="249388">
            <a:off x="5897245" y="1427640"/>
            <a:ext cx="3043301" cy="3176031"/>
          </a:xfrm>
          <a:prstGeom prst="rect">
            <a:avLst/>
          </a:prstGeom>
        </p:spPr>
      </p:pic>
      <p:grpSp>
        <p:nvGrpSpPr>
          <p:cNvPr id="49" name="Group 48">
            <a:extLst>
              <a:ext uri="{FF2B5EF4-FFF2-40B4-BE49-F238E27FC236}">
                <a16:creationId xmlns:a16="http://schemas.microsoft.com/office/drawing/2014/main" id="{903DD2BD-56D5-435C-9127-BCE1793AAF0F}"/>
              </a:ext>
            </a:extLst>
          </p:cNvPr>
          <p:cNvGrpSpPr/>
          <p:nvPr/>
        </p:nvGrpSpPr>
        <p:grpSpPr>
          <a:xfrm>
            <a:off x="895035" y="4671094"/>
            <a:ext cx="3975863" cy="646331"/>
            <a:chOff x="1714245" y="3124234"/>
            <a:chExt cx="3975863" cy="646331"/>
          </a:xfrm>
        </p:grpSpPr>
        <p:sp>
          <p:nvSpPr>
            <p:cNvPr id="50" name="TextBox 49">
              <a:extLst>
                <a:ext uri="{FF2B5EF4-FFF2-40B4-BE49-F238E27FC236}">
                  <a16:creationId xmlns:a16="http://schemas.microsoft.com/office/drawing/2014/main" id="{15899DC9-8D60-4089-85FD-11BCE6CFA374}"/>
                </a:ext>
              </a:extLst>
            </p:cNvPr>
            <p:cNvSpPr txBox="1"/>
            <p:nvPr/>
          </p:nvSpPr>
          <p:spPr>
            <a:xfrm>
              <a:off x="1877568" y="3124234"/>
              <a:ext cx="3812540" cy="646331"/>
            </a:xfrm>
            <a:prstGeom prst="rect">
              <a:avLst/>
            </a:prstGeom>
            <a:noFill/>
          </p:spPr>
          <p:txBody>
            <a:bodyPr wrap="square" rtlCol="0">
              <a:spAutoFit/>
            </a:bodyPr>
            <a:lstStyle/>
            <a:p>
              <a:pPr algn="ctr"/>
              <a:r>
                <a:rPr lang="en-US" dirty="0">
                  <a:solidFill>
                    <a:schemeClr val="bg1"/>
                  </a:solidFill>
                </a:rPr>
                <a:t>Reconstruction quality is limited by SAR resolution (i.e., bandwidth)</a:t>
              </a:r>
            </a:p>
          </p:txBody>
        </p:sp>
        <p:sp>
          <p:nvSpPr>
            <p:cNvPr id="51" name="Straight Connector 50">
              <a:extLst>
                <a:ext uri="{FF2B5EF4-FFF2-40B4-BE49-F238E27FC236}">
                  <a16:creationId xmlns:a16="http://schemas.microsoft.com/office/drawing/2014/main" id="{45426B24-CBAB-4BF2-8C74-68DEEBCCE491}"/>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52" name="Straight Connector 51">
              <a:extLst>
                <a:ext uri="{FF2B5EF4-FFF2-40B4-BE49-F238E27FC236}">
                  <a16:creationId xmlns:a16="http://schemas.microsoft.com/office/drawing/2014/main" id="{850B3B92-F5A0-4010-88A8-38484A6BDDCA}"/>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36" name="TextBox 35">
            <a:extLst>
              <a:ext uri="{FF2B5EF4-FFF2-40B4-BE49-F238E27FC236}">
                <a16:creationId xmlns:a16="http://schemas.microsoft.com/office/drawing/2014/main" id="{634C8B7F-242B-4438-98CB-3E547882F3F4}"/>
              </a:ext>
            </a:extLst>
          </p:cNvPr>
          <p:cNvSpPr txBox="1"/>
          <p:nvPr/>
        </p:nvSpPr>
        <p:spPr>
          <a:xfrm>
            <a:off x="7763097" y="4434842"/>
            <a:ext cx="1577356" cy="646331"/>
          </a:xfrm>
          <a:prstGeom prst="rect">
            <a:avLst/>
          </a:prstGeom>
          <a:noFill/>
        </p:spPr>
        <p:txBody>
          <a:bodyPr wrap="none" rtlCol="0">
            <a:spAutoFit/>
          </a:bodyPr>
          <a:lstStyle/>
          <a:p>
            <a:pPr algn="ctr"/>
            <a:r>
              <a:rPr lang="en-US" dirty="0">
                <a:solidFill>
                  <a:schemeClr val="bg1"/>
                </a:solidFill>
              </a:rPr>
              <a:t>Real-World</a:t>
            </a:r>
          </a:p>
          <a:p>
            <a:pPr algn="ctr"/>
            <a:r>
              <a:rPr lang="en-US" dirty="0">
                <a:solidFill>
                  <a:schemeClr val="bg1"/>
                </a:solidFill>
              </a:rPr>
              <a:t>3D Point Cloud</a:t>
            </a:r>
          </a:p>
        </p:txBody>
      </p:sp>
    </p:spTree>
    <p:extLst>
      <p:ext uri="{BB962C8B-B14F-4D97-AF65-F5344CB8AC3E}">
        <p14:creationId xmlns:p14="http://schemas.microsoft.com/office/powerpoint/2010/main" val="3994060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47148D6-6D86-4351-8A44-BE075FE1F6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750" b="82500" l="27865" r="69167">
                        <a14:foregroundMark x1="27865" y1="51667" x2="28385" y2="47917"/>
                        <a14:foregroundMark x1="40208" y1="80167" x2="42917" y2="78250"/>
                        <a14:foregroundMark x1="69167" y1="61500" x2="68177" y2="71500"/>
                        <a14:foregroundMark x1="68177" y1="71500" x2="67552" y2="72917"/>
                        <a14:foregroundMark x1="47656" y1="21583" x2="53125" y2="22167"/>
                        <a14:foregroundMark x1="51250" y1="20000" x2="55781" y2="21417"/>
                        <a14:foregroundMark x1="40625" y1="82333" x2="46146" y2="82583"/>
                        <a14:foregroundMark x1="46146" y1="82583" x2="46354" y2="82417"/>
                        <a14:foregroundMark x1="54583" y1="21083" x2="50781" y2="19750"/>
                        <a14:foregroundMark x1="53802" y1="20333" x2="55469" y2="21417"/>
                        <a14:foregroundMark x1="54688" y1="21333" x2="54271" y2="21333"/>
                      </a14:backgroundRemoval>
                    </a14:imgEffect>
                  </a14:imgLayer>
                </a14:imgProps>
              </a:ext>
            </a:extLst>
          </a:blip>
          <a:srcRect l="23940" t="15167" r="26783" b="15017"/>
          <a:stretch/>
        </p:blipFill>
        <p:spPr>
          <a:xfrm>
            <a:off x="1947365" y="1916582"/>
            <a:ext cx="2746651" cy="2432147"/>
          </a:xfrm>
          <a:prstGeom prst="rect">
            <a:avLst/>
          </a:prstGeom>
          <a:scene3d>
            <a:camera prst="orthographicFront">
              <a:rot lat="0" lon="0" rev="60000"/>
            </a:camera>
            <a:lightRig rig="threePt" dir="t"/>
          </a:scene3d>
        </p:spPr>
      </p:pic>
      <p:sp>
        <p:nvSpPr>
          <p:cNvPr id="3" name="Title 1">
            <a:extLst>
              <a:ext uri="{FF2B5EF4-FFF2-40B4-BE49-F238E27FC236}">
                <a16:creationId xmlns:a16="http://schemas.microsoft.com/office/drawing/2014/main" id="{11521755-184F-49E6-890C-80718A42AC58}"/>
              </a:ext>
            </a:extLst>
          </p:cNvPr>
          <p:cNvSpPr txBox="1">
            <a:spLocks/>
          </p:cNvSpPr>
          <p:nvPr/>
        </p:nvSpPr>
        <p:spPr>
          <a:xfrm>
            <a:off x="0" y="73453"/>
            <a:ext cx="10077450" cy="3693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How do existing methods perform 3D reconstruction?</a:t>
            </a:r>
          </a:p>
        </p:txBody>
      </p:sp>
      <p:pic>
        <p:nvPicPr>
          <p:cNvPr id="8" name="Picture 7">
            <a:extLst>
              <a:ext uri="{FF2B5EF4-FFF2-40B4-BE49-F238E27FC236}">
                <a16:creationId xmlns:a16="http://schemas.microsoft.com/office/drawing/2014/main" id="{3EAFCE4C-6391-4B6D-914F-F7579EAF0ACB}"/>
              </a:ext>
            </a:extLst>
          </p:cNvPr>
          <p:cNvPicPr>
            <a:picLocks noChangeAspect="1"/>
          </p:cNvPicPr>
          <p:nvPr/>
        </p:nvPicPr>
        <p:blipFill rotWithShape="1">
          <a:blip r:embed="rId5">
            <a:alphaModFix/>
            <a:extLst>
              <a:ext uri="{BEBA8EAE-BF5A-486C-A8C5-ECC9F3942E4B}">
                <a14:imgProps xmlns:a14="http://schemas.microsoft.com/office/drawing/2010/main">
                  <a14:imgLayer r:embed="rId6">
                    <a14:imgEffect>
                      <a14:backgroundRemoval t="31333" b="88000" l="20000" r="51146">
                        <a14:foregroundMark x1="32969" y1="33833" x2="32969" y2="33833"/>
                        <a14:foregroundMark x1="31302" y1="33833" x2="31302" y2="33833"/>
                        <a14:foregroundMark x1="20104" y1="45917" x2="21563" y2="48417"/>
                        <a14:foregroundMark x1="31302" y1="85333" x2="31302" y2="79750"/>
                        <a14:foregroundMark x1="31094" y1="84750" x2="31094" y2="84750"/>
                        <a14:foregroundMark x1="31094" y1="88000" x2="31198" y2="85500"/>
                        <a14:foregroundMark x1="44167" y1="75250" x2="44010" y2="65083"/>
                        <a14:foregroundMark x1="44010" y1="65083" x2="49479" y2="64083"/>
                        <a14:foregroundMark x1="49479" y1="64083" x2="49583" y2="64917"/>
                        <a14:foregroundMark x1="50781" y1="63583" x2="50781" y2="63583"/>
                        <a14:foregroundMark x1="51146" y1="65250" x2="51146" y2="65250"/>
                        <a14:foregroundMark x1="34010" y1="31583" x2="34010" y2="32417"/>
                        <a14:foregroundMark x1="38229" y1="31333" x2="38333" y2="34250"/>
                        <a14:foregroundMark x1="33438" y1="31333" x2="33542" y2="39083"/>
                        <a14:foregroundMark x1="39167" y1="73500" x2="39167" y2="73500"/>
                      </a14:backgroundRemoval>
                    </a14:imgEffect>
                  </a14:imgLayer>
                </a14:imgProps>
              </a:ext>
            </a:extLst>
          </a:blip>
          <a:srcRect l="16964" t="29572" r="47080" b="10389"/>
          <a:stretch/>
        </p:blipFill>
        <p:spPr>
          <a:xfrm rot="249388">
            <a:off x="1751965" y="1458120"/>
            <a:ext cx="3043301" cy="3176031"/>
          </a:xfrm>
          <a:prstGeom prst="rect">
            <a:avLst/>
          </a:prstGeom>
        </p:spPr>
      </p:pic>
      <p:pic>
        <p:nvPicPr>
          <p:cNvPr id="11" name="!!Picture 5">
            <a:extLst>
              <a:ext uri="{FF2B5EF4-FFF2-40B4-BE49-F238E27FC236}">
                <a16:creationId xmlns:a16="http://schemas.microsoft.com/office/drawing/2014/main" id="{04DAAB19-3D0A-490A-B585-0BB0FE278204}"/>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backgroundRemoval t="19750" b="82500" l="27865" r="69167">
                        <a14:foregroundMark x1="27865" y1="51667" x2="28385" y2="47917"/>
                        <a14:foregroundMark x1="40208" y1="80167" x2="42917" y2="78250"/>
                        <a14:foregroundMark x1="69167" y1="61500" x2="68177" y2="71500"/>
                        <a14:foregroundMark x1="68177" y1="71500" x2="67552" y2="72917"/>
                        <a14:foregroundMark x1="47656" y1="21583" x2="53125" y2="22167"/>
                        <a14:foregroundMark x1="51250" y1="20000" x2="55781" y2="21417"/>
                        <a14:foregroundMark x1="40625" y1="82333" x2="46146" y2="82583"/>
                        <a14:foregroundMark x1="46146" y1="82583" x2="46354" y2="82417"/>
                        <a14:foregroundMark x1="54583" y1="21083" x2="50781" y2="19750"/>
                        <a14:foregroundMark x1="53802" y1="20333" x2="55469" y2="21417"/>
                        <a14:foregroundMark x1="54688" y1="21333" x2="54271" y2="21333"/>
                      </a14:backgroundRemoval>
                    </a14:imgEffect>
                  </a14:imgLayer>
                </a14:imgProps>
              </a:ext>
            </a:extLst>
          </a:blip>
          <a:srcRect l="23940" t="15167" r="26783" b="15017"/>
          <a:stretch/>
        </p:blipFill>
        <p:spPr>
          <a:xfrm>
            <a:off x="1947365" y="1916582"/>
            <a:ext cx="2746651" cy="2432147"/>
          </a:xfrm>
          <a:prstGeom prst="rect">
            <a:avLst/>
          </a:prstGeom>
          <a:scene3d>
            <a:camera prst="orthographicFront">
              <a:rot lat="0" lon="0" rev="60000"/>
            </a:camera>
            <a:lightRig rig="threePt" dir="t"/>
          </a:scene3d>
        </p:spPr>
      </p:pic>
      <p:grpSp>
        <p:nvGrpSpPr>
          <p:cNvPr id="21" name="Group 20">
            <a:extLst>
              <a:ext uri="{FF2B5EF4-FFF2-40B4-BE49-F238E27FC236}">
                <a16:creationId xmlns:a16="http://schemas.microsoft.com/office/drawing/2014/main" id="{668FE7B7-A350-4CC3-AF18-7D01B526403A}"/>
              </a:ext>
            </a:extLst>
          </p:cNvPr>
          <p:cNvGrpSpPr/>
          <p:nvPr/>
        </p:nvGrpSpPr>
        <p:grpSpPr>
          <a:xfrm>
            <a:off x="81026" y="2187616"/>
            <a:ext cx="2453832" cy="1377387"/>
            <a:chOff x="81026" y="2187616"/>
            <a:chExt cx="2453832" cy="1377387"/>
          </a:xfrm>
        </p:grpSpPr>
        <p:cxnSp>
          <p:nvCxnSpPr>
            <p:cNvPr id="14" name="Straight Arrow Connector 13">
              <a:extLst>
                <a:ext uri="{FF2B5EF4-FFF2-40B4-BE49-F238E27FC236}">
                  <a16:creationId xmlns:a16="http://schemas.microsoft.com/office/drawing/2014/main" id="{35A6DBC8-C518-4750-9244-13C7842A31D1}"/>
                </a:ext>
              </a:extLst>
            </p:cNvPr>
            <p:cNvCxnSpPr/>
            <p:nvPr/>
          </p:nvCxnSpPr>
          <p:spPr>
            <a:xfrm>
              <a:off x="1770929" y="2187616"/>
              <a:ext cx="763929" cy="1377387"/>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24D8E9-1105-4135-A100-9B17DEA8B379}"/>
                </a:ext>
              </a:extLst>
            </p:cNvPr>
            <p:cNvSpPr txBox="1"/>
            <p:nvPr/>
          </p:nvSpPr>
          <p:spPr>
            <a:xfrm>
              <a:off x="81026" y="2588615"/>
              <a:ext cx="1967696" cy="923330"/>
            </a:xfrm>
            <a:prstGeom prst="rect">
              <a:avLst/>
            </a:prstGeom>
            <a:noFill/>
          </p:spPr>
          <p:txBody>
            <a:bodyPr wrap="square" rtlCol="0">
              <a:spAutoFit/>
            </a:bodyPr>
            <a:lstStyle/>
            <a:p>
              <a:pPr algn="ctr"/>
              <a:r>
                <a:rPr lang="en-US" dirty="0">
                  <a:solidFill>
                    <a:schemeClr val="bg1"/>
                  </a:solidFill>
                </a:rPr>
                <a:t>Points are spread due to limited resolution</a:t>
              </a:r>
            </a:p>
          </p:txBody>
        </p:sp>
      </p:grpSp>
      <p:sp>
        <p:nvSpPr>
          <p:cNvPr id="19" name="TextBox 18">
            <a:extLst>
              <a:ext uri="{FF2B5EF4-FFF2-40B4-BE49-F238E27FC236}">
                <a16:creationId xmlns:a16="http://schemas.microsoft.com/office/drawing/2014/main" id="{135031DA-9E18-4AE2-9546-888D6CDF7418}"/>
              </a:ext>
            </a:extLst>
          </p:cNvPr>
          <p:cNvSpPr txBox="1"/>
          <p:nvPr/>
        </p:nvSpPr>
        <p:spPr>
          <a:xfrm>
            <a:off x="736828" y="796469"/>
            <a:ext cx="4292276" cy="369332"/>
          </a:xfrm>
          <a:prstGeom prst="rect">
            <a:avLst/>
          </a:prstGeom>
          <a:noFill/>
        </p:spPr>
        <p:txBody>
          <a:bodyPr wrap="square" rtlCol="0">
            <a:spAutoFit/>
          </a:bodyPr>
          <a:lstStyle/>
          <a:p>
            <a:pPr algn="ctr"/>
            <a:r>
              <a:rPr lang="en-US" u="sng" dirty="0">
                <a:solidFill>
                  <a:schemeClr val="bg1"/>
                </a:solidFill>
              </a:rPr>
              <a:t>First-Principles Methods</a:t>
            </a:r>
          </a:p>
        </p:txBody>
      </p:sp>
      <p:sp>
        <p:nvSpPr>
          <p:cNvPr id="20" name="TextBox 19">
            <a:extLst>
              <a:ext uri="{FF2B5EF4-FFF2-40B4-BE49-F238E27FC236}">
                <a16:creationId xmlns:a16="http://schemas.microsoft.com/office/drawing/2014/main" id="{D9618231-B7CC-479E-9F01-299B7C039D85}"/>
              </a:ext>
            </a:extLst>
          </p:cNvPr>
          <p:cNvSpPr txBox="1"/>
          <p:nvPr/>
        </p:nvSpPr>
        <p:spPr>
          <a:xfrm>
            <a:off x="5550205" y="740525"/>
            <a:ext cx="4292276" cy="369332"/>
          </a:xfrm>
          <a:prstGeom prst="rect">
            <a:avLst/>
          </a:prstGeom>
          <a:noFill/>
        </p:spPr>
        <p:txBody>
          <a:bodyPr wrap="square" rtlCol="0">
            <a:spAutoFit/>
          </a:bodyPr>
          <a:lstStyle/>
          <a:p>
            <a:pPr algn="ctr"/>
            <a:r>
              <a:rPr lang="en-US" u="sng" dirty="0">
                <a:solidFill>
                  <a:schemeClr val="bg1"/>
                </a:solidFill>
              </a:rPr>
              <a:t>Machine-Learning Methods</a:t>
            </a:r>
          </a:p>
        </p:txBody>
      </p:sp>
      <p:grpSp>
        <p:nvGrpSpPr>
          <p:cNvPr id="22" name="Group 21">
            <a:extLst>
              <a:ext uri="{FF2B5EF4-FFF2-40B4-BE49-F238E27FC236}">
                <a16:creationId xmlns:a16="http://schemas.microsoft.com/office/drawing/2014/main" id="{F1E9631D-C636-4227-94E3-844D2584BD58}"/>
              </a:ext>
            </a:extLst>
          </p:cNvPr>
          <p:cNvGrpSpPr/>
          <p:nvPr/>
        </p:nvGrpSpPr>
        <p:grpSpPr>
          <a:xfrm>
            <a:off x="5755402" y="4188469"/>
            <a:ext cx="3881883" cy="457200"/>
            <a:chOff x="1714245" y="3240503"/>
            <a:chExt cx="3881883" cy="457200"/>
          </a:xfrm>
        </p:grpSpPr>
        <p:sp>
          <p:nvSpPr>
            <p:cNvPr id="23" name="TextBox 22">
              <a:extLst>
                <a:ext uri="{FF2B5EF4-FFF2-40B4-BE49-F238E27FC236}">
                  <a16:creationId xmlns:a16="http://schemas.microsoft.com/office/drawing/2014/main" id="{86D4A1BC-2351-415C-BA71-DA8A8FCF97BE}"/>
                </a:ext>
              </a:extLst>
            </p:cNvPr>
            <p:cNvSpPr txBox="1"/>
            <p:nvPr/>
          </p:nvSpPr>
          <p:spPr>
            <a:xfrm>
              <a:off x="2121408" y="3284254"/>
              <a:ext cx="3474720" cy="369332"/>
            </a:xfrm>
            <a:prstGeom prst="rect">
              <a:avLst/>
            </a:prstGeom>
            <a:noFill/>
          </p:spPr>
          <p:txBody>
            <a:bodyPr wrap="square" rtlCol="0">
              <a:spAutoFit/>
            </a:bodyPr>
            <a:lstStyle/>
            <a:p>
              <a:r>
                <a:rPr lang="en-US" dirty="0">
                  <a:solidFill>
                    <a:schemeClr val="bg1"/>
                  </a:solidFill>
                </a:rPr>
                <a:t>Requires Significant Training Data</a:t>
              </a:r>
            </a:p>
          </p:txBody>
        </p:sp>
        <p:sp>
          <p:nvSpPr>
            <p:cNvPr id="24" name="Straight Connector 23">
              <a:extLst>
                <a:ext uri="{FF2B5EF4-FFF2-40B4-BE49-F238E27FC236}">
                  <a16:creationId xmlns:a16="http://schemas.microsoft.com/office/drawing/2014/main" id="{18CF67E3-3B87-485D-8569-852DED0F0171}"/>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25" name="Straight Connector 24">
              <a:extLst>
                <a:ext uri="{FF2B5EF4-FFF2-40B4-BE49-F238E27FC236}">
                  <a16:creationId xmlns:a16="http://schemas.microsoft.com/office/drawing/2014/main" id="{C1972839-5CCA-4682-9B41-AC877F3A15D7}"/>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grpSp>
        <p:nvGrpSpPr>
          <p:cNvPr id="30" name="Group 29">
            <a:extLst>
              <a:ext uri="{FF2B5EF4-FFF2-40B4-BE49-F238E27FC236}">
                <a16:creationId xmlns:a16="http://schemas.microsoft.com/office/drawing/2014/main" id="{B6E251FD-2F01-4FF9-BAB7-CB3978DC2C4A}"/>
              </a:ext>
            </a:extLst>
          </p:cNvPr>
          <p:cNvGrpSpPr/>
          <p:nvPr/>
        </p:nvGrpSpPr>
        <p:grpSpPr>
          <a:xfrm>
            <a:off x="5749615" y="4778159"/>
            <a:ext cx="3893457" cy="646331"/>
            <a:chOff x="1714245" y="3156932"/>
            <a:chExt cx="3893457" cy="646331"/>
          </a:xfrm>
        </p:grpSpPr>
        <p:sp>
          <p:nvSpPr>
            <p:cNvPr id="31" name="TextBox 30">
              <a:extLst>
                <a:ext uri="{FF2B5EF4-FFF2-40B4-BE49-F238E27FC236}">
                  <a16:creationId xmlns:a16="http://schemas.microsoft.com/office/drawing/2014/main" id="{040CA6CF-F2F5-499A-AE41-C6D6407E850A}"/>
                </a:ext>
              </a:extLst>
            </p:cNvPr>
            <p:cNvSpPr txBox="1"/>
            <p:nvPr/>
          </p:nvSpPr>
          <p:spPr>
            <a:xfrm>
              <a:off x="2132982" y="3156932"/>
              <a:ext cx="3474720" cy="646331"/>
            </a:xfrm>
            <a:prstGeom prst="rect">
              <a:avLst/>
            </a:prstGeom>
            <a:noFill/>
          </p:spPr>
          <p:txBody>
            <a:bodyPr wrap="square" rtlCol="0">
              <a:spAutoFit/>
            </a:bodyPr>
            <a:lstStyle/>
            <a:p>
              <a:r>
                <a:rPr lang="en-US" dirty="0">
                  <a:solidFill>
                    <a:schemeClr val="bg1"/>
                  </a:solidFill>
                </a:rPr>
                <a:t>Typically operate on very small subset of objects</a:t>
              </a:r>
            </a:p>
          </p:txBody>
        </p:sp>
        <p:sp>
          <p:nvSpPr>
            <p:cNvPr id="32" name="Straight Connector 31">
              <a:extLst>
                <a:ext uri="{FF2B5EF4-FFF2-40B4-BE49-F238E27FC236}">
                  <a16:creationId xmlns:a16="http://schemas.microsoft.com/office/drawing/2014/main" id="{23E1183B-50B8-449F-841D-EDC2C70834CF}"/>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33" name="Straight Connector 32">
              <a:extLst>
                <a:ext uri="{FF2B5EF4-FFF2-40B4-BE49-F238E27FC236}">
                  <a16:creationId xmlns:a16="http://schemas.microsoft.com/office/drawing/2014/main" id="{136FF258-0E2E-4645-B1CB-47730FF2F4C4}"/>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pic>
        <p:nvPicPr>
          <p:cNvPr id="37" name="Picture 36">
            <a:extLst>
              <a:ext uri="{FF2B5EF4-FFF2-40B4-BE49-F238E27FC236}">
                <a16:creationId xmlns:a16="http://schemas.microsoft.com/office/drawing/2014/main" id="{9B89EE94-C081-4A48-9AAD-FF67D9D50C26}"/>
              </a:ext>
            </a:extLst>
          </p:cNvPr>
          <p:cNvPicPr>
            <a:picLocks noChangeAspect="1"/>
          </p:cNvPicPr>
          <p:nvPr/>
        </p:nvPicPr>
        <p:blipFill rotWithShape="1">
          <a:blip r:embed="rId7"/>
          <a:srcRect l="24821" t="11936" r="21966" b="10571"/>
          <a:stretch/>
        </p:blipFill>
        <p:spPr>
          <a:xfrm>
            <a:off x="5023103" y="1915980"/>
            <a:ext cx="1853185" cy="1686709"/>
          </a:xfrm>
          <a:prstGeom prst="rect">
            <a:avLst/>
          </a:prstGeom>
        </p:spPr>
      </p:pic>
      <p:grpSp>
        <p:nvGrpSpPr>
          <p:cNvPr id="49" name="Group 48">
            <a:extLst>
              <a:ext uri="{FF2B5EF4-FFF2-40B4-BE49-F238E27FC236}">
                <a16:creationId xmlns:a16="http://schemas.microsoft.com/office/drawing/2014/main" id="{903DD2BD-56D5-435C-9127-BCE1793AAF0F}"/>
              </a:ext>
            </a:extLst>
          </p:cNvPr>
          <p:cNvGrpSpPr/>
          <p:nvPr/>
        </p:nvGrpSpPr>
        <p:grpSpPr>
          <a:xfrm>
            <a:off x="895035" y="4671094"/>
            <a:ext cx="3975863" cy="646331"/>
            <a:chOff x="1714245" y="3124234"/>
            <a:chExt cx="3975863" cy="646331"/>
          </a:xfrm>
        </p:grpSpPr>
        <p:sp>
          <p:nvSpPr>
            <p:cNvPr id="50" name="TextBox 49">
              <a:extLst>
                <a:ext uri="{FF2B5EF4-FFF2-40B4-BE49-F238E27FC236}">
                  <a16:creationId xmlns:a16="http://schemas.microsoft.com/office/drawing/2014/main" id="{15899DC9-8D60-4089-85FD-11BCE6CFA374}"/>
                </a:ext>
              </a:extLst>
            </p:cNvPr>
            <p:cNvSpPr txBox="1"/>
            <p:nvPr/>
          </p:nvSpPr>
          <p:spPr>
            <a:xfrm>
              <a:off x="1877568" y="3124234"/>
              <a:ext cx="3812540" cy="646331"/>
            </a:xfrm>
            <a:prstGeom prst="rect">
              <a:avLst/>
            </a:prstGeom>
            <a:noFill/>
          </p:spPr>
          <p:txBody>
            <a:bodyPr wrap="square" rtlCol="0">
              <a:spAutoFit/>
            </a:bodyPr>
            <a:lstStyle/>
            <a:p>
              <a:pPr algn="ctr"/>
              <a:r>
                <a:rPr lang="en-US" dirty="0">
                  <a:solidFill>
                    <a:schemeClr val="bg1"/>
                  </a:solidFill>
                </a:rPr>
                <a:t>Reconstruction quality is limited by SAR resolution (i.e., bandwidth)</a:t>
              </a:r>
            </a:p>
          </p:txBody>
        </p:sp>
        <p:sp>
          <p:nvSpPr>
            <p:cNvPr id="51" name="Straight Connector 50">
              <a:extLst>
                <a:ext uri="{FF2B5EF4-FFF2-40B4-BE49-F238E27FC236}">
                  <a16:creationId xmlns:a16="http://schemas.microsoft.com/office/drawing/2014/main" id="{45426B24-CBAB-4BF2-8C74-68DEEBCCE491}"/>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52" name="Straight Connector 51">
              <a:extLst>
                <a:ext uri="{FF2B5EF4-FFF2-40B4-BE49-F238E27FC236}">
                  <a16:creationId xmlns:a16="http://schemas.microsoft.com/office/drawing/2014/main" id="{850B3B92-F5A0-4010-88A8-38484A6BDDCA}"/>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grpSp>
        <p:nvGrpSpPr>
          <p:cNvPr id="41" name="Group 40">
            <a:extLst>
              <a:ext uri="{FF2B5EF4-FFF2-40B4-BE49-F238E27FC236}">
                <a16:creationId xmlns:a16="http://schemas.microsoft.com/office/drawing/2014/main" id="{6E4AF9EC-EDE8-43A4-A6C0-64F6C4A699B7}"/>
              </a:ext>
            </a:extLst>
          </p:cNvPr>
          <p:cNvGrpSpPr/>
          <p:nvPr/>
        </p:nvGrpSpPr>
        <p:grpSpPr>
          <a:xfrm>
            <a:off x="8666988" y="2558135"/>
            <a:ext cx="1410462" cy="369332"/>
            <a:chOff x="8666988" y="2558135"/>
            <a:chExt cx="1410462" cy="369332"/>
          </a:xfrm>
        </p:grpSpPr>
        <p:cxnSp>
          <p:nvCxnSpPr>
            <p:cNvPr id="42" name="Straight Arrow Connector 41">
              <a:extLst>
                <a:ext uri="{FF2B5EF4-FFF2-40B4-BE49-F238E27FC236}">
                  <a16:creationId xmlns:a16="http://schemas.microsoft.com/office/drawing/2014/main" id="{5AEFE9BE-CCE6-4E61-AEBC-6C3C17BF8919}"/>
                </a:ext>
              </a:extLst>
            </p:cNvPr>
            <p:cNvCxnSpPr/>
            <p:nvPr/>
          </p:nvCxnSpPr>
          <p:spPr>
            <a:xfrm>
              <a:off x="8666988" y="2736475"/>
              <a:ext cx="349588" cy="288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0E6354A-A781-4E06-BE29-6F683E8738A8}"/>
                </a:ext>
              </a:extLst>
            </p:cNvPr>
            <p:cNvSpPr txBox="1"/>
            <p:nvPr/>
          </p:nvSpPr>
          <p:spPr>
            <a:xfrm>
              <a:off x="8946896" y="2558135"/>
              <a:ext cx="1130554" cy="369332"/>
            </a:xfrm>
            <a:prstGeom prst="rect">
              <a:avLst/>
            </a:prstGeom>
            <a:noFill/>
          </p:spPr>
          <p:txBody>
            <a:bodyPr wrap="square" rtlCol="0">
              <a:spAutoFit/>
            </a:bodyPr>
            <a:lstStyle/>
            <a:p>
              <a:pPr algn="ctr"/>
              <a:r>
                <a:rPr lang="en-US" dirty="0">
                  <a:solidFill>
                    <a:schemeClr val="bg1"/>
                  </a:solidFill>
                </a:rPr>
                <a:t>3D Model</a:t>
              </a:r>
            </a:p>
          </p:txBody>
        </p:sp>
      </p:grpSp>
      <p:grpSp>
        <p:nvGrpSpPr>
          <p:cNvPr id="44" name="Group 43">
            <a:extLst>
              <a:ext uri="{FF2B5EF4-FFF2-40B4-BE49-F238E27FC236}">
                <a16:creationId xmlns:a16="http://schemas.microsoft.com/office/drawing/2014/main" id="{EEC7E946-C0A9-409C-A336-93DC1FF1B3DF}"/>
              </a:ext>
            </a:extLst>
          </p:cNvPr>
          <p:cNvGrpSpPr/>
          <p:nvPr/>
        </p:nvGrpSpPr>
        <p:grpSpPr>
          <a:xfrm>
            <a:off x="6876288" y="1978729"/>
            <a:ext cx="1916577" cy="1566989"/>
            <a:chOff x="6876288" y="1978729"/>
            <a:chExt cx="1916577" cy="1566989"/>
          </a:xfrm>
        </p:grpSpPr>
        <p:pic>
          <p:nvPicPr>
            <p:cNvPr id="35" name="Picture 34">
              <a:extLst>
                <a:ext uri="{FF2B5EF4-FFF2-40B4-BE49-F238E27FC236}">
                  <a16:creationId xmlns:a16="http://schemas.microsoft.com/office/drawing/2014/main" id="{3828ED58-0007-4DE7-B0F4-976618D4431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50" b="91000" l="1500" r="98250">
                          <a14:foregroundMark x1="5750" y1="32750" x2="5750" y2="32750"/>
                          <a14:foregroundMark x1="5750" y1="68000" x2="5750" y2="68000"/>
                          <a14:foregroundMark x1="2250" y1="67750" x2="2250" y2="67750"/>
                          <a14:foregroundMark x1="1750" y1="30250" x2="1750" y2="30250"/>
                          <a14:foregroundMark x1="1500" y1="68000" x2="1500" y2="68000"/>
                          <a14:foregroundMark x1="52250" y1="91000" x2="52250" y2="91000"/>
                          <a14:foregroundMark x1="92500" y1="48500" x2="92500" y2="48500"/>
                          <a14:foregroundMark x1="98250" y1="48500" x2="98250" y2="48500"/>
                          <a14:foregroundMark x1="52000" y1="8250" x2="52000" y2="8250"/>
                          <a14:foregroundMark x1="50500" y1="5250" x2="50500" y2="5250"/>
                        </a14:backgroundRemoval>
                      </a14:imgEffect>
                    </a14:imgLayer>
                  </a14:imgProps>
                </a:ext>
                <a:ext uri="{28A0092B-C50C-407E-A947-70E740481C1C}">
                  <a14:useLocalDpi xmlns:a14="http://schemas.microsoft.com/office/drawing/2010/main" val="0"/>
                </a:ext>
              </a:extLst>
            </a:blip>
            <a:stretch>
              <a:fillRect/>
            </a:stretch>
          </p:blipFill>
          <p:spPr>
            <a:xfrm>
              <a:off x="7225876" y="1978729"/>
              <a:ext cx="1566989" cy="1566989"/>
            </a:xfrm>
            <a:prstGeom prst="rect">
              <a:avLst/>
            </a:prstGeom>
          </p:spPr>
        </p:pic>
        <p:cxnSp>
          <p:nvCxnSpPr>
            <p:cNvPr id="39" name="Straight Arrow Connector 38">
              <a:extLst>
                <a:ext uri="{FF2B5EF4-FFF2-40B4-BE49-F238E27FC236}">
                  <a16:creationId xmlns:a16="http://schemas.microsoft.com/office/drawing/2014/main" id="{893993D2-4724-401C-B4F0-46DB953406A1}"/>
                </a:ext>
              </a:extLst>
            </p:cNvPr>
            <p:cNvCxnSpPr>
              <a:stCxn id="37" idx="3"/>
              <a:endCxn id="35" idx="1"/>
            </p:cNvCxnSpPr>
            <p:nvPr/>
          </p:nvCxnSpPr>
          <p:spPr>
            <a:xfrm>
              <a:off x="6876288" y="2759335"/>
              <a:ext cx="349588" cy="288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Freeform: Shape 29">
            <a:extLst>
              <a:ext uri="{FF2B5EF4-FFF2-40B4-BE49-F238E27FC236}">
                <a16:creationId xmlns:a16="http://schemas.microsoft.com/office/drawing/2014/main" id="{83C9EFE5-4E7C-487C-A370-2F833F3F3BC1}"/>
              </a:ext>
            </a:extLst>
          </p:cNvPr>
          <p:cNvSpPr/>
          <p:nvPr/>
        </p:nvSpPr>
        <p:spPr>
          <a:xfrm>
            <a:off x="690" y="2760435"/>
            <a:ext cx="10076760" cy="12606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20000"/>
          </a:solidFill>
          <a:ln w="0" cap="rnd">
            <a:noFill/>
            <a:prstDash val="solid"/>
          </a:ln>
        </p:spPr>
        <p:txBody>
          <a:bodyPr vert="horz" wrap="square" lIns="90000" tIns="45000" rIns="90000" bIns="45000" anchor="ctr" anchorCtr="0" compatLnSpc="0">
            <a:noAutofit/>
          </a:bodyPr>
          <a:lstStyle/>
          <a:p>
            <a:pPr algn="ctr"/>
            <a:r>
              <a:rPr lang="en-US" sz="3200" dirty="0">
                <a:solidFill>
                  <a:srgbClr val="FFFFFF"/>
                </a:solidFill>
                <a:latin typeface="Liberation Sans"/>
              </a:rPr>
              <a:t>We need a </a:t>
            </a:r>
            <a:r>
              <a:rPr lang="en-US" sz="3200" dirty="0">
                <a:latin typeface="Liberation Sans"/>
              </a:rPr>
              <a:t>fundamentally new approach</a:t>
            </a:r>
            <a:r>
              <a:rPr lang="en-US" sz="3200" dirty="0">
                <a:solidFill>
                  <a:srgbClr val="FFFFFF"/>
                </a:solidFill>
                <a:latin typeface="Liberation Sans"/>
              </a:rPr>
              <a:t> for</a:t>
            </a:r>
          </a:p>
          <a:p>
            <a:pPr algn="ctr"/>
            <a:r>
              <a:rPr lang="en-US" sz="3200" dirty="0">
                <a:solidFill>
                  <a:srgbClr val="FFFFFF"/>
                </a:solidFill>
                <a:latin typeface="Liberation Sans"/>
              </a:rPr>
              <a:t> </a:t>
            </a:r>
            <a:r>
              <a:rPr lang="en-US" sz="3200" dirty="0" err="1">
                <a:solidFill>
                  <a:srgbClr val="FFFFFF"/>
                </a:solidFill>
                <a:latin typeface="Liberation Sans"/>
              </a:rPr>
              <a:t>mmWave</a:t>
            </a:r>
            <a:r>
              <a:rPr lang="en-US" sz="3200" dirty="0">
                <a:solidFill>
                  <a:srgbClr val="FFFFFF"/>
                </a:solidFill>
                <a:latin typeface="Liberation Sans"/>
              </a:rPr>
              <a:t> 3D object reconstruction</a:t>
            </a:r>
            <a:endParaRPr lang="en-US" sz="3200" dirty="0">
              <a:solidFill>
                <a:schemeClr val="bg1">
                  <a:lumMod val="50000"/>
                </a:schemeClr>
              </a:solidFill>
              <a:latin typeface="Liberation Sans"/>
            </a:endParaRPr>
          </a:p>
        </p:txBody>
      </p:sp>
      <p:sp>
        <p:nvSpPr>
          <p:cNvPr id="47" name="Freeform: Shape 29">
            <a:extLst>
              <a:ext uri="{FF2B5EF4-FFF2-40B4-BE49-F238E27FC236}">
                <a16:creationId xmlns:a16="http://schemas.microsoft.com/office/drawing/2014/main" id="{1B5260FB-3127-435B-A07A-0376A5F8999F}"/>
              </a:ext>
            </a:extLst>
          </p:cNvPr>
          <p:cNvSpPr/>
          <p:nvPr/>
        </p:nvSpPr>
        <p:spPr>
          <a:xfrm>
            <a:off x="690" y="4242078"/>
            <a:ext cx="10076760" cy="8264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800" dirty="0">
                <a:latin typeface="Liberation Sans"/>
              </a:rPr>
              <a:t>Our Idea: Directly estimate the curvature of the object</a:t>
            </a:r>
          </a:p>
        </p:txBody>
      </p:sp>
      <p:sp>
        <p:nvSpPr>
          <p:cNvPr id="34" name="TextBox 33">
            <a:extLst>
              <a:ext uri="{FF2B5EF4-FFF2-40B4-BE49-F238E27FC236}">
                <a16:creationId xmlns:a16="http://schemas.microsoft.com/office/drawing/2014/main" id="{48D4FB79-C1A6-4F9D-97E9-830A71D2133F}"/>
              </a:ext>
            </a:extLst>
          </p:cNvPr>
          <p:cNvSpPr txBox="1"/>
          <p:nvPr/>
        </p:nvSpPr>
        <p:spPr>
          <a:xfrm>
            <a:off x="8642442" y="5422742"/>
            <a:ext cx="1435008" cy="246221"/>
          </a:xfrm>
          <a:prstGeom prst="rect">
            <a:avLst/>
          </a:prstGeom>
          <a:noFill/>
        </p:spPr>
        <p:txBody>
          <a:bodyPr wrap="none" rtlCol="0">
            <a:spAutoFit/>
          </a:bodyPr>
          <a:lstStyle/>
          <a:p>
            <a:pPr algn="r"/>
            <a:r>
              <a:rPr lang="en-US" sz="1000" dirty="0">
                <a:solidFill>
                  <a:srgbClr val="E7E6E6"/>
                </a:solidFill>
              </a:rPr>
              <a:t>CVPR ‘20, </a:t>
            </a:r>
            <a:r>
              <a:rPr lang="en-US" sz="1000" dirty="0" err="1">
                <a:solidFill>
                  <a:srgbClr val="E7E6E6"/>
                </a:solidFill>
              </a:rPr>
              <a:t>Mobicom</a:t>
            </a:r>
            <a:r>
              <a:rPr lang="en-US" sz="1000" dirty="0">
                <a:solidFill>
                  <a:srgbClr val="E7E6E6"/>
                </a:solidFill>
              </a:rPr>
              <a:t> ‘24</a:t>
            </a:r>
          </a:p>
        </p:txBody>
      </p:sp>
    </p:spTree>
    <p:extLst>
      <p:ext uri="{BB962C8B-B14F-4D97-AF65-F5344CB8AC3E}">
        <p14:creationId xmlns:p14="http://schemas.microsoft.com/office/powerpoint/2010/main" val="1003128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6" grpId="0" animBg="1"/>
      <p:bldP spid="47"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Arrow Connector 73">
            <a:extLst>
              <a:ext uri="{FF2B5EF4-FFF2-40B4-BE49-F238E27FC236}">
                <a16:creationId xmlns:a16="http://schemas.microsoft.com/office/drawing/2014/main" id="{185DD817-65CD-4E83-A13F-BABFFC45E3CB}"/>
              </a:ext>
            </a:extLst>
          </p:cNvPr>
          <p:cNvCxnSpPr>
            <a:cxnSpLocks/>
          </p:cNvCxnSpPr>
          <p:nvPr/>
        </p:nvCxnSpPr>
        <p:spPr>
          <a:xfrm flipH="1" flipV="1">
            <a:off x="3302000" y="1986280"/>
            <a:ext cx="387611" cy="673181"/>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9E8983C-7089-4B07-9AC3-8D227824719A}"/>
              </a:ext>
            </a:extLst>
          </p:cNvPr>
          <p:cNvGrpSpPr/>
          <p:nvPr/>
        </p:nvGrpSpPr>
        <p:grpSpPr>
          <a:xfrm>
            <a:off x="3533376" y="2257824"/>
            <a:ext cx="404095" cy="277096"/>
            <a:chOff x="3533376" y="2257824"/>
            <a:chExt cx="404095" cy="277096"/>
          </a:xfrm>
        </p:grpSpPr>
        <p:cxnSp>
          <p:nvCxnSpPr>
            <p:cNvPr id="76" name="Straight Arrow Connector 75">
              <a:extLst>
                <a:ext uri="{FF2B5EF4-FFF2-40B4-BE49-F238E27FC236}">
                  <a16:creationId xmlns:a16="http://schemas.microsoft.com/office/drawing/2014/main" id="{0D4BA2DF-0D49-401F-B610-53E22D37B649}"/>
                </a:ext>
              </a:extLst>
            </p:cNvPr>
            <p:cNvCxnSpPr>
              <a:cxnSpLocks noChangeAspect="1"/>
            </p:cNvCxnSpPr>
            <p:nvPr/>
          </p:nvCxnSpPr>
          <p:spPr>
            <a:xfrm flipH="1" flipV="1">
              <a:off x="3779520" y="2260600"/>
              <a:ext cx="157951" cy="274320"/>
            </a:xfrm>
            <a:prstGeom prst="straightConnector1">
              <a:avLst/>
            </a:prstGeom>
            <a:ln w="57150">
              <a:solidFill>
                <a:srgbClr val="4472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BFA308A-C718-4C09-AE72-3640C5C5BE65}"/>
                </a:ext>
              </a:extLst>
            </p:cNvPr>
            <p:cNvCxnSpPr>
              <a:cxnSpLocks noChangeAspect="1"/>
            </p:cNvCxnSpPr>
            <p:nvPr/>
          </p:nvCxnSpPr>
          <p:spPr>
            <a:xfrm rot="5400000" flipH="1" flipV="1">
              <a:off x="3591560" y="2199640"/>
              <a:ext cx="157951" cy="274320"/>
            </a:xfrm>
            <a:prstGeom prst="straightConnector1">
              <a:avLst/>
            </a:prstGeom>
            <a:ln w="57150">
              <a:solidFill>
                <a:srgbClr val="4472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66" name="Picture 65">
            <a:extLst>
              <a:ext uri="{FF2B5EF4-FFF2-40B4-BE49-F238E27FC236}">
                <a16:creationId xmlns:a16="http://schemas.microsoft.com/office/drawing/2014/main" id="{56B7BC32-245E-4969-879E-C847DED858D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61114" y="1678451"/>
            <a:ext cx="3955223" cy="3523524"/>
          </a:xfrm>
          <a:prstGeom prst="rect">
            <a:avLst/>
          </a:prstGeom>
        </p:spPr>
      </p:pic>
      <p:sp>
        <p:nvSpPr>
          <p:cNvPr id="118" name="TextBox 117">
            <a:extLst>
              <a:ext uri="{FF2B5EF4-FFF2-40B4-BE49-F238E27FC236}">
                <a16:creationId xmlns:a16="http://schemas.microsoft.com/office/drawing/2014/main" id="{8C167E14-D40A-4981-A5AD-0E1B60014B5A}"/>
              </a:ext>
            </a:extLst>
          </p:cNvPr>
          <p:cNvSpPr txBox="1"/>
          <p:nvPr/>
        </p:nvSpPr>
        <p:spPr>
          <a:xfrm>
            <a:off x="1841777" y="1841294"/>
            <a:ext cx="1542397" cy="923330"/>
          </a:xfrm>
          <a:prstGeom prst="rect">
            <a:avLst/>
          </a:prstGeom>
          <a:noFill/>
        </p:spPr>
        <p:txBody>
          <a:bodyPr wrap="square" rtlCol="0">
            <a:spAutoFit/>
          </a:bodyPr>
          <a:lstStyle/>
          <a:p>
            <a:pPr algn="ctr"/>
            <a:r>
              <a:rPr lang="en-US" dirty="0">
                <a:solidFill>
                  <a:schemeClr val="accent1"/>
                </a:solidFill>
              </a:rPr>
              <a:t>Surface</a:t>
            </a:r>
          </a:p>
          <a:p>
            <a:pPr algn="ctr"/>
            <a:r>
              <a:rPr lang="en-US" dirty="0">
                <a:solidFill>
                  <a:schemeClr val="accent1"/>
                </a:solidFill>
              </a:rPr>
              <a:t>Normal</a:t>
            </a:r>
          </a:p>
          <a:p>
            <a:pPr algn="ctr"/>
            <a:r>
              <a:rPr lang="en-US" dirty="0">
                <a:solidFill>
                  <a:schemeClr val="accent1"/>
                </a:solidFill>
              </a:rPr>
              <a:t>Vector</a:t>
            </a:r>
          </a:p>
        </p:txBody>
      </p:sp>
      <p:sp>
        <p:nvSpPr>
          <p:cNvPr id="9" name="Freeform: Shape 29">
            <a:extLst>
              <a:ext uri="{FF2B5EF4-FFF2-40B4-BE49-F238E27FC236}">
                <a16:creationId xmlns:a16="http://schemas.microsoft.com/office/drawing/2014/main" id="{8DEC6358-0FAE-49B7-80E9-FEC0F35EFD5C}"/>
              </a:ext>
            </a:extLst>
          </p:cNvPr>
          <p:cNvSpPr/>
          <p:nvPr/>
        </p:nvSpPr>
        <p:spPr>
          <a:xfrm>
            <a:off x="690" y="1699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 name="Freeform: Shape 29">
            <a:extLst>
              <a:ext uri="{FF2B5EF4-FFF2-40B4-BE49-F238E27FC236}">
                <a16:creationId xmlns:a16="http://schemas.microsoft.com/office/drawing/2014/main" id="{E32EFD98-9B7B-44ED-B337-39F4F4CB289C}"/>
              </a:ext>
            </a:extLst>
          </p:cNvPr>
          <p:cNvSpPr/>
          <p:nvPr/>
        </p:nvSpPr>
        <p:spPr>
          <a:xfrm>
            <a:off x="0" y="48181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Tree>
    <p:extLst>
      <p:ext uri="{BB962C8B-B14F-4D97-AF65-F5344CB8AC3E}">
        <p14:creationId xmlns:p14="http://schemas.microsoft.com/office/powerpoint/2010/main" val="2346311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29">
            <a:extLst>
              <a:ext uri="{FF2B5EF4-FFF2-40B4-BE49-F238E27FC236}">
                <a16:creationId xmlns:a16="http://schemas.microsoft.com/office/drawing/2014/main" id="{7A783347-344F-49DC-8D53-2DCAF8663372}"/>
              </a:ext>
            </a:extLst>
          </p:cNvPr>
          <p:cNvSpPr/>
          <p:nvPr/>
        </p:nvSpPr>
        <p:spPr>
          <a:xfrm>
            <a:off x="690" y="1699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38" name="Freeform: Shape 29">
            <a:extLst>
              <a:ext uri="{FF2B5EF4-FFF2-40B4-BE49-F238E27FC236}">
                <a16:creationId xmlns:a16="http://schemas.microsoft.com/office/drawing/2014/main" id="{C3F8032B-6B8F-443B-B0E2-32818A6BD625}"/>
              </a:ext>
            </a:extLst>
          </p:cNvPr>
          <p:cNvSpPr/>
          <p:nvPr/>
        </p:nvSpPr>
        <p:spPr>
          <a:xfrm>
            <a:off x="0" y="48181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pic>
        <p:nvPicPr>
          <p:cNvPr id="32" name="Picture 31">
            <a:extLst>
              <a:ext uri="{FF2B5EF4-FFF2-40B4-BE49-F238E27FC236}">
                <a16:creationId xmlns:a16="http://schemas.microsoft.com/office/drawing/2014/main" id="{15D28520-5506-41B0-92C5-DF7220D1D10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61114" y="1678451"/>
            <a:ext cx="3955223" cy="3523524"/>
          </a:xfrm>
          <a:prstGeom prst="rect">
            <a:avLst/>
          </a:prstGeom>
        </p:spPr>
      </p:pic>
      <p:sp>
        <p:nvSpPr>
          <p:cNvPr id="33" name="!!C1">
            <a:extLst>
              <a:ext uri="{FF2B5EF4-FFF2-40B4-BE49-F238E27FC236}">
                <a16:creationId xmlns:a16="http://schemas.microsoft.com/office/drawing/2014/main" id="{43AE23C5-3EA3-491A-A160-9ECCB4D8395F}"/>
              </a:ext>
            </a:extLst>
          </p:cNvPr>
          <p:cNvSpPr/>
          <p:nvPr/>
        </p:nvSpPr>
        <p:spPr>
          <a:xfrm rot="19860000" flipH="1">
            <a:off x="3957125" y="2024106"/>
            <a:ext cx="2142294" cy="190886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3663BC">
              <a:alpha val="49804"/>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77BDD912-060D-4B79-8FB8-728B68B4D4CC}"/>
              </a:ext>
            </a:extLst>
          </p:cNvPr>
          <p:cNvGrpSpPr/>
          <p:nvPr/>
        </p:nvGrpSpPr>
        <p:grpSpPr>
          <a:xfrm>
            <a:off x="4264489" y="1726857"/>
            <a:ext cx="2364329" cy="2042802"/>
            <a:chOff x="4264489" y="1726857"/>
            <a:chExt cx="2364329" cy="2042802"/>
          </a:xfrm>
        </p:grpSpPr>
        <p:grpSp>
          <p:nvGrpSpPr>
            <p:cNvPr id="122" name="Group 121">
              <a:extLst>
                <a:ext uri="{FF2B5EF4-FFF2-40B4-BE49-F238E27FC236}">
                  <a16:creationId xmlns:a16="http://schemas.microsoft.com/office/drawing/2014/main" id="{6E284115-E79B-427E-A46D-50B17C157C53}"/>
                </a:ext>
              </a:extLst>
            </p:cNvPr>
            <p:cNvGrpSpPr/>
            <p:nvPr/>
          </p:nvGrpSpPr>
          <p:grpSpPr>
            <a:xfrm>
              <a:off x="5217128" y="3193366"/>
              <a:ext cx="1411690" cy="576293"/>
              <a:chOff x="7685154" y="4033520"/>
              <a:chExt cx="680336" cy="277733"/>
            </a:xfrm>
          </p:grpSpPr>
          <p:cxnSp>
            <p:nvCxnSpPr>
              <p:cNvPr id="138" name="Straight Arrow Connector 137">
                <a:extLst>
                  <a:ext uri="{FF2B5EF4-FFF2-40B4-BE49-F238E27FC236}">
                    <a16:creationId xmlns:a16="http://schemas.microsoft.com/office/drawing/2014/main" id="{B9D119F4-6FC7-4773-A49B-7598EFD48930}"/>
                  </a:ext>
                </a:extLst>
              </p:cNvPr>
              <p:cNvCxnSpPr>
                <a:cxnSpLocks/>
              </p:cNvCxnSpPr>
              <p:nvPr/>
            </p:nvCxnSpPr>
            <p:spPr>
              <a:xfrm flipV="1">
                <a:off x="8011968" y="4121573"/>
                <a:ext cx="190116" cy="1357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0BF35F47-9DB6-476B-9A9E-45DA7BDDD44D}"/>
                  </a:ext>
                </a:extLst>
              </p:cNvPr>
              <p:cNvCxnSpPr>
                <a:cxnSpLocks/>
              </p:cNvCxnSpPr>
              <p:nvPr/>
            </p:nvCxnSpPr>
            <p:spPr>
              <a:xfrm flipV="1">
                <a:off x="8175374" y="4033520"/>
                <a:ext cx="190116" cy="1357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94A4E10-5556-4422-9EF8-22D9E3EAEF9D}"/>
                  </a:ext>
                </a:extLst>
              </p:cNvPr>
              <p:cNvCxnSpPr>
                <a:cxnSpLocks/>
              </p:cNvCxnSpPr>
              <p:nvPr/>
            </p:nvCxnSpPr>
            <p:spPr>
              <a:xfrm flipV="1">
                <a:off x="7685154" y="4297680"/>
                <a:ext cx="190116" cy="1357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FBFDC46-E61A-4872-A81B-BD0FBB4FE5D7}"/>
                  </a:ext>
                </a:extLst>
              </p:cNvPr>
              <p:cNvCxnSpPr>
                <a:cxnSpLocks/>
              </p:cNvCxnSpPr>
              <p:nvPr/>
            </p:nvCxnSpPr>
            <p:spPr>
              <a:xfrm flipV="1">
                <a:off x="7848561" y="4209626"/>
                <a:ext cx="190116" cy="1357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6A0919D4-9DCD-477F-A013-CEBA0C788C88}"/>
                </a:ext>
              </a:extLst>
            </p:cNvPr>
            <p:cNvGrpSpPr/>
            <p:nvPr/>
          </p:nvGrpSpPr>
          <p:grpSpPr>
            <a:xfrm>
              <a:off x="4719068" y="2126095"/>
              <a:ext cx="1253576" cy="860901"/>
              <a:chOff x="7445124" y="3519170"/>
              <a:chExt cx="604136" cy="414894"/>
            </a:xfrm>
          </p:grpSpPr>
          <p:cxnSp>
            <p:nvCxnSpPr>
              <p:cNvPr id="134" name="Straight Arrow Connector 133">
                <a:extLst>
                  <a:ext uri="{FF2B5EF4-FFF2-40B4-BE49-F238E27FC236}">
                    <a16:creationId xmlns:a16="http://schemas.microsoft.com/office/drawing/2014/main" id="{D08A3C6A-2625-44DC-8A31-BCBC6366C89A}"/>
                  </a:ext>
                </a:extLst>
              </p:cNvPr>
              <p:cNvCxnSpPr>
                <a:cxnSpLocks/>
              </p:cNvCxnSpPr>
              <p:nvPr/>
            </p:nvCxnSpPr>
            <p:spPr>
              <a:xfrm flipV="1">
                <a:off x="7771938" y="3607223"/>
                <a:ext cx="113916" cy="1507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933E6C0F-BFF9-4371-82E6-5898B7BE6196}"/>
                  </a:ext>
                </a:extLst>
              </p:cNvPr>
              <p:cNvCxnSpPr>
                <a:cxnSpLocks/>
              </p:cNvCxnSpPr>
              <p:nvPr/>
            </p:nvCxnSpPr>
            <p:spPr>
              <a:xfrm flipV="1">
                <a:off x="7935344" y="3519170"/>
                <a:ext cx="113916" cy="1507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CEFA0D43-B10A-41DB-B009-837DE72B950A}"/>
                  </a:ext>
                </a:extLst>
              </p:cNvPr>
              <p:cNvCxnSpPr>
                <a:cxnSpLocks/>
              </p:cNvCxnSpPr>
              <p:nvPr/>
            </p:nvCxnSpPr>
            <p:spPr>
              <a:xfrm flipV="1">
                <a:off x="7445124" y="3783330"/>
                <a:ext cx="113916" cy="1507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240D11DB-7FE8-4CFB-847F-4FC416541ECB}"/>
                  </a:ext>
                </a:extLst>
              </p:cNvPr>
              <p:cNvCxnSpPr>
                <a:cxnSpLocks/>
              </p:cNvCxnSpPr>
              <p:nvPr/>
            </p:nvCxnSpPr>
            <p:spPr>
              <a:xfrm flipV="1">
                <a:off x="7608531" y="3695276"/>
                <a:ext cx="113916" cy="1507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0B61B7E5-3FDA-49B5-8942-F5C637C5B48F}"/>
                </a:ext>
              </a:extLst>
            </p:cNvPr>
            <p:cNvGrpSpPr/>
            <p:nvPr/>
          </p:nvGrpSpPr>
          <p:grpSpPr>
            <a:xfrm>
              <a:off x="4264489" y="1726857"/>
              <a:ext cx="1087556" cy="963675"/>
              <a:chOff x="7226049" y="3326765"/>
              <a:chExt cx="524126" cy="464424"/>
            </a:xfrm>
          </p:grpSpPr>
          <p:cxnSp>
            <p:nvCxnSpPr>
              <p:cNvPr id="130" name="Straight Arrow Connector 129">
                <a:extLst>
                  <a:ext uri="{FF2B5EF4-FFF2-40B4-BE49-F238E27FC236}">
                    <a16:creationId xmlns:a16="http://schemas.microsoft.com/office/drawing/2014/main" id="{9D2B31ED-0DBB-4589-9E6F-51E2B91B74B4}"/>
                  </a:ext>
                </a:extLst>
              </p:cNvPr>
              <p:cNvCxnSpPr>
                <a:cxnSpLocks/>
              </p:cNvCxnSpPr>
              <p:nvPr/>
            </p:nvCxnSpPr>
            <p:spPr>
              <a:xfrm flipV="1">
                <a:off x="7552863" y="3414818"/>
                <a:ext cx="33906" cy="20026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5F5E157-C5F4-48B1-9C95-B24865C9A0B9}"/>
                  </a:ext>
                </a:extLst>
              </p:cNvPr>
              <p:cNvCxnSpPr>
                <a:cxnSpLocks/>
              </p:cNvCxnSpPr>
              <p:nvPr/>
            </p:nvCxnSpPr>
            <p:spPr>
              <a:xfrm flipV="1">
                <a:off x="7716269" y="3326765"/>
                <a:ext cx="33906" cy="20026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41C61404-BD22-42F2-BC9D-485F31F623E5}"/>
                  </a:ext>
                </a:extLst>
              </p:cNvPr>
              <p:cNvCxnSpPr>
                <a:cxnSpLocks/>
              </p:cNvCxnSpPr>
              <p:nvPr/>
            </p:nvCxnSpPr>
            <p:spPr>
              <a:xfrm flipV="1">
                <a:off x="7226049" y="3590925"/>
                <a:ext cx="33906" cy="20026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727E580C-6CEA-4C2B-97EF-733A069EE820}"/>
                  </a:ext>
                </a:extLst>
              </p:cNvPr>
              <p:cNvCxnSpPr>
                <a:cxnSpLocks/>
              </p:cNvCxnSpPr>
              <p:nvPr/>
            </p:nvCxnSpPr>
            <p:spPr>
              <a:xfrm flipV="1">
                <a:off x="7389456" y="3502871"/>
                <a:ext cx="33906" cy="20026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1C74BDDB-1C80-4CCA-9DC2-E7E9CF72B6E2}"/>
                </a:ext>
              </a:extLst>
            </p:cNvPr>
            <p:cNvGrpSpPr/>
            <p:nvPr/>
          </p:nvGrpSpPr>
          <p:grpSpPr>
            <a:xfrm>
              <a:off x="5059013" y="2695306"/>
              <a:ext cx="1372162" cy="710692"/>
              <a:chOff x="7608954" y="3793490"/>
              <a:chExt cx="661286" cy="342504"/>
            </a:xfrm>
          </p:grpSpPr>
          <p:cxnSp>
            <p:nvCxnSpPr>
              <p:cNvPr id="126" name="Straight Arrow Connector 125">
                <a:extLst>
                  <a:ext uri="{FF2B5EF4-FFF2-40B4-BE49-F238E27FC236}">
                    <a16:creationId xmlns:a16="http://schemas.microsoft.com/office/drawing/2014/main" id="{5F8C9E9B-E519-4212-9070-36306A6C5954}"/>
                  </a:ext>
                </a:extLst>
              </p:cNvPr>
              <p:cNvCxnSpPr>
                <a:cxnSpLocks/>
              </p:cNvCxnSpPr>
              <p:nvPr/>
            </p:nvCxnSpPr>
            <p:spPr>
              <a:xfrm flipV="1">
                <a:off x="8099174" y="3793490"/>
                <a:ext cx="171066" cy="7834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F2DF8E02-196D-4537-BC47-A3B13228C91D}"/>
                  </a:ext>
                </a:extLst>
              </p:cNvPr>
              <p:cNvCxnSpPr>
                <a:cxnSpLocks/>
              </p:cNvCxnSpPr>
              <p:nvPr/>
            </p:nvCxnSpPr>
            <p:spPr>
              <a:xfrm flipV="1">
                <a:off x="7935768" y="3881543"/>
                <a:ext cx="171066" cy="7834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AC4B23E2-CFCC-46BE-87EA-874A7363455F}"/>
                  </a:ext>
                </a:extLst>
              </p:cNvPr>
              <p:cNvCxnSpPr>
                <a:cxnSpLocks/>
              </p:cNvCxnSpPr>
              <p:nvPr/>
            </p:nvCxnSpPr>
            <p:spPr>
              <a:xfrm flipV="1">
                <a:off x="7772361" y="3969596"/>
                <a:ext cx="171066" cy="7834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4280E594-8500-4D5D-8A61-2FADF65F496D}"/>
                  </a:ext>
                </a:extLst>
              </p:cNvPr>
              <p:cNvCxnSpPr>
                <a:cxnSpLocks/>
              </p:cNvCxnSpPr>
              <p:nvPr/>
            </p:nvCxnSpPr>
            <p:spPr>
              <a:xfrm flipV="1">
                <a:off x="7608954" y="4057650"/>
                <a:ext cx="171066" cy="7834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96" name="Straight Arrow Connector 195">
            <a:extLst>
              <a:ext uri="{FF2B5EF4-FFF2-40B4-BE49-F238E27FC236}">
                <a16:creationId xmlns:a16="http://schemas.microsoft.com/office/drawing/2014/main" id="{4131962F-A6B0-4A12-B5BC-0689C08130E8}"/>
              </a:ext>
            </a:extLst>
          </p:cNvPr>
          <p:cNvCxnSpPr>
            <a:cxnSpLocks/>
          </p:cNvCxnSpPr>
          <p:nvPr/>
        </p:nvCxnSpPr>
        <p:spPr>
          <a:xfrm flipH="1" flipV="1">
            <a:off x="3464560" y="2268605"/>
            <a:ext cx="225052" cy="39085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AFA59E5-D87D-4EC0-BC7A-F55CDDEF98E4}"/>
              </a:ext>
            </a:extLst>
          </p:cNvPr>
          <p:cNvGrpSpPr/>
          <p:nvPr/>
        </p:nvGrpSpPr>
        <p:grpSpPr>
          <a:xfrm>
            <a:off x="3742267" y="1801245"/>
            <a:ext cx="780465" cy="702431"/>
            <a:chOff x="3742267" y="1801245"/>
            <a:chExt cx="780465" cy="702431"/>
          </a:xfrm>
        </p:grpSpPr>
        <p:cxnSp>
          <p:nvCxnSpPr>
            <p:cNvPr id="197" name="Straight Arrow Connector 196">
              <a:extLst>
                <a:ext uri="{FF2B5EF4-FFF2-40B4-BE49-F238E27FC236}">
                  <a16:creationId xmlns:a16="http://schemas.microsoft.com/office/drawing/2014/main" id="{BDC70C47-A597-4627-A717-4FB44AC51A13}"/>
                </a:ext>
              </a:extLst>
            </p:cNvPr>
            <p:cNvCxnSpPr>
              <a:cxnSpLocks/>
            </p:cNvCxnSpPr>
            <p:nvPr/>
          </p:nvCxnSpPr>
          <p:spPr>
            <a:xfrm flipH="1" flipV="1">
              <a:off x="4297680" y="1801245"/>
              <a:ext cx="225052" cy="39085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3D84D6C3-CE08-482C-9FD5-E3AD897D82F5}"/>
                </a:ext>
              </a:extLst>
            </p:cNvPr>
            <p:cNvCxnSpPr>
              <a:cxnSpLocks/>
            </p:cNvCxnSpPr>
            <p:nvPr/>
          </p:nvCxnSpPr>
          <p:spPr>
            <a:xfrm flipH="1" flipV="1">
              <a:off x="3742267" y="2112819"/>
              <a:ext cx="225052" cy="39085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81B037B5-74E0-4190-9396-A90AC50A6080}"/>
                </a:ext>
              </a:extLst>
            </p:cNvPr>
            <p:cNvCxnSpPr>
              <a:cxnSpLocks/>
            </p:cNvCxnSpPr>
            <p:nvPr/>
          </p:nvCxnSpPr>
          <p:spPr>
            <a:xfrm flipH="1" flipV="1">
              <a:off x="4019974" y="1957032"/>
              <a:ext cx="225052" cy="39085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37903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155">
            <a:extLst>
              <a:ext uri="{FF2B5EF4-FFF2-40B4-BE49-F238E27FC236}">
                <a16:creationId xmlns:a16="http://schemas.microsoft.com/office/drawing/2014/main" id="{E1EF1FFB-F8EC-45FE-B74F-448186850AAF}"/>
              </a:ext>
            </a:extLst>
          </p:cNvPr>
          <p:cNvGrpSpPr/>
          <p:nvPr/>
        </p:nvGrpSpPr>
        <p:grpSpPr>
          <a:xfrm>
            <a:off x="2548570" y="1456567"/>
            <a:ext cx="5397278" cy="1489994"/>
            <a:chOff x="2066986" y="1632898"/>
            <a:chExt cx="5397278" cy="1489994"/>
          </a:xfrm>
        </p:grpSpPr>
        <p:grpSp>
          <p:nvGrpSpPr>
            <p:cNvPr id="157" name="Group 156">
              <a:extLst>
                <a:ext uri="{FF2B5EF4-FFF2-40B4-BE49-F238E27FC236}">
                  <a16:creationId xmlns:a16="http://schemas.microsoft.com/office/drawing/2014/main" id="{B810C53F-E2B7-4BAA-899E-F813495C5AC4}"/>
                </a:ext>
              </a:extLst>
            </p:cNvPr>
            <p:cNvGrpSpPr/>
            <p:nvPr/>
          </p:nvGrpSpPr>
          <p:grpSpPr>
            <a:xfrm>
              <a:off x="2066986" y="1632898"/>
              <a:ext cx="377177" cy="464437"/>
              <a:chOff x="3671248" y="1508078"/>
              <a:chExt cx="522436" cy="643302"/>
            </a:xfrm>
          </p:grpSpPr>
          <p:sp>
            <p:nvSpPr>
              <p:cNvPr id="176" name="Isosceles Triangle 175">
                <a:extLst>
                  <a:ext uri="{FF2B5EF4-FFF2-40B4-BE49-F238E27FC236}">
                    <a16:creationId xmlns:a16="http://schemas.microsoft.com/office/drawing/2014/main" id="{9FB0187A-166C-46C7-BF1F-A3588F87E10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7" name="Straight Connector 176">
                <a:extLst>
                  <a:ext uri="{FF2B5EF4-FFF2-40B4-BE49-F238E27FC236}">
                    <a16:creationId xmlns:a16="http://schemas.microsoft.com/office/drawing/2014/main" id="{D3DD49E9-C0C7-47D6-8DF6-4E2710D9B6E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7BED208-2A30-4728-A10A-AF069E80DF43}"/>
                </a:ext>
              </a:extLst>
            </p:cNvPr>
            <p:cNvGrpSpPr/>
            <p:nvPr/>
          </p:nvGrpSpPr>
          <p:grpSpPr>
            <a:xfrm>
              <a:off x="2903670" y="1804890"/>
              <a:ext cx="377177" cy="464437"/>
              <a:chOff x="3671248" y="1508078"/>
              <a:chExt cx="522436" cy="643302"/>
            </a:xfrm>
          </p:grpSpPr>
          <p:sp>
            <p:nvSpPr>
              <p:cNvPr id="174" name="Isosceles Triangle 173">
                <a:extLst>
                  <a:ext uri="{FF2B5EF4-FFF2-40B4-BE49-F238E27FC236}">
                    <a16:creationId xmlns:a16="http://schemas.microsoft.com/office/drawing/2014/main" id="{686F6E91-BED1-4B4D-8454-8C379A4C3AD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5" name="Straight Connector 174">
                <a:extLst>
                  <a:ext uri="{FF2B5EF4-FFF2-40B4-BE49-F238E27FC236}">
                    <a16:creationId xmlns:a16="http://schemas.microsoft.com/office/drawing/2014/main" id="{3E1BF755-E230-44A6-AAE2-ECD0A38910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FB043635-0198-478F-AF9B-B9BAD10FF1C6}"/>
                </a:ext>
              </a:extLst>
            </p:cNvPr>
            <p:cNvGrpSpPr/>
            <p:nvPr/>
          </p:nvGrpSpPr>
          <p:grpSpPr>
            <a:xfrm>
              <a:off x="3740354" y="1975103"/>
              <a:ext cx="377177" cy="464437"/>
              <a:chOff x="3671248" y="1508078"/>
              <a:chExt cx="522436" cy="643302"/>
            </a:xfrm>
          </p:grpSpPr>
          <p:sp>
            <p:nvSpPr>
              <p:cNvPr id="172" name="Isosceles Triangle 171">
                <a:extLst>
                  <a:ext uri="{FF2B5EF4-FFF2-40B4-BE49-F238E27FC236}">
                    <a16:creationId xmlns:a16="http://schemas.microsoft.com/office/drawing/2014/main" id="{7E2312A3-807B-4ABE-AC59-E5C890C6D49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3" name="Straight Connector 172">
                <a:extLst>
                  <a:ext uri="{FF2B5EF4-FFF2-40B4-BE49-F238E27FC236}">
                    <a16:creationId xmlns:a16="http://schemas.microsoft.com/office/drawing/2014/main" id="{335BBBEF-E591-49F6-A7D6-E5DA13A99D0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D694335F-4BC7-479A-9233-B6A999047933}"/>
                </a:ext>
              </a:extLst>
            </p:cNvPr>
            <p:cNvGrpSpPr/>
            <p:nvPr/>
          </p:nvGrpSpPr>
          <p:grpSpPr>
            <a:xfrm>
              <a:off x="4577038" y="2147036"/>
              <a:ext cx="377177" cy="464437"/>
              <a:chOff x="3671248" y="1508078"/>
              <a:chExt cx="522436" cy="643302"/>
            </a:xfrm>
          </p:grpSpPr>
          <p:sp>
            <p:nvSpPr>
              <p:cNvPr id="170" name="Isosceles Triangle 169">
                <a:extLst>
                  <a:ext uri="{FF2B5EF4-FFF2-40B4-BE49-F238E27FC236}">
                    <a16:creationId xmlns:a16="http://schemas.microsoft.com/office/drawing/2014/main" id="{9E9918A1-BB86-4A08-B14D-DEC92EE1E71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1" name="Straight Connector 170">
                <a:extLst>
                  <a:ext uri="{FF2B5EF4-FFF2-40B4-BE49-F238E27FC236}">
                    <a16:creationId xmlns:a16="http://schemas.microsoft.com/office/drawing/2014/main" id="{9874C81A-C9B0-4FF8-A7C5-A31541AB348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409ACE3-1250-4AAC-A81C-03CB4362E227}"/>
                </a:ext>
              </a:extLst>
            </p:cNvPr>
            <p:cNvGrpSpPr/>
            <p:nvPr/>
          </p:nvGrpSpPr>
          <p:grpSpPr>
            <a:xfrm>
              <a:off x="5413722" y="2318078"/>
              <a:ext cx="377177" cy="464437"/>
              <a:chOff x="3671248" y="1508078"/>
              <a:chExt cx="522436" cy="643302"/>
            </a:xfrm>
          </p:grpSpPr>
          <p:sp>
            <p:nvSpPr>
              <p:cNvPr id="168" name="Isosceles Triangle 167">
                <a:extLst>
                  <a:ext uri="{FF2B5EF4-FFF2-40B4-BE49-F238E27FC236}">
                    <a16:creationId xmlns:a16="http://schemas.microsoft.com/office/drawing/2014/main" id="{C5250D61-65F8-4F55-A832-CE7643C83AA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9" name="Straight Connector 168">
                <a:extLst>
                  <a:ext uri="{FF2B5EF4-FFF2-40B4-BE49-F238E27FC236}">
                    <a16:creationId xmlns:a16="http://schemas.microsoft.com/office/drawing/2014/main" id="{B884F73D-EA3A-4EB3-AFF9-4A17411FE66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9F3503A-E2B0-4477-8C4A-C362310D66A6}"/>
                </a:ext>
              </a:extLst>
            </p:cNvPr>
            <p:cNvGrpSpPr/>
            <p:nvPr/>
          </p:nvGrpSpPr>
          <p:grpSpPr>
            <a:xfrm>
              <a:off x="6250406" y="2486460"/>
              <a:ext cx="377177" cy="464437"/>
              <a:chOff x="3671248" y="1508078"/>
              <a:chExt cx="522436" cy="643302"/>
            </a:xfrm>
          </p:grpSpPr>
          <p:sp>
            <p:nvSpPr>
              <p:cNvPr id="166" name="Isosceles Triangle 165">
                <a:extLst>
                  <a:ext uri="{FF2B5EF4-FFF2-40B4-BE49-F238E27FC236}">
                    <a16:creationId xmlns:a16="http://schemas.microsoft.com/office/drawing/2014/main" id="{1694E867-1FA8-4555-8C21-AC1312F37CE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7" name="Straight Connector 166">
                <a:extLst>
                  <a:ext uri="{FF2B5EF4-FFF2-40B4-BE49-F238E27FC236}">
                    <a16:creationId xmlns:a16="http://schemas.microsoft.com/office/drawing/2014/main" id="{2DDC8609-E2D2-4811-B0B8-307805D01AA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A03FD36-0522-43B5-A845-EE57719DF8AF}"/>
                </a:ext>
              </a:extLst>
            </p:cNvPr>
            <p:cNvGrpSpPr/>
            <p:nvPr/>
          </p:nvGrpSpPr>
          <p:grpSpPr>
            <a:xfrm>
              <a:off x="7087087" y="2658455"/>
              <a:ext cx="377177" cy="464437"/>
              <a:chOff x="3671248" y="1508078"/>
              <a:chExt cx="522436" cy="643302"/>
            </a:xfrm>
          </p:grpSpPr>
          <p:sp>
            <p:nvSpPr>
              <p:cNvPr id="164" name="Isosceles Triangle 163">
                <a:extLst>
                  <a:ext uri="{FF2B5EF4-FFF2-40B4-BE49-F238E27FC236}">
                    <a16:creationId xmlns:a16="http://schemas.microsoft.com/office/drawing/2014/main" id="{B57C7F70-C1D2-4EEB-9B8C-85D9C96C984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5" name="Straight Connector 164">
                <a:extLst>
                  <a:ext uri="{FF2B5EF4-FFF2-40B4-BE49-F238E27FC236}">
                    <a16:creationId xmlns:a16="http://schemas.microsoft.com/office/drawing/2014/main" id="{D4CD7D61-7008-46C7-81AD-A16B45CABC6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78" name="Group 177">
            <a:extLst>
              <a:ext uri="{FF2B5EF4-FFF2-40B4-BE49-F238E27FC236}">
                <a16:creationId xmlns:a16="http://schemas.microsoft.com/office/drawing/2014/main" id="{D91D1700-3007-4419-9473-02C8332E9E93}"/>
              </a:ext>
            </a:extLst>
          </p:cNvPr>
          <p:cNvGrpSpPr/>
          <p:nvPr/>
        </p:nvGrpSpPr>
        <p:grpSpPr>
          <a:xfrm>
            <a:off x="2908234" y="1176151"/>
            <a:ext cx="5397278" cy="1489994"/>
            <a:chOff x="2066986" y="1632898"/>
            <a:chExt cx="5397278" cy="1489994"/>
          </a:xfrm>
        </p:grpSpPr>
        <p:grpSp>
          <p:nvGrpSpPr>
            <p:cNvPr id="179" name="Group 178">
              <a:extLst>
                <a:ext uri="{FF2B5EF4-FFF2-40B4-BE49-F238E27FC236}">
                  <a16:creationId xmlns:a16="http://schemas.microsoft.com/office/drawing/2014/main" id="{00DF4BBE-CBE6-4F8C-B434-53EC8FAB07C7}"/>
                </a:ext>
              </a:extLst>
            </p:cNvPr>
            <p:cNvGrpSpPr/>
            <p:nvPr/>
          </p:nvGrpSpPr>
          <p:grpSpPr>
            <a:xfrm>
              <a:off x="2066986" y="1632898"/>
              <a:ext cx="377177" cy="464437"/>
              <a:chOff x="3671248" y="1508078"/>
              <a:chExt cx="522436" cy="643302"/>
            </a:xfrm>
          </p:grpSpPr>
          <p:sp>
            <p:nvSpPr>
              <p:cNvPr id="198" name="Isosceles Triangle 197">
                <a:extLst>
                  <a:ext uri="{FF2B5EF4-FFF2-40B4-BE49-F238E27FC236}">
                    <a16:creationId xmlns:a16="http://schemas.microsoft.com/office/drawing/2014/main" id="{23061A25-336C-4A4D-96DF-3C746D26DD0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9" name="Straight Connector 198">
                <a:extLst>
                  <a:ext uri="{FF2B5EF4-FFF2-40B4-BE49-F238E27FC236}">
                    <a16:creationId xmlns:a16="http://schemas.microsoft.com/office/drawing/2014/main" id="{359ECB27-725F-41D8-89E2-E0586ABCE96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9EEB8F50-97C3-47C9-B2B3-BA9A320E2336}"/>
                </a:ext>
              </a:extLst>
            </p:cNvPr>
            <p:cNvGrpSpPr/>
            <p:nvPr/>
          </p:nvGrpSpPr>
          <p:grpSpPr>
            <a:xfrm>
              <a:off x="2903670" y="1804890"/>
              <a:ext cx="377177" cy="464437"/>
              <a:chOff x="3671248" y="1508078"/>
              <a:chExt cx="522436" cy="643302"/>
            </a:xfrm>
          </p:grpSpPr>
          <p:sp>
            <p:nvSpPr>
              <p:cNvPr id="196" name="Isosceles Triangle 195">
                <a:extLst>
                  <a:ext uri="{FF2B5EF4-FFF2-40B4-BE49-F238E27FC236}">
                    <a16:creationId xmlns:a16="http://schemas.microsoft.com/office/drawing/2014/main" id="{84B2E3C2-BD62-48E2-B407-6EE0558A15A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97" name="Straight Connector 196">
                <a:extLst>
                  <a:ext uri="{FF2B5EF4-FFF2-40B4-BE49-F238E27FC236}">
                    <a16:creationId xmlns:a16="http://schemas.microsoft.com/office/drawing/2014/main" id="{9D52D440-852B-4A11-8FD9-F7FD34612B2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F5152781-56E6-408F-93D2-431CA7423064}"/>
                </a:ext>
              </a:extLst>
            </p:cNvPr>
            <p:cNvGrpSpPr/>
            <p:nvPr/>
          </p:nvGrpSpPr>
          <p:grpSpPr>
            <a:xfrm>
              <a:off x="3740354" y="1975103"/>
              <a:ext cx="377177" cy="464437"/>
              <a:chOff x="3671248" y="1508078"/>
              <a:chExt cx="522436" cy="643302"/>
            </a:xfrm>
          </p:grpSpPr>
          <p:sp>
            <p:nvSpPr>
              <p:cNvPr id="194" name="Isosceles Triangle 193">
                <a:extLst>
                  <a:ext uri="{FF2B5EF4-FFF2-40B4-BE49-F238E27FC236}">
                    <a16:creationId xmlns:a16="http://schemas.microsoft.com/office/drawing/2014/main" id="{A86A6ECA-0BF7-47FA-A4D7-1043BA73CBE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5" name="Straight Connector 194">
                <a:extLst>
                  <a:ext uri="{FF2B5EF4-FFF2-40B4-BE49-F238E27FC236}">
                    <a16:creationId xmlns:a16="http://schemas.microsoft.com/office/drawing/2014/main" id="{B39AF675-20D9-4D57-805E-F3B9C36ECB5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CEA784D0-D54D-40AC-AA9C-7F24DED123E5}"/>
                </a:ext>
              </a:extLst>
            </p:cNvPr>
            <p:cNvGrpSpPr/>
            <p:nvPr/>
          </p:nvGrpSpPr>
          <p:grpSpPr>
            <a:xfrm>
              <a:off x="4577038" y="2147036"/>
              <a:ext cx="377177" cy="464437"/>
              <a:chOff x="3671248" y="1508078"/>
              <a:chExt cx="522436" cy="643302"/>
            </a:xfrm>
          </p:grpSpPr>
          <p:sp>
            <p:nvSpPr>
              <p:cNvPr id="192" name="Isosceles Triangle 191">
                <a:extLst>
                  <a:ext uri="{FF2B5EF4-FFF2-40B4-BE49-F238E27FC236}">
                    <a16:creationId xmlns:a16="http://schemas.microsoft.com/office/drawing/2014/main" id="{932F5736-AE43-4141-A4C1-EA86887FE5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3" name="Straight Connector 192">
                <a:extLst>
                  <a:ext uri="{FF2B5EF4-FFF2-40B4-BE49-F238E27FC236}">
                    <a16:creationId xmlns:a16="http://schemas.microsoft.com/office/drawing/2014/main" id="{E60CFE88-614E-4470-8D59-4FABF3A17D8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9351B6A-70E5-4D88-8B49-567168705B80}"/>
                </a:ext>
              </a:extLst>
            </p:cNvPr>
            <p:cNvGrpSpPr/>
            <p:nvPr/>
          </p:nvGrpSpPr>
          <p:grpSpPr>
            <a:xfrm>
              <a:off x="5413722" y="2318078"/>
              <a:ext cx="377177" cy="464437"/>
              <a:chOff x="3671248" y="1508078"/>
              <a:chExt cx="522436" cy="643302"/>
            </a:xfrm>
          </p:grpSpPr>
          <p:sp>
            <p:nvSpPr>
              <p:cNvPr id="190" name="Isosceles Triangle 189">
                <a:extLst>
                  <a:ext uri="{FF2B5EF4-FFF2-40B4-BE49-F238E27FC236}">
                    <a16:creationId xmlns:a16="http://schemas.microsoft.com/office/drawing/2014/main" id="{997C550D-622D-4D67-85A0-94E48EADB83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1" name="Straight Connector 190">
                <a:extLst>
                  <a:ext uri="{FF2B5EF4-FFF2-40B4-BE49-F238E27FC236}">
                    <a16:creationId xmlns:a16="http://schemas.microsoft.com/office/drawing/2014/main" id="{2D07FC8C-F40C-45C9-A617-51E623898D3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8610D17F-B494-4623-9147-1A022B6CAD7D}"/>
                </a:ext>
              </a:extLst>
            </p:cNvPr>
            <p:cNvGrpSpPr/>
            <p:nvPr/>
          </p:nvGrpSpPr>
          <p:grpSpPr>
            <a:xfrm>
              <a:off x="6250406" y="2486460"/>
              <a:ext cx="377177" cy="464437"/>
              <a:chOff x="3671248" y="1508078"/>
              <a:chExt cx="522436" cy="643302"/>
            </a:xfrm>
          </p:grpSpPr>
          <p:sp>
            <p:nvSpPr>
              <p:cNvPr id="188" name="Isosceles Triangle 187">
                <a:extLst>
                  <a:ext uri="{FF2B5EF4-FFF2-40B4-BE49-F238E27FC236}">
                    <a16:creationId xmlns:a16="http://schemas.microsoft.com/office/drawing/2014/main" id="{9429A264-9E99-46C0-AB5A-BD77B94A9B9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9" name="Straight Connector 188">
                <a:extLst>
                  <a:ext uri="{FF2B5EF4-FFF2-40B4-BE49-F238E27FC236}">
                    <a16:creationId xmlns:a16="http://schemas.microsoft.com/office/drawing/2014/main" id="{0E75CD13-5B5D-417C-BB90-695EB3AC55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419B3AEB-90DD-44DD-AF67-D08D1BF410BE}"/>
                </a:ext>
              </a:extLst>
            </p:cNvPr>
            <p:cNvGrpSpPr/>
            <p:nvPr/>
          </p:nvGrpSpPr>
          <p:grpSpPr>
            <a:xfrm>
              <a:off x="7087087" y="2658455"/>
              <a:ext cx="377177" cy="464437"/>
              <a:chOff x="3671248" y="1508078"/>
              <a:chExt cx="522436" cy="643302"/>
            </a:xfrm>
          </p:grpSpPr>
          <p:sp>
            <p:nvSpPr>
              <p:cNvPr id="186" name="Isosceles Triangle 185">
                <a:extLst>
                  <a:ext uri="{FF2B5EF4-FFF2-40B4-BE49-F238E27FC236}">
                    <a16:creationId xmlns:a16="http://schemas.microsoft.com/office/drawing/2014/main" id="{9EA6385A-98FA-4DED-9307-CCDD9953529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7" name="Straight Connector 186">
                <a:extLst>
                  <a:ext uri="{FF2B5EF4-FFF2-40B4-BE49-F238E27FC236}">
                    <a16:creationId xmlns:a16="http://schemas.microsoft.com/office/drawing/2014/main" id="{987EFBC6-77EB-42F6-840A-9A6BD42D107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00" name="Group 199">
            <a:extLst>
              <a:ext uri="{FF2B5EF4-FFF2-40B4-BE49-F238E27FC236}">
                <a16:creationId xmlns:a16="http://schemas.microsoft.com/office/drawing/2014/main" id="{9E29C990-E3FC-4E2B-A8EF-0CB99B6BE213}"/>
              </a:ext>
            </a:extLst>
          </p:cNvPr>
          <p:cNvGrpSpPr/>
          <p:nvPr/>
        </p:nvGrpSpPr>
        <p:grpSpPr>
          <a:xfrm>
            <a:off x="3267898" y="877447"/>
            <a:ext cx="5397278" cy="1489994"/>
            <a:chOff x="2066986" y="1632898"/>
            <a:chExt cx="5397278" cy="1489994"/>
          </a:xfrm>
        </p:grpSpPr>
        <p:grpSp>
          <p:nvGrpSpPr>
            <p:cNvPr id="201" name="Group 200">
              <a:extLst>
                <a:ext uri="{FF2B5EF4-FFF2-40B4-BE49-F238E27FC236}">
                  <a16:creationId xmlns:a16="http://schemas.microsoft.com/office/drawing/2014/main" id="{88F91356-4DDB-4275-80AC-8E82F17FC2C6}"/>
                </a:ext>
              </a:extLst>
            </p:cNvPr>
            <p:cNvGrpSpPr/>
            <p:nvPr/>
          </p:nvGrpSpPr>
          <p:grpSpPr>
            <a:xfrm>
              <a:off x="2066986" y="1632898"/>
              <a:ext cx="377177" cy="464437"/>
              <a:chOff x="3671248" y="1508078"/>
              <a:chExt cx="522436" cy="643302"/>
            </a:xfrm>
          </p:grpSpPr>
          <p:sp>
            <p:nvSpPr>
              <p:cNvPr id="220" name="Isosceles Triangle 219">
                <a:extLst>
                  <a:ext uri="{FF2B5EF4-FFF2-40B4-BE49-F238E27FC236}">
                    <a16:creationId xmlns:a16="http://schemas.microsoft.com/office/drawing/2014/main" id="{00E97318-E250-4F46-947A-CE0D4B7C1E9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21" name="Straight Connector 220">
                <a:extLst>
                  <a:ext uri="{FF2B5EF4-FFF2-40B4-BE49-F238E27FC236}">
                    <a16:creationId xmlns:a16="http://schemas.microsoft.com/office/drawing/2014/main" id="{725B1214-C516-4D56-A6AA-8F3036BA91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7FA3D5C-E54D-4E81-BBD2-3429A9B080C0}"/>
                </a:ext>
              </a:extLst>
            </p:cNvPr>
            <p:cNvGrpSpPr/>
            <p:nvPr/>
          </p:nvGrpSpPr>
          <p:grpSpPr>
            <a:xfrm>
              <a:off x="2903670" y="1804890"/>
              <a:ext cx="377177" cy="464437"/>
              <a:chOff x="3671248" y="1508078"/>
              <a:chExt cx="522436" cy="643302"/>
            </a:xfrm>
          </p:grpSpPr>
          <p:sp>
            <p:nvSpPr>
              <p:cNvPr id="218" name="Isosceles Triangle 217">
                <a:extLst>
                  <a:ext uri="{FF2B5EF4-FFF2-40B4-BE49-F238E27FC236}">
                    <a16:creationId xmlns:a16="http://schemas.microsoft.com/office/drawing/2014/main" id="{B22E6248-A0CD-4C55-B3CB-CB4CE62911B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9" name="Straight Connector 218">
                <a:extLst>
                  <a:ext uri="{FF2B5EF4-FFF2-40B4-BE49-F238E27FC236}">
                    <a16:creationId xmlns:a16="http://schemas.microsoft.com/office/drawing/2014/main" id="{9EB52BE5-44FE-4726-878E-38B33BAF0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C682FBF-AEC4-4F4B-B5E2-8F3CB0DE5A4A}"/>
                </a:ext>
              </a:extLst>
            </p:cNvPr>
            <p:cNvGrpSpPr/>
            <p:nvPr/>
          </p:nvGrpSpPr>
          <p:grpSpPr>
            <a:xfrm>
              <a:off x="3740354" y="1975103"/>
              <a:ext cx="377177" cy="464437"/>
              <a:chOff x="3671248" y="1508078"/>
              <a:chExt cx="522436" cy="643302"/>
            </a:xfrm>
          </p:grpSpPr>
          <p:sp>
            <p:nvSpPr>
              <p:cNvPr id="216" name="Isosceles Triangle 215">
                <a:extLst>
                  <a:ext uri="{FF2B5EF4-FFF2-40B4-BE49-F238E27FC236}">
                    <a16:creationId xmlns:a16="http://schemas.microsoft.com/office/drawing/2014/main" id="{D338420B-484E-469B-85C4-D79406FF4BE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7" name="Straight Connector 216">
                <a:extLst>
                  <a:ext uri="{FF2B5EF4-FFF2-40B4-BE49-F238E27FC236}">
                    <a16:creationId xmlns:a16="http://schemas.microsoft.com/office/drawing/2014/main" id="{28F50EFA-0E33-448D-B4A8-1782D0C9E4E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4494BE1-E717-43CA-BFBF-F66290500581}"/>
                </a:ext>
              </a:extLst>
            </p:cNvPr>
            <p:cNvGrpSpPr/>
            <p:nvPr/>
          </p:nvGrpSpPr>
          <p:grpSpPr>
            <a:xfrm>
              <a:off x="4577038" y="2147036"/>
              <a:ext cx="377177" cy="464437"/>
              <a:chOff x="3671248" y="1508078"/>
              <a:chExt cx="522436" cy="643302"/>
            </a:xfrm>
          </p:grpSpPr>
          <p:sp>
            <p:nvSpPr>
              <p:cNvPr id="214" name="Isosceles Triangle 213">
                <a:extLst>
                  <a:ext uri="{FF2B5EF4-FFF2-40B4-BE49-F238E27FC236}">
                    <a16:creationId xmlns:a16="http://schemas.microsoft.com/office/drawing/2014/main" id="{BFAF9495-0F28-477F-A1DE-ECFB85E70A8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5" name="Straight Connector 214">
                <a:extLst>
                  <a:ext uri="{FF2B5EF4-FFF2-40B4-BE49-F238E27FC236}">
                    <a16:creationId xmlns:a16="http://schemas.microsoft.com/office/drawing/2014/main" id="{986DD083-4468-4F2F-AE11-8F8F6C72922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7D25744-A41A-4F49-AB20-3AE74C4F6856}"/>
                </a:ext>
              </a:extLst>
            </p:cNvPr>
            <p:cNvGrpSpPr/>
            <p:nvPr/>
          </p:nvGrpSpPr>
          <p:grpSpPr>
            <a:xfrm>
              <a:off x="5413722" y="2318078"/>
              <a:ext cx="377177" cy="464437"/>
              <a:chOff x="3671248" y="1508078"/>
              <a:chExt cx="522436" cy="643302"/>
            </a:xfrm>
          </p:grpSpPr>
          <p:sp>
            <p:nvSpPr>
              <p:cNvPr id="212" name="Isosceles Triangle 211">
                <a:extLst>
                  <a:ext uri="{FF2B5EF4-FFF2-40B4-BE49-F238E27FC236}">
                    <a16:creationId xmlns:a16="http://schemas.microsoft.com/office/drawing/2014/main" id="{04A03C5F-0092-4957-950E-DEABA619BC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3" name="Straight Connector 212">
                <a:extLst>
                  <a:ext uri="{FF2B5EF4-FFF2-40B4-BE49-F238E27FC236}">
                    <a16:creationId xmlns:a16="http://schemas.microsoft.com/office/drawing/2014/main" id="{86A27C54-DD8A-45DB-B822-A5C99E5D226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A3FD5636-FDCA-44B0-ADF5-251D1FE5A414}"/>
                </a:ext>
              </a:extLst>
            </p:cNvPr>
            <p:cNvGrpSpPr/>
            <p:nvPr/>
          </p:nvGrpSpPr>
          <p:grpSpPr>
            <a:xfrm>
              <a:off x="6250406" y="2486460"/>
              <a:ext cx="377177" cy="464437"/>
              <a:chOff x="3671248" y="1508078"/>
              <a:chExt cx="522436" cy="643302"/>
            </a:xfrm>
          </p:grpSpPr>
          <p:sp>
            <p:nvSpPr>
              <p:cNvPr id="210" name="Isosceles Triangle 209">
                <a:extLst>
                  <a:ext uri="{FF2B5EF4-FFF2-40B4-BE49-F238E27FC236}">
                    <a16:creationId xmlns:a16="http://schemas.microsoft.com/office/drawing/2014/main" id="{5AD17104-1475-46C3-892E-423AA01575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1" name="Straight Connector 210">
                <a:extLst>
                  <a:ext uri="{FF2B5EF4-FFF2-40B4-BE49-F238E27FC236}">
                    <a16:creationId xmlns:a16="http://schemas.microsoft.com/office/drawing/2014/main" id="{4061EFAF-0CD7-4019-AB12-04C99EC06CB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1EF107F-5674-4A86-87DC-90CA27CD84EE}"/>
                </a:ext>
              </a:extLst>
            </p:cNvPr>
            <p:cNvGrpSpPr/>
            <p:nvPr/>
          </p:nvGrpSpPr>
          <p:grpSpPr>
            <a:xfrm>
              <a:off x="7087087" y="2658455"/>
              <a:ext cx="377177" cy="464437"/>
              <a:chOff x="3671248" y="1508078"/>
              <a:chExt cx="522436" cy="643302"/>
            </a:xfrm>
          </p:grpSpPr>
          <p:sp>
            <p:nvSpPr>
              <p:cNvPr id="208" name="Isosceles Triangle 207">
                <a:extLst>
                  <a:ext uri="{FF2B5EF4-FFF2-40B4-BE49-F238E27FC236}">
                    <a16:creationId xmlns:a16="http://schemas.microsoft.com/office/drawing/2014/main" id="{BC3BC9CB-27D8-4C25-B189-E3C71FEF314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09" name="Straight Connector 208">
                <a:extLst>
                  <a:ext uri="{FF2B5EF4-FFF2-40B4-BE49-F238E27FC236}">
                    <a16:creationId xmlns:a16="http://schemas.microsoft.com/office/drawing/2014/main" id="{58AFB6A9-C30A-478B-84ED-E0A358A977F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36" name="Group 135">
            <a:extLst>
              <a:ext uri="{FF2B5EF4-FFF2-40B4-BE49-F238E27FC236}">
                <a16:creationId xmlns:a16="http://schemas.microsoft.com/office/drawing/2014/main" id="{2EFC0EB6-4936-4DEE-A135-5E455F70CEBC}"/>
              </a:ext>
            </a:extLst>
          </p:cNvPr>
          <p:cNvGrpSpPr/>
          <p:nvPr/>
        </p:nvGrpSpPr>
        <p:grpSpPr>
          <a:xfrm>
            <a:off x="2903670" y="1933359"/>
            <a:ext cx="377177" cy="464437"/>
            <a:chOff x="3671248" y="1508078"/>
            <a:chExt cx="522436" cy="643302"/>
          </a:xfrm>
        </p:grpSpPr>
        <p:sp>
          <p:nvSpPr>
            <p:cNvPr id="152" name="Isosceles Triangle 151">
              <a:extLst>
                <a:ext uri="{FF2B5EF4-FFF2-40B4-BE49-F238E27FC236}">
                  <a16:creationId xmlns:a16="http://schemas.microsoft.com/office/drawing/2014/main" id="{80FDA985-24AC-4E46-B62A-11D9DA7BE5B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2B531F4-17CB-4BE1-ABCE-AA43581E7E5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65A1A1D4-E5A1-480D-A035-5BABD71C1C19}"/>
              </a:ext>
            </a:extLst>
          </p:cNvPr>
          <p:cNvGrpSpPr/>
          <p:nvPr/>
        </p:nvGrpSpPr>
        <p:grpSpPr>
          <a:xfrm>
            <a:off x="3740354" y="2103572"/>
            <a:ext cx="377177" cy="464437"/>
            <a:chOff x="3671248" y="1508078"/>
            <a:chExt cx="522436" cy="643302"/>
          </a:xfrm>
        </p:grpSpPr>
        <p:sp>
          <p:nvSpPr>
            <p:cNvPr id="150" name="Isosceles Triangle 149">
              <a:extLst>
                <a:ext uri="{FF2B5EF4-FFF2-40B4-BE49-F238E27FC236}">
                  <a16:creationId xmlns:a16="http://schemas.microsoft.com/office/drawing/2014/main" id="{8E117E65-2202-4595-97C1-2A899F1E6F2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1" name="Straight Connector 150">
              <a:extLst>
                <a:ext uri="{FF2B5EF4-FFF2-40B4-BE49-F238E27FC236}">
                  <a16:creationId xmlns:a16="http://schemas.microsoft.com/office/drawing/2014/main" id="{73539F1A-1CD3-45F9-8418-EA71CCBC176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71C4B22E-DFA5-4346-A61A-78EFFAF1587B}"/>
              </a:ext>
            </a:extLst>
          </p:cNvPr>
          <p:cNvGrpSpPr/>
          <p:nvPr/>
        </p:nvGrpSpPr>
        <p:grpSpPr>
          <a:xfrm>
            <a:off x="4577038" y="2275505"/>
            <a:ext cx="377177" cy="464437"/>
            <a:chOff x="3671248" y="1508078"/>
            <a:chExt cx="522436" cy="643302"/>
          </a:xfrm>
        </p:grpSpPr>
        <p:sp>
          <p:nvSpPr>
            <p:cNvPr id="148" name="Isosceles Triangle 147">
              <a:extLst>
                <a:ext uri="{FF2B5EF4-FFF2-40B4-BE49-F238E27FC236}">
                  <a16:creationId xmlns:a16="http://schemas.microsoft.com/office/drawing/2014/main" id="{F2626689-F7F2-4003-8348-0AC21FE8977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9" name="Straight Connector 148">
              <a:extLst>
                <a:ext uri="{FF2B5EF4-FFF2-40B4-BE49-F238E27FC236}">
                  <a16:creationId xmlns:a16="http://schemas.microsoft.com/office/drawing/2014/main" id="{6AB831C5-4814-4312-89E6-61C8211371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E7CFB81-1163-4BBD-ACE3-3443E3AE04F0}"/>
              </a:ext>
            </a:extLst>
          </p:cNvPr>
          <p:cNvGrpSpPr/>
          <p:nvPr/>
        </p:nvGrpSpPr>
        <p:grpSpPr>
          <a:xfrm>
            <a:off x="5413722" y="2446547"/>
            <a:ext cx="377177" cy="464437"/>
            <a:chOff x="3671248" y="1508078"/>
            <a:chExt cx="522436" cy="643302"/>
          </a:xfrm>
        </p:grpSpPr>
        <p:sp>
          <p:nvSpPr>
            <p:cNvPr id="146" name="Isosceles Triangle 145">
              <a:extLst>
                <a:ext uri="{FF2B5EF4-FFF2-40B4-BE49-F238E27FC236}">
                  <a16:creationId xmlns:a16="http://schemas.microsoft.com/office/drawing/2014/main" id="{01F96D7D-EE3F-48E1-8B30-2D9F8F3E2E1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7EEC152-DCAA-448E-9801-1E267193BF2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C1509BF-8F1E-4E86-91EB-7E34FBEBACF1}"/>
              </a:ext>
            </a:extLst>
          </p:cNvPr>
          <p:cNvGrpSpPr/>
          <p:nvPr/>
        </p:nvGrpSpPr>
        <p:grpSpPr>
          <a:xfrm>
            <a:off x="6250406" y="2614929"/>
            <a:ext cx="377177" cy="464437"/>
            <a:chOff x="3671248" y="1508078"/>
            <a:chExt cx="522436" cy="643302"/>
          </a:xfrm>
        </p:grpSpPr>
        <p:sp>
          <p:nvSpPr>
            <p:cNvPr id="144" name="Isosceles Triangle 143">
              <a:extLst>
                <a:ext uri="{FF2B5EF4-FFF2-40B4-BE49-F238E27FC236}">
                  <a16:creationId xmlns:a16="http://schemas.microsoft.com/office/drawing/2014/main" id="{4C260A5A-6376-445B-82F0-4E2C776EBB4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5" name="Straight Connector 144">
              <a:extLst>
                <a:ext uri="{FF2B5EF4-FFF2-40B4-BE49-F238E27FC236}">
                  <a16:creationId xmlns:a16="http://schemas.microsoft.com/office/drawing/2014/main" id="{54488999-FD80-4371-9F87-C5D3DACE441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C54B8BF-5C59-4D93-B815-1EA77738556F}"/>
              </a:ext>
            </a:extLst>
          </p:cNvPr>
          <p:cNvGrpSpPr/>
          <p:nvPr/>
        </p:nvGrpSpPr>
        <p:grpSpPr>
          <a:xfrm>
            <a:off x="7087087" y="2786924"/>
            <a:ext cx="377177" cy="464437"/>
            <a:chOff x="3671248" y="1508078"/>
            <a:chExt cx="522436" cy="643302"/>
          </a:xfrm>
        </p:grpSpPr>
        <p:sp>
          <p:nvSpPr>
            <p:cNvPr id="142" name="Isosceles Triangle 141">
              <a:extLst>
                <a:ext uri="{FF2B5EF4-FFF2-40B4-BE49-F238E27FC236}">
                  <a16:creationId xmlns:a16="http://schemas.microsoft.com/office/drawing/2014/main" id="{1AAC0D62-C25D-4EEA-8D4F-3BAA54D1672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3" name="Straight Connector 142">
              <a:extLst>
                <a:ext uri="{FF2B5EF4-FFF2-40B4-BE49-F238E27FC236}">
                  <a16:creationId xmlns:a16="http://schemas.microsoft.com/office/drawing/2014/main" id="{96E21E77-26F3-4AB7-9B53-FB98187B33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7AF5308B-DEF4-4C16-ADF8-BE6F17BF4A7D}"/>
              </a:ext>
            </a:extLst>
          </p:cNvPr>
          <p:cNvGrpSpPr/>
          <p:nvPr/>
        </p:nvGrpSpPr>
        <p:grpSpPr>
          <a:xfrm>
            <a:off x="2066986" y="1761367"/>
            <a:ext cx="377177" cy="464437"/>
            <a:chOff x="3671248" y="1508078"/>
            <a:chExt cx="522436" cy="643302"/>
          </a:xfrm>
        </p:grpSpPr>
        <p:sp>
          <p:nvSpPr>
            <p:cNvPr id="154" name="Isosceles Triangle 153">
              <a:extLst>
                <a:ext uri="{FF2B5EF4-FFF2-40B4-BE49-F238E27FC236}">
                  <a16:creationId xmlns:a16="http://schemas.microsoft.com/office/drawing/2014/main" id="{B8497A12-37F4-4985-BED3-5DD4AC5886D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5" name="Straight Connector 154">
              <a:extLst>
                <a:ext uri="{FF2B5EF4-FFF2-40B4-BE49-F238E27FC236}">
                  <a16:creationId xmlns:a16="http://schemas.microsoft.com/office/drawing/2014/main" id="{2AB038EA-65F6-4C9D-B31A-F5CBC127C52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128E8EE0-8B2D-4E9F-A944-CEE9E9EDC65E}"/>
              </a:ext>
            </a:extLst>
          </p:cNvPr>
          <p:cNvSpPr txBox="1"/>
          <p:nvPr/>
        </p:nvSpPr>
        <p:spPr>
          <a:xfrm>
            <a:off x="7657916" y="3113037"/>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326" name="TextBox 325">
            <a:extLst>
              <a:ext uri="{FF2B5EF4-FFF2-40B4-BE49-F238E27FC236}">
                <a16:creationId xmlns:a16="http://schemas.microsoft.com/office/drawing/2014/main" id="{FD67039C-3A6B-4D75-917B-69A1A48E7317}"/>
              </a:ext>
            </a:extLst>
          </p:cNvPr>
          <p:cNvSpPr txBox="1"/>
          <p:nvPr/>
        </p:nvSpPr>
        <p:spPr>
          <a:xfrm>
            <a:off x="2636121" y="2814848"/>
            <a:ext cx="1044629" cy="1200329"/>
          </a:xfrm>
          <a:prstGeom prst="rect">
            <a:avLst/>
          </a:prstGeom>
          <a:noFill/>
        </p:spPr>
        <p:txBody>
          <a:bodyPr wrap="square" rtlCol="0">
            <a:spAutoFit/>
          </a:bodyPr>
          <a:lstStyle/>
          <a:p>
            <a:pPr algn="ctr"/>
            <a:r>
              <a:rPr lang="en-US" dirty="0">
                <a:solidFill>
                  <a:schemeClr val="bg1"/>
                </a:solidFill>
              </a:rPr>
              <a:t>Surface Normal Vector Field</a:t>
            </a:r>
          </a:p>
        </p:txBody>
      </p:sp>
      <p:grpSp>
        <p:nvGrpSpPr>
          <p:cNvPr id="222" name="Group 221">
            <a:extLst>
              <a:ext uri="{FF2B5EF4-FFF2-40B4-BE49-F238E27FC236}">
                <a16:creationId xmlns:a16="http://schemas.microsoft.com/office/drawing/2014/main" id="{B6960D6A-4FB6-4453-AB7D-A70BCB21BB63}"/>
              </a:ext>
            </a:extLst>
          </p:cNvPr>
          <p:cNvGrpSpPr/>
          <p:nvPr/>
        </p:nvGrpSpPr>
        <p:grpSpPr>
          <a:xfrm>
            <a:off x="4182682" y="4065052"/>
            <a:ext cx="911016" cy="616189"/>
            <a:chOff x="7004259" y="3727450"/>
            <a:chExt cx="911016" cy="616189"/>
          </a:xfrm>
        </p:grpSpPr>
        <p:grpSp>
          <p:nvGrpSpPr>
            <p:cNvPr id="223" name="Group 222">
              <a:extLst>
                <a:ext uri="{FF2B5EF4-FFF2-40B4-BE49-F238E27FC236}">
                  <a16:creationId xmlns:a16="http://schemas.microsoft.com/office/drawing/2014/main" id="{00F60498-1D71-4B5A-9F8B-6843B2ECDD86}"/>
                </a:ext>
              </a:extLst>
            </p:cNvPr>
            <p:cNvGrpSpPr/>
            <p:nvPr/>
          </p:nvGrpSpPr>
          <p:grpSpPr>
            <a:xfrm>
              <a:off x="7004259" y="3727450"/>
              <a:ext cx="555800" cy="458707"/>
              <a:chOff x="7004259" y="3727450"/>
              <a:chExt cx="555800" cy="458707"/>
            </a:xfrm>
          </p:grpSpPr>
          <p:cxnSp>
            <p:nvCxnSpPr>
              <p:cNvPr id="244" name="Straight Arrow Connector 243">
                <a:extLst>
                  <a:ext uri="{FF2B5EF4-FFF2-40B4-BE49-F238E27FC236}">
                    <a16:creationId xmlns:a16="http://schemas.microsoft.com/office/drawing/2014/main" id="{ACA41ED9-3E96-4FA6-B4D5-E95250340B1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C549E879-0C79-4E4C-BDCB-5C403A9E06C7}"/>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E9858CFA-18F4-4167-86D2-64B2A71B0E3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83A83A59-A3C2-4FB6-9D51-5DA498E26EC4}"/>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01EAC143-3CE0-4DDD-9879-306EB6432B84}"/>
                </a:ext>
              </a:extLst>
            </p:cNvPr>
            <p:cNvGrpSpPr/>
            <p:nvPr/>
          </p:nvGrpSpPr>
          <p:grpSpPr>
            <a:xfrm>
              <a:off x="7234939" y="4065905"/>
              <a:ext cx="680336" cy="277734"/>
              <a:chOff x="7234939" y="4065905"/>
              <a:chExt cx="680336" cy="277734"/>
            </a:xfrm>
          </p:grpSpPr>
          <p:cxnSp>
            <p:nvCxnSpPr>
              <p:cNvPr id="240" name="Straight Arrow Connector 239">
                <a:extLst>
                  <a:ext uri="{FF2B5EF4-FFF2-40B4-BE49-F238E27FC236}">
                    <a16:creationId xmlns:a16="http://schemas.microsoft.com/office/drawing/2014/main" id="{E22EB7CB-F3AE-43F0-AED3-314B6A719C59}"/>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5E2BBA10-3E00-4AFF-9DA7-353CEA7A712F}"/>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D9E7B8F6-1B64-4641-A0E4-890D5A31747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E9D0D68B-052D-4109-ADC8-F51D4B51BC7B}"/>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C903514D-7FB0-421E-83E1-7FAE7A6C3F0E}"/>
                </a:ext>
              </a:extLst>
            </p:cNvPr>
            <p:cNvGrpSpPr/>
            <p:nvPr/>
          </p:nvGrpSpPr>
          <p:grpSpPr>
            <a:xfrm>
              <a:off x="7196839" y="3847465"/>
              <a:ext cx="604136" cy="414894"/>
              <a:chOff x="7196839" y="3847465"/>
              <a:chExt cx="604136" cy="414894"/>
            </a:xfrm>
          </p:grpSpPr>
          <p:cxnSp>
            <p:nvCxnSpPr>
              <p:cNvPr id="236" name="Straight Arrow Connector 235">
                <a:extLst>
                  <a:ext uri="{FF2B5EF4-FFF2-40B4-BE49-F238E27FC236}">
                    <a16:creationId xmlns:a16="http://schemas.microsoft.com/office/drawing/2014/main" id="{6A2EF158-8713-4BCC-B09F-966B9DEBFFA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8859B08E-19E3-40B9-8ACA-D8F7EE5A440B}"/>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E214B0A1-E1D7-46E6-904F-EE738FA16B9D}"/>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31D8EF0D-7FC5-414E-B14A-FF2EC90F0236}"/>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234F59C-6FE5-4503-9ED6-B5A83D4AC028}"/>
                </a:ext>
              </a:extLst>
            </p:cNvPr>
            <p:cNvGrpSpPr/>
            <p:nvPr/>
          </p:nvGrpSpPr>
          <p:grpSpPr>
            <a:xfrm>
              <a:off x="7148579" y="3754755"/>
              <a:ext cx="524126" cy="464424"/>
              <a:chOff x="7148579" y="3754755"/>
              <a:chExt cx="524126" cy="464424"/>
            </a:xfrm>
          </p:grpSpPr>
          <p:cxnSp>
            <p:nvCxnSpPr>
              <p:cNvPr id="232" name="Straight Arrow Connector 231">
                <a:extLst>
                  <a:ext uri="{FF2B5EF4-FFF2-40B4-BE49-F238E27FC236}">
                    <a16:creationId xmlns:a16="http://schemas.microsoft.com/office/drawing/2014/main" id="{44064346-8FAB-47DC-B567-72615D85DBB7}"/>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E6E2F8F1-8F8F-46CE-97C3-4946B7C9E3F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329808FA-2775-47F6-90AB-5C7C1ECCA303}"/>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712A7718-9599-423B-A21B-FDE5B66E4EC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CFEE2309-446B-4EBE-9AB9-A8ECF6CF1FE9}"/>
                </a:ext>
              </a:extLst>
            </p:cNvPr>
            <p:cNvGrpSpPr/>
            <p:nvPr/>
          </p:nvGrpSpPr>
          <p:grpSpPr>
            <a:xfrm>
              <a:off x="7227319" y="3965575"/>
              <a:ext cx="661286" cy="342504"/>
              <a:chOff x="7227319" y="3965575"/>
              <a:chExt cx="661286" cy="342504"/>
            </a:xfrm>
          </p:grpSpPr>
          <p:cxnSp>
            <p:nvCxnSpPr>
              <p:cNvPr id="228" name="Straight Arrow Connector 227">
                <a:extLst>
                  <a:ext uri="{FF2B5EF4-FFF2-40B4-BE49-F238E27FC236}">
                    <a16:creationId xmlns:a16="http://schemas.microsoft.com/office/drawing/2014/main" id="{87884004-7434-417D-81DD-3362EF2DD609}"/>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9823E7FB-B469-4B71-A6F8-FC4773C94572}"/>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329C39A0-1B42-4C05-8E72-E27E98A57182}"/>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6A4EA171-B752-40B0-A9DA-5B7D0B97E1D4}"/>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48" name="Group 247">
            <a:extLst>
              <a:ext uri="{FF2B5EF4-FFF2-40B4-BE49-F238E27FC236}">
                <a16:creationId xmlns:a16="http://schemas.microsoft.com/office/drawing/2014/main" id="{4285B50A-322D-4768-9159-2320429B8F01}"/>
              </a:ext>
            </a:extLst>
          </p:cNvPr>
          <p:cNvGrpSpPr/>
          <p:nvPr/>
        </p:nvGrpSpPr>
        <p:grpSpPr>
          <a:xfrm>
            <a:off x="4112832" y="3858677"/>
            <a:ext cx="1202481" cy="805418"/>
            <a:chOff x="6934409" y="3521075"/>
            <a:chExt cx="1202481" cy="805418"/>
          </a:xfrm>
        </p:grpSpPr>
        <p:grpSp>
          <p:nvGrpSpPr>
            <p:cNvPr id="249" name="Group 248">
              <a:extLst>
                <a:ext uri="{FF2B5EF4-FFF2-40B4-BE49-F238E27FC236}">
                  <a16:creationId xmlns:a16="http://schemas.microsoft.com/office/drawing/2014/main" id="{7666FEDD-D7E3-46F8-B9C2-822BDB1992F0}"/>
                </a:ext>
              </a:extLst>
            </p:cNvPr>
            <p:cNvGrpSpPr/>
            <p:nvPr/>
          </p:nvGrpSpPr>
          <p:grpSpPr>
            <a:xfrm>
              <a:off x="6934409" y="3521075"/>
              <a:ext cx="555800" cy="458707"/>
              <a:chOff x="6934409" y="3521075"/>
              <a:chExt cx="555800" cy="458707"/>
            </a:xfrm>
          </p:grpSpPr>
          <p:cxnSp>
            <p:nvCxnSpPr>
              <p:cNvPr id="342" name="Straight Arrow Connector 341">
                <a:extLst>
                  <a:ext uri="{FF2B5EF4-FFF2-40B4-BE49-F238E27FC236}">
                    <a16:creationId xmlns:a16="http://schemas.microsoft.com/office/drawing/2014/main" id="{84007262-B5A8-46DE-BABF-CE5062E606A0}"/>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1EE25361-6080-47E5-8238-30EE0D6672F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Arrow Connector 343">
                <a:extLst>
                  <a:ext uri="{FF2B5EF4-FFF2-40B4-BE49-F238E27FC236}">
                    <a16:creationId xmlns:a16="http://schemas.microsoft.com/office/drawing/2014/main" id="{6BDBF5BD-E215-47A3-8D70-2140ADD99E41}"/>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161DCEF4-380D-4A50-8849-B5711585472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61EDE285-BC8C-4AEB-9764-DF19136ECBA0}"/>
                </a:ext>
              </a:extLst>
            </p:cNvPr>
            <p:cNvGrpSpPr/>
            <p:nvPr/>
          </p:nvGrpSpPr>
          <p:grpSpPr>
            <a:xfrm>
              <a:off x="7456554" y="4048760"/>
              <a:ext cx="680336" cy="277733"/>
              <a:chOff x="7456554" y="4048760"/>
              <a:chExt cx="680336" cy="277733"/>
            </a:xfrm>
          </p:grpSpPr>
          <p:cxnSp>
            <p:nvCxnSpPr>
              <p:cNvPr id="338" name="Straight Arrow Connector 337">
                <a:extLst>
                  <a:ext uri="{FF2B5EF4-FFF2-40B4-BE49-F238E27FC236}">
                    <a16:creationId xmlns:a16="http://schemas.microsoft.com/office/drawing/2014/main" id="{38EBEF1C-7517-4281-AC35-2DC0AF76AE9C}"/>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7585C4F5-C21F-47C3-9DDE-85837E82126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7826DAE6-E4AD-474E-AAAC-E0055B20A0ED}"/>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60F8A192-95D4-44CF-BFC8-30FD05AE1575}"/>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AD13D9C7-631E-43EB-8D3F-6842DC0BADF6}"/>
                </a:ext>
              </a:extLst>
            </p:cNvPr>
            <p:cNvGrpSpPr/>
            <p:nvPr/>
          </p:nvGrpSpPr>
          <p:grpSpPr>
            <a:xfrm>
              <a:off x="7316219" y="3686175"/>
              <a:ext cx="604136" cy="414894"/>
              <a:chOff x="7316219" y="3686175"/>
              <a:chExt cx="604136" cy="414894"/>
            </a:xfrm>
          </p:grpSpPr>
          <p:cxnSp>
            <p:nvCxnSpPr>
              <p:cNvPr id="334" name="Straight Arrow Connector 333">
                <a:extLst>
                  <a:ext uri="{FF2B5EF4-FFF2-40B4-BE49-F238E27FC236}">
                    <a16:creationId xmlns:a16="http://schemas.microsoft.com/office/drawing/2014/main" id="{59ADFB7C-C497-422C-AEBF-1884261AAFA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Arrow Connector 334">
                <a:extLst>
                  <a:ext uri="{FF2B5EF4-FFF2-40B4-BE49-F238E27FC236}">
                    <a16:creationId xmlns:a16="http://schemas.microsoft.com/office/drawing/2014/main" id="{DBA02AF5-7DDE-4BAA-BB50-72416CA1C484}"/>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6" name="Straight Arrow Connector 335">
                <a:extLst>
                  <a:ext uri="{FF2B5EF4-FFF2-40B4-BE49-F238E27FC236}">
                    <a16:creationId xmlns:a16="http://schemas.microsoft.com/office/drawing/2014/main" id="{CF7165E1-F3CF-475F-82E6-AA1FE17A7C93}"/>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5D58BB90-BCC3-479E-8A77-C64799EC4921}"/>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97452A1E-4571-4B08-B95E-6F5AEF1B2E3C}"/>
                </a:ext>
              </a:extLst>
            </p:cNvPr>
            <p:cNvGrpSpPr/>
            <p:nvPr/>
          </p:nvGrpSpPr>
          <p:grpSpPr>
            <a:xfrm>
              <a:off x="7187314" y="3540760"/>
              <a:ext cx="524126" cy="464424"/>
              <a:chOff x="7187314" y="3540760"/>
              <a:chExt cx="524126" cy="464424"/>
            </a:xfrm>
          </p:grpSpPr>
          <p:cxnSp>
            <p:nvCxnSpPr>
              <p:cNvPr id="330" name="Straight Arrow Connector 329">
                <a:extLst>
                  <a:ext uri="{FF2B5EF4-FFF2-40B4-BE49-F238E27FC236}">
                    <a16:creationId xmlns:a16="http://schemas.microsoft.com/office/drawing/2014/main" id="{F79EC26F-833C-4FC5-99C5-1B4E0E6F763F}"/>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17DEF9C0-46D4-4A97-892C-BFFEEE4AE752}"/>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2" name="Straight Arrow Connector 331">
                <a:extLst>
                  <a:ext uri="{FF2B5EF4-FFF2-40B4-BE49-F238E27FC236}">
                    <a16:creationId xmlns:a16="http://schemas.microsoft.com/office/drawing/2014/main" id="{2F08DF07-3F72-48C7-9EB5-81B992CBC9F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3" name="Straight Arrow Connector 332">
                <a:extLst>
                  <a:ext uri="{FF2B5EF4-FFF2-40B4-BE49-F238E27FC236}">
                    <a16:creationId xmlns:a16="http://schemas.microsoft.com/office/drawing/2014/main" id="{3B35712F-F3BB-4240-89E9-71B82B161EBC}"/>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5B009D84-7526-4D1E-9752-84CD4E31B5D4}"/>
                </a:ext>
              </a:extLst>
            </p:cNvPr>
            <p:cNvGrpSpPr/>
            <p:nvPr/>
          </p:nvGrpSpPr>
          <p:grpSpPr>
            <a:xfrm>
              <a:off x="7398769" y="3885565"/>
              <a:ext cx="661286" cy="342504"/>
              <a:chOff x="7398769" y="3885565"/>
              <a:chExt cx="661286" cy="342504"/>
            </a:xfrm>
          </p:grpSpPr>
          <p:cxnSp>
            <p:nvCxnSpPr>
              <p:cNvPr id="284" name="Straight Arrow Connector 283">
                <a:extLst>
                  <a:ext uri="{FF2B5EF4-FFF2-40B4-BE49-F238E27FC236}">
                    <a16:creationId xmlns:a16="http://schemas.microsoft.com/office/drawing/2014/main" id="{342997C5-FF54-4C05-9E19-BDB4D0E78F7E}"/>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2CF67C79-9986-4B6A-B9CC-1921C5D6D854}"/>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E31C298E-812C-44FB-AEB6-98C14E3707A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449D369C-91E2-49EF-8A05-3C8B5A4A7021}"/>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46" name="Group 345">
            <a:extLst>
              <a:ext uri="{FF2B5EF4-FFF2-40B4-BE49-F238E27FC236}">
                <a16:creationId xmlns:a16="http://schemas.microsoft.com/office/drawing/2014/main" id="{62C7FF41-03DB-4872-A857-E200CFBA0766}"/>
              </a:ext>
            </a:extLst>
          </p:cNvPr>
          <p:cNvGrpSpPr/>
          <p:nvPr/>
        </p:nvGrpSpPr>
        <p:grpSpPr>
          <a:xfrm>
            <a:off x="4039807" y="3645317"/>
            <a:ext cx="1504106" cy="1003538"/>
            <a:chOff x="6861384" y="3307715"/>
            <a:chExt cx="1504106" cy="1003538"/>
          </a:xfrm>
        </p:grpSpPr>
        <p:grpSp>
          <p:nvGrpSpPr>
            <p:cNvPr id="347" name="Group 346">
              <a:extLst>
                <a:ext uri="{FF2B5EF4-FFF2-40B4-BE49-F238E27FC236}">
                  <a16:creationId xmlns:a16="http://schemas.microsoft.com/office/drawing/2014/main" id="{E6EFA6A1-86E5-41D1-B4FA-EAB392B4459A}"/>
                </a:ext>
              </a:extLst>
            </p:cNvPr>
            <p:cNvGrpSpPr/>
            <p:nvPr/>
          </p:nvGrpSpPr>
          <p:grpSpPr>
            <a:xfrm>
              <a:off x="6861384" y="3307715"/>
              <a:ext cx="555800" cy="458707"/>
              <a:chOff x="6861384" y="3307715"/>
              <a:chExt cx="555800" cy="458707"/>
            </a:xfrm>
          </p:grpSpPr>
          <p:cxnSp>
            <p:nvCxnSpPr>
              <p:cNvPr id="368" name="Straight Arrow Connector 367">
                <a:extLst>
                  <a:ext uri="{FF2B5EF4-FFF2-40B4-BE49-F238E27FC236}">
                    <a16:creationId xmlns:a16="http://schemas.microsoft.com/office/drawing/2014/main" id="{D4CDD2A7-8C95-4603-B925-438BD3D2FBCC}"/>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9A22854B-D625-4B8B-8FC5-349F4BEDA04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A9751508-B518-4097-92C7-50700F0A467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Straight Arrow Connector 370">
                <a:extLst>
                  <a:ext uri="{FF2B5EF4-FFF2-40B4-BE49-F238E27FC236}">
                    <a16:creationId xmlns:a16="http://schemas.microsoft.com/office/drawing/2014/main" id="{E076E0DE-60D3-4377-BCAF-C22044A7882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15D5F37C-2E83-4DE7-BF04-9F59E3669E8C}"/>
                </a:ext>
              </a:extLst>
            </p:cNvPr>
            <p:cNvGrpSpPr/>
            <p:nvPr/>
          </p:nvGrpSpPr>
          <p:grpSpPr>
            <a:xfrm>
              <a:off x="7685154" y="4033520"/>
              <a:ext cx="680336" cy="277733"/>
              <a:chOff x="7685154" y="4033520"/>
              <a:chExt cx="680336" cy="277733"/>
            </a:xfrm>
          </p:grpSpPr>
          <p:cxnSp>
            <p:nvCxnSpPr>
              <p:cNvPr id="364" name="Straight Arrow Connector 363">
                <a:extLst>
                  <a:ext uri="{FF2B5EF4-FFF2-40B4-BE49-F238E27FC236}">
                    <a16:creationId xmlns:a16="http://schemas.microsoft.com/office/drawing/2014/main" id="{E81791E4-6697-4E5E-9CDF-F08F9C75748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B9DC0DCF-9391-464F-A97D-F84ECB67D2B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AF6E0BB2-A342-414E-A9B8-9930AFF752CC}"/>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48D1F9AC-DBD3-4F9C-9324-F715731F06D0}"/>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9" name="Group 348">
              <a:extLst>
                <a:ext uri="{FF2B5EF4-FFF2-40B4-BE49-F238E27FC236}">
                  <a16:creationId xmlns:a16="http://schemas.microsoft.com/office/drawing/2014/main" id="{D18375A9-B605-4D7C-80FC-09EC0B1E909E}"/>
                </a:ext>
              </a:extLst>
            </p:cNvPr>
            <p:cNvGrpSpPr/>
            <p:nvPr/>
          </p:nvGrpSpPr>
          <p:grpSpPr>
            <a:xfrm>
              <a:off x="7445124" y="3519170"/>
              <a:ext cx="604136" cy="414894"/>
              <a:chOff x="7445124" y="3519170"/>
              <a:chExt cx="604136" cy="414894"/>
            </a:xfrm>
          </p:grpSpPr>
          <p:cxnSp>
            <p:nvCxnSpPr>
              <p:cNvPr id="360" name="Straight Arrow Connector 359">
                <a:extLst>
                  <a:ext uri="{FF2B5EF4-FFF2-40B4-BE49-F238E27FC236}">
                    <a16:creationId xmlns:a16="http://schemas.microsoft.com/office/drawing/2014/main" id="{89EA2514-9E07-493A-869E-20DD3E92656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3CD2F569-C58A-4122-9121-0B50EB758F86}"/>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id="{DC9955BC-4840-49F9-A4C2-65653B03ED6F}"/>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37B72D5A-D4D3-477B-AC93-7CB19A672319}"/>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0" name="Group 349">
              <a:extLst>
                <a:ext uri="{FF2B5EF4-FFF2-40B4-BE49-F238E27FC236}">
                  <a16:creationId xmlns:a16="http://schemas.microsoft.com/office/drawing/2014/main" id="{A22D5236-4B30-44A9-ADC4-84E55917732B}"/>
                </a:ext>
              </a:extLst>
            </p:cNvPr>
            <p:cNvGrpSpPr/>
            <p:nvPr/>
          </p:nvGrpSpPr>
          <p:grpSpPr>
            <a:xfrm>
              <a:off x="7226049" y="3326765"/>
              <a:ext cx="524126" cy="464424"/>
              <a:chOff x="7226049" y="3326765"/>
              <a:chExt cx="524126" cy="464424"/>
            </a:xfrm>
          </p:grpSpPr>
          <p:cxnSp>
            <p:nvCxnSpPr>
              <p:cNvPr id="356" name="Straight Arrow Connector 355">
                <a:extLst>
                  <a:ext uri="{FF2B5EF4-FFF2-40B4-BE49-F238E27FC236}">
                    <a16:creationId xmlns:a16="http://schemas.microsoft.com/office/drawing/2014/main" id="{E50DF65C-73DA-4C55-89EB-8893359FAE60}"/>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C4A12890-EA7F-4BD2-8851-1374EFCD9BC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E7EC26BD-613B-4033-8892-E8121DC189BE}"/>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Straight Arrow Connector 358">
                <a:extLst>
                  <a:ext uri="{FF2B5EF4-FFF2-40B4-BE49-F238E27FC236}">
                    <a16:creationId xmlns:a16="http://schemas.microsoft.com/office/drawing/2014/main" id="{DD549B75-D7E2-4AB1-AD2C-B9298BD4524C}"/>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21FCAC6A-F840-4267-A221-30F4948729FA}"/>
                </a:ext>
              </a:extLst>
            </p:cNvPr>
            <p:cNvGrpSpPr/>
            <p:nvPr/>
          </p:nvGrpSpPr>
          <p:grpSpPr>
            <a:xfrm>
              <a:off x="7608954" y="3793490"/>
              <a:ext cx="661286" cy="342504"/>
              <a:chOff x="7608954" y="3793490"/>
              <a:chExt cx="661286" cy="342504"/>
            </a:xfrm>
          </p:grpSpPr>
          <p:cxnSp>
            <p:nvCxnSpPr>
              <p:cNvPr id="352" name="Straight Arrow Connector 351">
                <a:extLst>
                  <a:ext uri="{FF2B5EF4-FFF2-40B4-BE49-F238E27FC236}">
                    <a16:creationId xmlns:a16="http://schemas.microsoft.com/office/drawing/2014/main" id="{AE7E64C0-CD88-41CC-AB72-13CB69E74B2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Straight Arrow Connector 352">
                <a:extLst>
                  <a:ext uri="{FF2B5EF4-FFF2-40B4-BE49-F238E27FC236}">
                    <a16:creationId xmlns:a16="http://schemas.microsoft.com/office/drawing/2014/main" id="{1AF4BD16-3247-4DAA-86E3-5F4796AAB0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Straight Arrow Connector 353">
                <a:extLst>
                  <a:ext uri="{FF2B5EF4-FFF2-40B4-BE49-F238E27FC236}">
                    <a16:creationId xmlns:a16="http://schemas.microsoft.com/office/drawing/2014/main" id="{C22F958F-D3BC-48C7-A501-B64C6DFE11E9}"/>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Arrow Connector 354">
                <a:extLst>
                  <a:ext uri="{FF2B5EF4-FFF2-40B4-BE49-F238E27FC236}">
                    <a16:creationId xmlns:a16="http://schemas.microsoft.com/office/drawing/2014/main" id="{E8344FE4-7B7E-4E03-A72F-CEA21FC76B9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72" name="Group 371">
            <a:extLst>
              <a:ext uri="{FF2B5EF4-FFF2-40B4-BE49-F238E27FC236}">
                <a16:creationId xmlns:a16="http://schemas.microsoft.com/office/drawing/2014/main" id="{0E530E85-A046-4508-B13C-9E381C488485}"/>
              </a:ext>
            </a:extLst>
          </p:cNvPr>
          <p:cNvGrpSpPr/>
          <p:nvPr/>
        </p:nvGrpSpPr>
        <p:grpSpPr>
          <a:xfrm>
            <a:off x="3936937" y="3342422"/>
            <a:ext cx="1888916" cy="1283573"/>
            <a:chOff x="6758514" y="3004820"/>
            <a:chExt cx="1888916" cy="1283573"/>
          </a:xfrm>
        </p:grpSpPr>
        <p:grpSp>
          <p:nvGrpSpPr>
            <p:cNvPr id="373" name="Group 372">
              <a:extLst>
                <a:ext uri="{FF2B5EF4-FFF2-40B4-BE49-F238E27FC236}">
                  <a16:creationId xmlns:a16="http://schemas.microsoft.com/office/drawing/2014/main" id="{DE21DF14-2738-41F3-AAD4-C1A9B4913FE8}"/>
                </a:ext>
              </a:extLst>
            </p:cNvPr>
            <p:cNvGrpSpPr/>
            <p:nvPr/>
          </p:nvGrpSpPr>
          <p:grpSpPr>
            <a:xfrm>
              <a:off x="7282564" y="3030855"/>
              <a:ext cx="524126" cy="464424"/>
              <a:chOff x="7282564" y="3030855"/>
              <a:chExt cx="524126" cy="464424"/>
            </a:xfrm>
          </p:grpSpPr>
          <p:cxnSp>
            <p:nvCxnSpPr>
              <p:cNvPr id="394" name="Straight Arrow Connector 393">
                <a:extLst>
                  <a:ext uri="{FF2B5EF4-FFF2-40B4-BE49-F238E27FC236}">
                    <a16:creationId xmlns:a16="http://schemas.microsoft.com/office/drawing/2014/main" id="{89EDAC1A-48D4-4C00-8596-6ABD105EA45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91AA8561-822B-46D1-84B7-0AF4CB0D6CE7}"/>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9F9ECD9A-12D5-42B4-8E4D-D8E8ECA42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7" name="Straight Arrow Connector 396">
                <a:extLst>
                  <a:ext uri="{FF2B5EF4-FFF2-40B4-BE49-F238E27FC236}">
                    <a16:creationId xmlns:a16="http://schemas.microsoft.com/office/drawing/2014/main" id="{C99941CC-16C8-47D8-B7F3-9E826A4B6AA0}"/>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4" name="Group 373">
              <a:extLst>
                <a:ext uri="{FF2B5EF4-FFF2-40B4-BE49-F238E27FC236}">
                  <a16:creationId xmlns:a16="http://schemas.microsoft.com/office/drawing/2014/main" id="{DB8654CD-69DC-444C-95BF-CA7E3054FB3B}"/>
                </a:ext>
              </a:extLst>
            </p:cNvPr>
            <p:cNvGrpSpPr/>
            <p:nvPr/>
          </p:nvGrpSpPr>
          <p:grpSpPr>
            <a:xfrm>
              <a:off x="6758514" y="3004820"/>
              <a:ext cx="555800" cy="458707"/>
              <a:chOff x="6758514" y="3004820"/>
              <a:chExt cx="555800" cy="458707"/>
            </a:xfrm>
          </p:grpSpPr>
          <p:cxnSp>
            <p:nvCxnSpPr>
              <p:cNvPr id="390" name="Straight Arrow Connector 389">
                <a:extLst>
                  <a:ext uri="{FF2B5EF4-FFF2-40B4-BE49-F238E27FC236}">
                    <a16:creationId xmlns:a16="http://schemas.microsoft.com/office/drawing/2014/main" id="{9E6D38EA-0D19-4DE0-B587-A3DAC2B66EE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1" name="Straight Arrow Connector 390">
                <a:extLst>
                  <a:ext uri="{FF2B5EF4-FFF2-40B4-BE49-F238E27FC236}">
                    <a16:creationId xmlns:a16="http://schemas.microsoft.com/office/drawing/2014/main" id="{E4B384C2-6ECD-4882-B8E4-C3BFBDFA1A8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05996B5F-9E85-4B21-9E94-2067FB0A855B}"/>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3" name="Straight Arrow Connector 392">
                <a:extLst>
                  <a:ext uri="{FF2B5EF4-FFF2-40B4-BE49-F238E27FC236}">
                    <a16:creationId xmlns:a16="http://schemas.microsoft.com/office/drawing/2014/main" id="{0F57A67D-361C-402A-BA6C-F05100913A4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5" name="Group 374">
              <a:extLst>
                <a:ext uri="{FF2B5EF4-FFF2-40B4-BE49-F238E27FC236}">
                  <a16:creationId xmlns:a16="http://schemas.microsoft.com/office/drawing/2014/main" id="{C03A3D6B-94CF-44A7-9ACF-047D7E01F5E6}"/>
                </a:ext>
              </a:extLst>
            </p:cNvPr>
            <p:cNvGrpSpPr/>
            <p:nvPr/>
          </p:nvGrpSpPr>
          <p:grpSpPr>
            <a:xfrm>
              <a:off x="7607049" y="3303905"/>
              <a:ext cx="604136" cy="414894"/>
              <a:chOff x="7607049" y="3303905"/>
              <a:chExt cx="604136" cy="414894"/>
            </a:xfrm>
          </p:grpSpPr>
          <p:cxnSp>
            <p:nvCxnSpPr>
              <p:cNvPr id="386" name="Straight Arrow Connector 385">
                <a:extLst>
                  <a:ext uri="{FF2B5EF4-FFF2-40B4-BE49-F238E27FC236}">
                    <a16:creationId xmlns:a16="http://schemas.microsoft.com/office/drawing/2014/main" id="{649085E8-62B5-4E0B-B5CE-C300509833BA}"/>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Straight Arrow Connector 386">
                <a:extLst>
                  <a:ext uri="{FF2B5EF4-FFF2-40B4-BE49-F238E27FC236}">
                    <a16:creationId xmlns:a16="http://schemas.microsoft.com/office/drawing/2014/main" id="{790DD6F5-B1D1-4536-ABFD-595DD30BFEE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8" name="Straight Arrow Connector 387">
                <a:extLst>
                  <a:ext uri="{FF2B5EF4-FFF2-40B4-BE49-F238E27FC236}">
                    <a16:creationId xmlns:a16="http://schemas.microsoft.com/office/drawing/2014/main" id="{864EA7C3-D656-4E88-8B61-17F35E97C8A4}"/>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9" name="Straight Arrow Connector 388">
                <a:extLst>
                  <a:ext uri="{FF2B5EF4-FFF2-40B4-BE49-F238E27FC236}">
                    <a16:creationId xmlns:a16="http://schemas.microsoft.com/office/drawing/2014/main" id="{1D3D6199-1F02-476E-94A7-D6949EF6AD5E}"/>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F58A25EA-1BCF-4E61-B892-0DC7D364A722}"/>
                </a:ext>
              </a:extLst>
            </p:cNvPr>
            <p:cNvGrpSpPr/>
            <p:nvPr/>
          </p:nvGrpSpPr>
          <p:grpSpPr>
            <a:xfrm>
              <a:off x="7848984" y="3686810"/>
              <a:ext cx="661286" cy="342504"/>
              <a:chOff x="7848984" y="3686810"/>
              <a:chExt cx="661286" cy="342504"/>
            </a:xfrm>
          </p:grpSpPr>
          <p:cxnSp>
            <p:nvCxnSpPr>
              <p:cNvPr id="382" name="Straight Arrow Connector 381">
                <a:extLst>
                  <a:ext uri="{FF2B5EF4-FFF2-40B4-BE49-F238E27FC236}">
                    <a16:creationId xmlns:a16="http://schemas.microsoft.com/office/drawing/2014/main" id="{D38AE069-B567-4562-8CE3-631727924166}"/>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7215F314-2ACE-4253-893C-141B5197E577}"/>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2F6646C1-29C2-450E-B2A5-38222CA5CB6E}"/>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E2EC74C9-E76A-40D5-98D5-77DE664FFAF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7" name="Group 376">
              <a:extLst>
                <a:ext uri="{FF2B5EF4-FFF2-40B4-BE49-F238E27FC236}">
                  <a16:creationId xmlns:a16="http://schemas.microsoft.com/office/drawing/2014/main" id="{ABB6BD44-A7E8-42DC-886C-3EEB52EF41DB}"/>
                </a:ext>
              </a:extLst>
            </p:cNvPr>
            <p:cNvGrpSpPr/>
            <p:nvPr/>
          </p:nvGrpSpPr>
          <p:grpSpPr>
            <a:xfrm>
              <a:off x="7967094" y="4010660"/>
              <a:ext cx="680336" cy="277733"/>
              <a:chOff x="7967094" y="4010660"/>
              <a:chExt cx="680336" cy="277733"/>
            </a:xfrm>
          </p:grpSpPr>
          <p:cxnSp>
            <p:nvCxnSpPr>
              <p:cNvPr id="378" name="Straight Arrow Connector 377">
                <a:extLst>
                  <a:ext uri="{FF2B5EF4-FFF2-40B4-BE49-F238E27FC236}">
                    <a16:creationId xmlns:a16="http://schemas.microsoft.com/office/drawing/2014/main" id="{4F3826A6-1E2A-4143-90E3-8D3666638CC5}"/>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D6A95870-C0CC-4E74-9E5C-19D70FEC39F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0B9B6411-9502-448E-B928-36ED3F96A7CB}"/>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E91737B7-764F-420C-BBB6-79E2F12146C5}"/>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98" name="Group 397">
            <a:extLst>
              <a:ext uri="{FF2B5EF4-FFF2-40B4-BE49-F238E27FC236}">
                <a16:creationId xmlns:a16="http://schemas.microsoft.com/office/drawing/2014/main" id="{166AF8FD-6A46-4534-B65E-0BECC1073AD5}"/>
              </a:ext>
            </a:extLst>
          </p:cNvPr>
          <p:cNvGrpSpPr/>
          <p:nvPr/>
        </p:nvGrpSpPr>
        <p:grpSpPr>
          <a:xfrm>
            <a:off x="3818827" y="2986187"/>
            <a:ext cx="2370881" cy="1611233"/>
            <a:chOff x="6640404" y="2648585"/>
            <a:chExt cx="2370881" cy="1611233"/>
          </a:xfrm>
        </p:grpSpPr>
        <p:grpSp>
          <p:nvGrpSpPr>
            <p:cNvPr id="399" name="Group 398">
              <a:extLst>
                <a:ext uri="{FF2B5EF4-FFF2-40B4-BE49-F238E27FC236}">
                  <a16:creationId xmlns:a16="http://schemas.microsoft.com/office/drawing/2014/main" id="{6B15A9A6-85C4-4F55-8B7C-17B437CAF799}"/>
                </a:ext>
              </a:extLst>
            </p:cNvPr>
            <p:cNvGrpSpPr/>
            <p:nvPr/>
          </p:nvGrpSpPr>
          <p:grpSpPr>
            <a:xfrm>
              <a:off x="7345429" y="2703830"/>
              <a:ext cx="524126" cy="464424"/>
              <a:chOff x="7345429" y="2703830"/>
              <a:chExt cx="524126" cy="464424"/>
            </a:xfrm>
          </p:grpSpPr>
          <p:cxnSp>
            <p:nvCxnSpPr>
              <p:cNvPr id="420" name="Straight Arrow Connector 419">
                <a:extLst>
                  <a:ext uri="{FF2B5EF4-FFF2-40B4-BE49-F238E27FC236}">
                    <a16:creationId xmlns:a16="http://schemas.microsoft.com/office/drawing/2014/main" id="{CF180FD3-1BDE-4EE8-801D-DA0815AE1D9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25BAEC26-472E-44C8-B001-E5A8A30C0C5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3051964C-F87A-4871-A094-91853D9C5477}"/>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6E679861-62E0-499D-8855-458798E552E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BC7ECD81-2E37-43C0-BEC4-A69ED1A51BA2}"/>
                </a:ext>
              </a:extLst>
            </p:cNvPr>
            <p:cNvGrpSpPr/>
            <p:nvPr/>
          </p:nvGrpSpPr>
          <p:grpSpPr>
            <a:xfrm>
              <a:off x="6640404" y="2648585"/>
              <a:ext cx="555800" cy="458707"/>
              <a:chOff x="6640404" y="2648585"/>
              <a:chExt cx="555800" cy="458707"/>
            </a:xfrm>
          </p:grpSpPr>
          <p:cxnSp>
            <p:nvCxnSpPr>
              <p:cNvPr id="416" name="Straight Arrow Connector 415">
                <a:extLst>
                  <a:ext uri="{FF2B5EF4-FFF2-40B4-BE49-F238E27FC236}">
                    <a16:creationId xmlns:a16="http://schemas.microsoft.com/office/drawing/2014/main" id="{814C231D-8314-4DE9-B068-B417C9196800}"/>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Straight Arrow Connector 416">
                <a:extLst>
                  <a:ext uri="{FF2B5EF4-FFF2-40B4-BE49-F238E27FC236}">
                    <a16:creationId xmlns:a16="http://schemas.microsoft.com/office/drawing/2014/main" id="{950CF30E-E01A-44DD-92E8-BBAC4DD245B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Arrow Connector 417">
                <a:extLst>
                  <a:ext uri="{FF2B5EF4-FFF2-40B4-BE49-F238E27FC236}">
                    <a16:creationId xmlns:a16="http://schemas.microsoft.com/office/drawing/2014/main" id="{8578D297-C402-42C0-B3FD-D0DA33F31B4D}"/>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Straight Arrow Connector 418">
                <a:extLst>
                  <a:ext uri="{FF2B5EF4-FFF2-40B4-BE49-F238E27FC236}">
                    <a16:creationId xmlns:a16="http://schemas.microsoft.com/office/drawing/2014/main" id="{BD9BCB96-09C7-4D8C-A69A-6C0FA33D5F92}"/>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994C084E-85A1-47C1-BB38-1E6872170F5D}"/>
                </a:ext>
              </a:extLst>
            </p:cNvPr>
            <p:cNvGrpSpPr/>
            <p:nvPr/>
          </p:nvGrpSpPr>
          <p:grpSpPr>
            <a:xfrm>
              <a:off x="7801359" y="3046730"/>
              <a:ext cx="604136" cy="414894"/>
              <a:chOff x="7801359" y="3046730"/>
              <a:chExt cx="604136" cy="414894"/>
            </a:xfrm>
          </p:grpSpPr>
          <p:cxnSp>
            <p:nvCxnSpPr>
              <p:cNvPr id="412" name="Straight Arrow Connector 411">
                <a:extLst>
                  <a:ext uri="{FF2B5EF4-FFF2-40B4-BE49-F238E27FC236}">
                    <a16:creationId xmlns:a16="http://schemas.microsoft.com/office/drawing/2014/main" id="{FF7590CF-33B9-4A89-9C0B-A40467F00900}"/>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B901C31C-0BFA-40F1-8506-30078A8F7796}"/>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BF0FCB35-11B6-472B-BBF2-CB9F2A4F7571}"/>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Arrow Connector 414">
                <a:extLst>
                  <a:ext uri="{FF2B5EF4-FFF2-40B4-BE49-F238E27FC236}">
                    <a16:creationId xmlns:a16="http://schemas.microsoft.com/office/drawing/2014/main" id="{FE7ADE28-7E16-459B-90AE-F0865F658A2D}"/>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07B92970-9683-44BD-B051-58CBE1D9594B}"/>
                </a:ext>
              </a:extLst>
            </p:cNvPr>
            <p:cNvGrpSpPr/>
            <p:nvPr/>
          </p:nvGrpSpPr>
          <p:grpSpPr>
            <a:xfrm>
              <a:off x="8138544" y="3557270"/>
              <a:ext cx="661286" cy="342504"/>
              <a:chOff x="8138544" y="3557270"/>
              <a:chExt cx="661286" cy="342504"/>
            </a:xfrm>
          </p:grpSpPr>
          <p:cxnSp>
            <p:nvCxnSpPr>
              <p:cNvPr id="408" name="Straight Arrow Connector 407">
                <a:extLst>
                  <a:ext uri="{FF2B5EF4-FFF2-40B4-BE49-F238E27FC236}">
                    <a16:creationId xmlns:a16="http://schemas.microsoft.com/office/drawing/2014/main" id="{DB41E933-F92D-41C5-93C9-38FA81B50B48}"/>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1B64082C-21B1-4710-8CF9-993681467D2A}"/>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Arrow Connector 409">
                <a:extLst>
                  <a:ext uri="{FF2B5EF4-FFF2-40B4-BE49-F238E27FC236}">
                    <a16:creationId xmlns:a16="http://schemas.microsoft.com/office/drawing/2014/main" id="{C007BE19-9DF3-493B-9616-F900921A24B3}"/>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Straight Arrow Connector 410">
                <a:extLst>
                  <a:ext uri="{FF2B5EF4-FFF2-40B4-BE49-F238E27FC236}">
                    <a16:creationId xmlns:a16="http://schemas.microsoft.com/office/drawing/2014/main" id="{108C4285-4519-4450-9617-39F4882C75FB}"/>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FFCD190D-B27F-48AF-B967-50C7C30624FC}"/>
                </a:ext>
              </a:extLst>
            </p:cNvPr>
            <p:cNvGrpSpPr/>
            <p:nvPr/>
          </p:nvGrpSpPr>
          <p:grpSpPr>
            <a:xfrm>
              <a:off x="8330949" y="3982085"/>
              <a:ext cx="680336" cy="277733"/>
              <a:chOff x="8330949" y="3982085"/>
              <a:chExt cx="680336" cy="277733"/>
            </a:xfrm>
          </p:grpSpPr>
          <p:cxnSp>
            <p:nvCxnSpPr>
              <p:cNvPr id="404" name="Straight Arrow Connector 403">
                <a:extLst>
                  <a:ext uri="{FF2B5EF4-FFF2-40B4-BE49-F238E27FC236}">
                    <a16:creationId xmlns:a16="http://schemas.microsoft.com/office/drawing/2014/main" id="{C448E92E-517F-41AC-97FB-564AB071E52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a:extLst>
                  <a:ext uri="{FF2B5EF4-FFF2-40B4-BE49-F238E27FC236}">
                    <a16:creationId xmlns:a16="http://schemas.microsoft.com/office/drawing/2014/main" id="{EF2326CA-B70F-4A5F-9867-FDB763CE1A27}"/>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4DD53D4A-0FD0-4556-A0FE-8748A3E94915}"/>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36CAFA53-F125-4D7E-8823-675B6A740B5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18026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3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2990"/>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6615"/>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255"/>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360"/>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125"/>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725" name="Group 724">
            <a:extLst>
              <a:ext uri="{FF2B5EF4-FFF2-40B4-BE49-F238E27FC236}">
                <a16:creationId xmlns:a16="http://schemas.microsoft.com/office/drawing/2014/main" id="{A86F4D0C-29A8-4857-81FB-0E1CDA9D73D2}"/>
              </a:ext>
            </a:extLst>
          </p:cNvPr>
          <p:cNvGrpSpPr/>
          <p:nvPr/>
        </p:nvGrpSpPr>
        <p:grpSpPr>
          <a:xfrm>
            <a:off x="481539" y="3602990"/>
            <a:ext cx="911016" cy="616189"/>
            <a:chOff x="7004259" y="3727450"/>
            <a:chExt cx="911016" cy="616189"/>
          </a:xfrm>
        </p:grpSpPr>
        <p:grpSp>
          <p:nvGrpSpPr>
            <p:cNvPr id="726" name="Group 725">
              <a:extLst>
                <a:ext uri="{FF2B5EF4-FFF2-40B4-BE49-F238E27FC236}">
                  <a16:creationId xmlns:a16="http://schemas.microsoft.com/office/drawing/2014/main" id="{DC16A189-9FDA-4BDC-B3DA-0ED216FF76EE}"/>
                </a:ext>
              </a:extLst>
            </p:cNvPr>
            <p:cNvGrpSpPr/>
            <p:nvPr/>
          </p:nvGrpSpPr>
          <p:grpSpPr>
            <a:xfrm>
              <a:off x="7004259" y="3727450"/>
              <a:ext cx="555800" cy="458707"/>
              <a:chOff x="7004259" y="3727450"/>
              <a:chExt cx="555800" cy="458707"/>
            </a:xfrm>
          </p:grpSpPr>
          <p:cxnSp>
            <p:nvCxnSpPr>
              <p:cNvPr id="747" name="Straight Arrow Connector 746">
                <a:extLst>
                  <a:ext uri="{FF2B5EF4-FFF2-40B4-BE49-F238E27FC236}">
                    <a16:creationId xmlns:a16="http://schemas.microsoft.com/office/drawing/2014/main" id="{BCBF152A-4B9C-41B2-B613-71C5F510014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9" name="Straight Arrow Connector 748">
                <a:extLst>
                  <a:ext uri="{FF2B5EF4-FFF2-40B4-BE49-F238E27FC236}">
                    <a16:creationId xmlns:a16="http://schemas.microsoft.com/office/drawing/2014/main" id="{4945C83A-61EA-4B93-8D8D-76D329F4863D}"/>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Arrow Connector 750">
                <a:extLst>
                  <a:ext uri="{FF2B5EF4-FFF2-40B4-BE49-F238E27FC236}">
                    <a16:creationId xmlns:a16="http://schemas.microsoft.com/office/drawing/2014/main" id="{EE718112-E546-47AF-BBB8-667784880218}"/>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Straight Arrow Connector 751">
                <a:extLst>
                  <a:ext uri="{FF2B5EF4-FFF2-40B4-BE49-F238E27FC236}">
                    <a16:creationId xmlns:a16="http://schemas.microsoft.com/office/drawing/2014/main" id="{DB2B641F-A9D3-4614-A7DF-8B0A08ABC824}"/>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7" name="Group 726">
              <a:extLst>
                <a:ext uri="{FF2B5EF4-FFF2-40B4-BE49-F238E27FC236}">
                  <a16:creationId xmlns:a16="http://schemas.microsoft.com/office/drawing/2014/main" id="{6E47202E-DBFE-4968-92BC-BBFC14971A86}"/>
                </a:ext>
              </a:extLst>
            </p:cNvPr>
            <p:cNvGrpSpPr/>
            <p:nvPr/>
          </p:nvGrpSpPr>
          <p:grpSpPr>
            <a:xfrm>
              <a:off x="7234939" y="4065905"/>
              <a:ext cx="680336" cy="277734"/>
              <a:chOff x="7234939" y="4065905"/>
              <a:chExt cx="680336" cy="277734"/>
            </a:xfrm>
          </p:grpSpPr>
          <p:cxnSp>
            <p:nvCxnSpPr>
              <p:cNvPr id="743" name="Straight Arrow Connector 742">
                <a:extLst>
                  <a:ext uri="{FF2B5EF4-FFF2-40B4-BE49-F238E27FC236}">
                    <a16:creationId xmlns:a16="http://schemas.microsoft.com/office/drawing/2014/main" id="{4B188F87-BF84-4CC4-8454-EB9E045A5C71}"/>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4" name="Straight Arrow Connector 743">
                <a:extLst>
                  <a:ext uri="{FF2B5EF4-FFF2-40B4-BE49-F238E27FC236}">
                    <a16:creationId xmlns:a16="http://schemas.microsoft.com/office/drawing/2014/main" id="{3BB746EA-E8E5-42FA-A862-382A2B3D69F5}"/>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5" name="Straight Arrow Connector 744">
                <a:extLst>
                  <a:ext uri="{FF2B5EF4-FFF2-40B4-BE49-F238E27FC236}">
                    <a16:creationId xmlns:a16="http://schemas.microsoft.com/office/drawing/2014/main" id="{E0C7C206-FCCF-4FC1-8071-CC584920A8B7}"/>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6" name="Straight Arrow Connector 745">
                <a:extLst>
                  <a:ext uri="{FF2B5EF4-FFF2-40B4-BE49-F238E27FC236}">
                    <a16:creationId xmlns:a16="http://schemas.microsoft.com/office/drawing/2014/main" id="{4E02DE39-69DF-4045-A8EC-EC51290F76C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8" name="Group 727">
              <a:extLst>
                <a:ext uri="{FF2B5EF4-FFF2-40B4-BE49-F238E27FC236}">
                  <a16:creationId xmlns:a16="http://schemas.microsoft.com/office/drawing/2014/main" id="{5269FE43-4F60-4D22-8A0E-F83DCACE5A7D}"/>
                </a:ext>
              </a:extLst>
            </p:cNvPr>
            <p:cNvGrpSpPr/>
            <p:nvPr/>
          </p:nvGrpSpPr>
          <p:grpSpPr>
            <a:xfrm>
              <a:off x="7196839" y="3847465"/>
              <a:ext cx="604136" cy="414894"/>
              <a:chOff x="7196839" y="3847465"/>
              <a:chExt cx="604136" cy="414894"/>
            </a:xfrm>
          </p:grpSpPr>
          <p:cxnSp>
            <p:nvCxnSpPr>
              <p:cNvPr id="739" name="Straight Arrow Connector 738">
                <a:extLst>
                  <a:ext uri="{FF2B5EF4-FFF2-40B4-BE49-F238E27FC236}">
                    <a16:creationId xmlns:a16="http://schemas.microsoft.com/office/drawing/2014/main" id="{45D5A61E-686A-472F-B3D2-A9AEDBABD26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0" name="Straight Arrow Connector 739">
                <a:extLst>
                  <a:ext uri="{FF2B5EF4-FFF2-40B4-BE49-F238E27FC236}">
                    <a16:creationId xmlns:a16="http://schemas.microsoft.com/office/drawing/2014/main" id="{54F706EC-9EE6-4237-9235-831CAF59B99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1" name="Straight Arrow Connector 740">
                <a:extLst>
                  <a:ext uri="{FF2B5EF4-FFF2-40B4-BE49-F238E27FC236}">
                    <a16:creationId xmlns:a16="http://schemas.microsoft.com/office/drawing/2014/main" id="{1435A214-0406-439D-9A62-BDF897CA04D4}"/>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2" name="Straight Arrow Connector 741">
                <a:extLst>
                  <a:ext uri="{FF2B5EF4-FFF2-40B4-BE49-F238E27FC236}">
                    <a16:creationId xmlns:a16="http://schemas.microsoft.com/office/drawing/2014/main" id="{595BBEDD-14DF-44D2-B097-28AB6A96E670}"/>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9" name="Group 728">
              <a:extLst>
                <a:ext uri="{FF2B5EF4-FFF2-40B4-BE49-F238E27FC236}">
                  <a16:creationId xmlns:a16="http://schemas.microsoft.com/office/drawing/2014/main" id="{0A7CF107-FD31-43D6-A4F2-A10F269CF610}"/>
                </a:ext>
              </a:extLst>
            </p:cNvPr>
            <p:cNvGrpSpPr/>
            <p:nvPr/>
          </p:nvGrpSpPr>
          <p:grpSpPr>
            <a:xfrm>
              <a:off x="7148579" y="3754755"/>
              <a:ext cx="524126" cy="464424"/>
              <a:chOff x="7148579" y="3754755"/>
              <a:chExt cx="524126" cy="464424"/>
            </a:xfrm>
          </p:grpSpPr>
          <p:cxnSp>
            <p:nvCxnSpPr>
              <p:cNvPr id="735" name="Straight Arrow Connector 734">
                <a:extLst>
                  <a:ext uri="{FF2B5EF4-FFF2-40B4-BE49-F238E27FC236}">
                    <a16:creationId xmlns:a16="http://schemas.microsoft.com/office/drawing/2014/main" id="{77C59BA9-E739-465E-9141-5E5CD4A81012}"/>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Arrow Connector 735">
                <a:extLst>
                  <a:ext uri="{FF2B5EF4-FFF2-40B4-BE49-F238E27FC236}">
                    <a16:creationId xmlns:a16="http://schemas.microsoft.com/office/drawing/2014/main" id="{0F5174AF-0B83-459C-9AEA-442641EF00DF}"/>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7" name="Straight Arrow Connector 736">
                <a:extLst>
                  <a:ext uri="{FF2B5EF4-FFF2-40B4-BE49-F238E27FC236}">
                    <a16:creationId xmlns:a16="http://schemas.microsoft.com/office/drawing/2014/main" id="{9D30F6BB-E781-4D2F-8FD3-0C723FE34E5C}"/>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8" name="Straight Arrow Connector 737">
                <a:extLst>
                  <a:ext uri="{FF2B5EF4-FFF2-40B4-BE49-F238E27FC236}">
                    <a16:creationId xmlns:a16="http://schemas.microsoft.com/office/drawing/2014/main" id="{FB4CB4C1-13F2-4C17-BD10-32BA60316F3C}"/>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0" name="Group 729">
              <a:extLst>
                <a:ext uri="{FF2B5EF4-FFF2-40B4-BE49-F238E27FC236}">
                  <a16:creationId xmlns:a16="http://schemas.microsoft.com/office/drawing/2014/main" id="{03F1804F-524F-4117-A349-7E26FEF0FC92}"/>
                </a:ext>
              </a:extLst>
            </p:cNvPr>
            <p:cNvGrpSpPr/>
            <p:nvPr/>
          </p:nvGrpSpPr>
          <p:grpSpPr>
            <a:xfrm>
              <a:off x="7227319" y="3965575"/>
              <a:ext cx="661286" cy="342504"/>
              <a:chOff x="7227319" y="3965575"/>
              <a:chExt cx="661286" cy="342504"/>
            </a:xfrm>
          </p:grpSpPr>
          <p:cxnSp>
            <p:nvCxnSpPr>
              <p:cNvPr id="731" name="Straight Arrow Connector 730">
                <a:extLst>
                  <a:ext uri="{FF2B5EF4-FFF2-40B4-BE49-F238E27FC236}">
                    <a16:creationId xmlns:a16="http://schemas.microsoft.com/office/drawing/2014/main" id="{07E8C010-4B48-4C42-8EF1-C92E6C0D3509}"/>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2" name="Straight Arrow Connector 731">
                <a:extLst>
                  <a:ext uri="{FF2B5EF4-FFF2-40B4-BE49-F238E27FC236}">
                    <a16:creationId xmlns:a16="http://schemas.microsoft.com/office/drawing/2014/main" id="{16E888B2-25B6-49BC-A549-41D14B9FB22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3" name="Straight Arrow Connector 732">
                <a:extLst>
                  <a:ext uri="{FF2B5EF4-FFF2-40B4-BE49-F238E27FC236}">
                    <a16:creationId xmlns:a16="http://schemas.microsoft.com/office/drawing/2014/main" id="{E25DF58C-61E4-41FB-ADBE-3C1A88EB44E1}"/>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4" name="Straight Arrow Connector 733">
                <a:extLst>
                  <a:ext uri="{FF2B5EF4-FFF2-40B4-BE49-F238E27FC236}">
                    <a16:creationId xmlns:a16="http://schemas.microsoft.com/office/drawing/2014/main" id="{8228B1BB-78B5-4FDB-813F-CFE5936F088F}"/>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54" name="Group 753">
            <a:extLst>
              <a:ext uri="{FF2B5EF4-FFF2-40B4-BE49-F238E27FC236}">
                <a16:creationId xmlns:a16="http://schemas.microsoft.com/office/drawing/2014/main" id="{0951AC9D-39E0-4CFA-B629-BA5FD4B3B008}"/>
              </a:ext>
            </a:extLst>
          </p:cNvPr>
          <p:cNvGrpSpPr/>
          <p:nvPr/>
        </p:nvGrpSpPr>
        <p:grpSpPr>
          <a:xfrm>
            <a:off x="411689" y="3396615"/>
            <a:ext cx="1202481" cy="805418"/>
            <a:chOff x="6934409" y="3521075"/>
            <a:chExt cx="1202481" cy="805418"/>
          </a:xfrm>
        </p:grpSpPr>
        <p:grpSp>
          <p:nvGrpSpPr>
            <p:cNvPr id="755" name="Group 754">
              <a:extLst>
                <a:ext uri="{FF2B5EF4-FFF2-40B4-BE49-F238E27FC236}">
                  <a16:creationId xmlns:a16="http://schemas.microsoft.com/office/drawing/2014/main" id="{F0962C38-15D8-44F5-BE9B-343A562A29EB}"/>
                </a:ext>
              </a:extLst>
            </p:cNvPr>
            <p:cNvGrpSpPr/>
            <p:nvPr/>
          </p:nvGrpSpPr>
          <p:grpSpPr>
            <a:xfrm>
              <a:off x="6934409" y="3521075"/>
              <a:ext cx="555800" cy="458707"/>
              <a:chOff x="6934409" y="3521075"/>
              <a:chExt cx="555800" cy="458707"/>
            </a:xfrm>
          </p:grpSpPr>
          <p:cxnSp>
            <p:nvCxnSpPr>
              <p:cNvPr id="776" name="Straight Arrow Connector 775">
                <a:extLst>
                  <a:ext uri="{FF2B5EF4-FFF2-40B4-BE49-F238E27FC236}">
                    <a16:creationId xmlns:a16="http://schemas.microsoft.com/office/drawing/2014/main" id="{FE06E64D-3B07-416A-A8D5-EBF5EF668B14}"/>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7" name="Straight Arrow Connector 776">
                <a:extLst>
                  <a:ext uri="{FF2B5EF4-FFF2-40B4-BE49-F238E27FC236}">
                    <a16:creationId xmlns:a16="http://schemas.microsoft.com/office/drawing/2014/main" id="{395E4CC6-385C-4DCA-A8C7-1281597D5B5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4" name="Straight Arrow Connector 913">
                <a:extLst>
                  <a:ext uri="{FF2B5EF4-FFF2-40B4-BE49-F238E27FC236}">
                    <a16:creationId xmlns:a16="http://schemas.microsoft.com/office/drawing/2014/main" id="{D2F7F07F-6305-4444-9E3E-77111FA9D9C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5" name="Straight Arrow Connector 914">
                <a:extLst>
                  <a:ext uri="{FF2B5EF4-FFF2-40B4-BE49-F238E27FC236}">
                    <a16:creationId xmlns:a16="http://schemas.microsoft.com/office/drawing/2014/main" id="{042EF29E-6AAA-494F-8E3E-C1CF8F1FC78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6" name="Group 755">
              <a:extLst>
                <a:ext uri="{FF2B5EF4-FFF2-40B4-BE49-F238E27FC236}">
                  <a16:creationId xmlns:a16="http://schemas.microsoft.com/office/drawing/2014/main" id="{05F8353A-A555-4964-822D-A3FA81506F9E}"/>
                </a:ext>
              </a:extLst>
            </p:cNvPr>
            <p:cNvGrpSpPr/>
            <p:nvPr/>
          </p:nvGrpSpPr>
          <p:grpSpPr>
            <a:xfrm>
              <a:off x="7456554" y="4048760"/>
              <a:ext cx="680336" cy="277733"/>
              <a:chOff x="7456554" y="4048760"/>
              <a:chExt cx="680336" cy="277733"/>
            </a:xfrm>
          </p:grpSpPr>
          <p:cxnSp>
            <p:nvCxnSpPr>
              <p:cNvPr id="772" name="Straight Arrow Connector 771">
                <a:extLst>
                  <a:ext uri="{FF2B5EF4-FFF2-40B4-BE49-F238E27FC236}">
                    <a16:creationId xmlns:a16="http://schemas.microsoft.com/office/drawing/2014/main" id="{D84898EE-A486-4C53-A5BB-A9CB8E953965}"/>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BA2B8AF0-97ED-4F56-A586-656E2A984329}"/>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3D007DDC-884B-42A3-A438-A93BB34F89C2}"/>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Arrow Connector 774">
                <a:extLst>
                  <a:ext uri="{FF2B5EF4-FFF2-40B4-BE49-F238E27FC236}">
                    <a16:creationId xmlns:a16="http://schemas.microsoft.com/office/drawing/2014/main" id="{EE935107-9FF9-4037-A2A4-294D9DE69C0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7" name="Group 756">
              <a:extLst>
                <a:ext uri="{FF2B5EF4-FFF2-40B4-BE49-F238E27FC236}">
                  <a16:creationId xmlns:a16="http://schemas.microsoft.com/office/drawing/2014/main" id="{B65B459D-D308-4926-AF1C-573DF4C7EB71}"/>
                </a:ext>
              </a:extLst>
            </p:cNvPr>
            <p:cNvGrpSpPr/>
            <p:nvPr/>
          </p:nvGrpSpPr>
          <p:grpSpPr>
            <a:xfrm>
              <a:off x="7316219" y="3686175"/>
              <a:ext cx="604136" cy="414894"/>
              <a:chOff x="7316219" y="3686175"/>
              <a:chExt cx="604136" cy="414894"/>
            </a:xfrm>
          </p:grpSpPr>
          <p:cxnSp>
            <p:nvCxnSpPr>
              <p:cNvPr id="768" name="Straight Arrow Connector 767">
                <a:extLst>
                  <a:ext uri="{FF2B5EF4-FFF2-40B4-BE49-F238E27FC236}">
                    <a16:creationId xmlns:a16="http://schemas.microsoft.com/office/drawing/2014/main" id="{32800852-48C2-4346-BD7F-BFBE74AA070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77344E7C-0D2A-4D91-833A-1A1D557898D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DB99F647-AD5A-4687-BE32-D568DEE56A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Arrow Connector 770">
                <a:extLst>
                  <a:ext uri="{FF2B5EF4-FFF2-40B4-BE49-F238E27FC236}">
                    <a16:creationId xmlns:a16="http://schemas.microsoft.com/office/drawing/2014/main" id="{A5E4CDD5-2B3B-46DB-8C39-56AA89C1CC46}"/>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8" name="Group 757">
              <a:extLst>
                <a:ext uri="{FF2B5EF4-FFF2-40B4-BE49-F238E27FC236}">
                  <a16:creationId xmlns:a16="http://schemas.microsoft.com/office/drawing/2014/main" id="{1B61D076-11D0-43A7-9C66-F14AD14273FF}"/>
                </a:ext>
              </a:extLst>
            </p:cNvPr>
            <p:cNvGrpSpPr/>
            <p:nvPr/>
          </p:nvGrpSpPr>
          <p:grpSpPr>
            <a:xfrm>
              <a:off x="7187314" y="3540760"/>
              <a:ext cx="524126" cy="464424"/>
              <a:chOff x="7187314" y="3540760"/>
              <a:chExt cx="524126" cy="464424"/>
            </a:xfrm>
          </p:grpSpPr>
          <p:cxnSp>
            <p:nvCxnSpPr>
              <p:cNvPr id="764" name="Straight Arrow Connector 763">
                <a:extLst>
                  <a:ext uri="{FF2B5EF4-FFF2-40B4-BE49-F238E27FC236}">
                    <a16:creationId xmlns:a16="http://schemas.microsoft.com/office/drawing/2014/main" id="{0D695EB7-2D78-411B-80BD-317D30B57BF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E1121EAC-E1C1-4911-9C87-6BFF7AC87CB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4733F197-9ABD-4C33-BCEA-8F09A7807C3B}"/>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7" name="Straight Arrow Connector 766">
                <a:extLst>
                  <a:ext uri="{FF2B5EF4-FFF2-40B4-BE49-F238E27FC236}">
                    <a16:creationId xmlns:a16="http://schemas.microsoft.com/office/drawing/2014/main" id="{8DB196F6-ECF0-403C-A05A-F858857D57A0}"/>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9" name="Group 758">
              <a:extLst>
                <a:ext uri="{FF2B5EF4-FFF2-40B4-BE49-F238E27FC236}">
                  <a16:creationId xmlns:a16="http://schemas.microsoft.com/office/drawing/2014/main" id="{DEDB672A-38BC-4554-AB19-BE910E675FF5}"/>
                </a:ext>
              </a:extLst>
            </p:cNvPr>
            <p:cNvGrpSpPr/>
            <p:nvPr/>
          </p:nvGrpSpPr>
          <p:grpSpPr>
            <a:xfrm>
              <a:off x="7398769" y="3885565"/>
              <a:ext cx="661286" cy="342504"/>
              <a:chOff x="7398769" y="3885565"/>
              <a:chExt cx="661286" cy="342504"/>
            </a:xfrm>
          </p:grpSpPr>
          <p:cxnSp>
            <p:nvCxnSpPr>
              <p:cNvPr id="760" name="Straight Arrow Connector 759">
                <a:extLst>
                  <a:ext uri="{FF2B5EF4-FFF2-40B4-BE49-F238E27FC236}">
                    <a16:creationId xmlns:a16="http://schemas.microsoft.com/office/drawing/2014/main" id="{162CA8BE-7F46-47AA-9BFE-E0A92135C3E3}"/>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2AAA9932-82E0-4D28-9156-56F10D5992A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30F8A560-E9F2-462D-AE19-EF4B6CD3E211}"/>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Straight Arrow Connector 762">
                <a:extLst>
                  <a:ext uri="{FF2B5EF4-FFF2-40B4-BE49-F238E27FC236}">
                    <a16:creationId xmlns:a16="http://schemas.microsoft.com/office/drawing/2014/main" id="{1B40B7FE-F3DE-4C74-BF04-2D536861A694}"/>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7" name="Group 916">
            <a:extLst>
              <a:ext uri="{FF2B5EF4-FFF2-40B4-BE49-F238E27FC236}">
                <a16:creationId xmlns:a16="http://schemas.microsoft.com/office/drawing/2014/main" id="{7E6304A9-27E7-4844-BBB8-E83F38A5A9EC}"/>
              </a:ext>
            </a:extLst>
          </p:cNvPr>
          <p:cNvGrpSpPr/>
          <p:nvPr/>
        </p:nvGrpSpPr>
        <p:grpSpPr>
          <a:xfrm>
            <a:off x="338664" y="3183255"/>
            <a:ext cx="1504106" cy="1003538"/>
            <a:chOff x="6861384" y="3307715"/>
            <a:chExt cx="1504106" cy="1003538"/>
          </a:xfrm>
        </p:grpSpPr>
        <p:grpSp>
          <p:nvGrpSpPr>
            <p:cNvPr id="918" name="Group 917">
              <a:extLst>
                <a:ext uri="{FF2B5EF4-FFF2-40B4-BE49-F238E27FC236}">
                  <a16:creationId xmlns:a16="http://schemas.microsoft.com/office/drawing/2014/main" id="{2C8F9F3E-FAC6-4133-8DE2-13866004E809}"/>
                </a:ext>
              </a:extLst>
            </p:cNvPr>
            <p:cNvGrpSpPr/>
            <p:nvPr/>
          </p:nvGrpSpPr>
          <p:grpSpPr>
            <a:xfrm>
              <a:off x="6861384" y="3307715"/>
              <a:ext cx="555800" cy="458707"/>
              <a:chOff x="6861384" y="3307715"/>
              <a:chExt cx="555800" cy="458707"/>
            </a:xfrm>
          </p:grpSpPr>
          <p:cxnSp>
            <p:nvCxnSpPr>
              <p:cNvPr id="942" name="Straight Arrow Connector 941">
                <a:extLst>
                  <a:ext uri="{FF2B5EF4-FFF2-40B4-BE49-F238E27FC236}">
                    <a16:creationId xmlns:a16="http://schemas.microsoft.com/office/drawing/2014/main" id="{247F479D-2CD1-4281-9EC9-A48183A03AC3}"/>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3" name="Straight Arrow Connector 942">
                <a:extLst>
                  <a:ext uri="{FF2B5EF4-FFF2-40B4-BE49-F238E27FC236}">
                    <a16:creationId xmlns:a16="http://schemas.microsoft.com/office/drawing/2014/main" id="{3B4B12DB-0616-49A2-9023-F586C0CDCDA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4" name="Straight Arrow Connector 943">
                <a:extLst>
                  <a:ext uri="{FF2B5EF4-FFF2-40B4-BE49-F238E27FC236}">
                    <a16:creationId xmlns:a16="http://schemas.microsoft.com/office/drawing/2014/main" id="{C85853A7-CA01-4C2C-95FB-D98A816DF26B}"/>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5" name="Straight Arrow Connector 944">
                <a:extLst>
                  <a:ext uri="{FF2B5EF4-FFF2-40B4-BE49-F238E27FC236}">
                    <a16:creationId xmlns:a16="http://schemas.microsoft.com/office/drawing/2014/main" id="{AD69D1DD-0AB7-4BA1-9C68-785DA36B1A70}"/>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9" name="Group 918">
              <a:extLst>
                <a:ext uri="{FF2B5EF4-FFF2-40B4-BE49-F238E27FC236}">
                  <a16:creationId xmlns:a16="http://schemas.microsoft.com/office/drawing/2014/main" id="{7174BB3A-FF27-4BCF-A71B-88CF2C511E1C}"/>
                </a:ext>
              </a:extLst>
            </p:cNvPr>
            <p:cNvGrpSpPr/>
            <p:nvPr/>
          </p:nvGrpSpPr>
          <p:grpSpPr>
            <a:xfrm>
              <a:off x="7685154" y="4033520"/>
              <a:ext cx="680336" cy="277733"/>
              <a:chOff x="7685154" y="4033520"/>
              <a:chExt cx="680336" cy="277733"/>
            </a:xfrm>
          </p:grpSpPr>
          <p:cxnSp>
            <p:nvCxnSpPr>
              <p:cNvPr id="938" name="Straight Arrow Connector 937">
                <a:extLst>
                  <a:ext uri="{FF2B5EF4-FFF2-40B4-BE49-F238E27FC236}">
                    <a16:creationId xmlns:a16="http://schemas.microsoft.com/office/drawing/2014/main" id="{F160FC87-7FC0-482B-A170-ADF960EDE13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Straight Arrow Connector 938">
                <a:extLst>
                  <a:ext uri="{FF2B5EF4-FFF2-40B4-BE49-F238E27FC236}">
                    <a16:creationId xmlns:a16="http://schemas.microsoft.com/office/drawing/2014/main" id="{A3E63343-8D09-49AB-9CF4-47892B474D74}"/>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0" name="Straight Arrow Connector 939">
                <a:extLst>
                  <a:ext uri="{FF2B5EF4-FFF2-40B4-BE49-F238E27FC236}">
                    <a16:creationId xmlns:a16="http://schemas.microsoft.com/office/drawing/2014/main" id="{86470DD6-D2B2-444E-9E1D-CE2BA88070AF}"/>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1" name="Straight Arrow Connector 940">
                <a:extLst>
                  <a:ext uri="{FF2B5EF4-FFF2-40B4-BE49-F238E27FC236}">
                    <a16:creationId xmlns:a16="http://schemas.microsoft.com/office/drawing/2014/main" id="{49E3DADD-5525-4AA0-8D4C-1CDDD3633B4E}"/>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0" name="Group 919">
              <a:extLst>
                <a:ext uri="{FF2B5EF4-FFF2-40B4-BE49-F238E27FC236}">
                  <a16:creationId xmlns:a16="http://schemas.microsoft.com/office/drawing/2014/main" id="{A116F513-E356-49A3-AF2A-B7CE5C6790F6}"/>
                </a:ext>
              </a:extLst>
            </p:cNvPr>
            <p:cNvGrpSpPr/>
            <p:nvPr/>
          </p:nvGrpSpPr>
          <p:grpSpPr>
            <a:xfrm>
              <a:off x="7445124" y="3519170"/>
              <a:ext cx="604136" cy="414894"/>
              <a:chOff x="7445124" y="3519170"/>
              <a:chExt cx="604136" cy="414894"/>
            </a:xfrm>
          </p:grpSpPr>
          <p:cxnSp>
            <p:nvCxnSpPr>
              <p:cNvPr id="934" name="Straight Arrow Connector 933">
                <a:extLst>
                  <a:ext uri="{FF2B5EF4-FFF2-40B4-BE49-F238E27FC236}">
                    <a16:creationId xmlns:a16="http://schemas.microsoft.com/office/drawing/2014/main" id="{6484E8B2-FC1A-4CFE-B0E0-175F9051FA86}"/>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C8B4DDD1-3289-40BD-A810-6C990E9F062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F20C75A1-04D9-4F6D-A2F1-71E0212F62E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7" name="Straight Arrow Connector 936">
                <a:extLst>
                  <a:ext uri="{FF2B5EF4-FFF2-40B4-BE49-F238E27FC236}">
                    <a16:creationId xmlns:a16="http://schemas.microsoft.com/office/drawing/2014/main" id="{FCD97DF2-357D-46AC-8766-16883D51C8C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2" name="Group 921">
              <a:extLst>
                <a:ext uri="{FF2B5EF4-FFF2-40B4-BE49-F238E27FC236}">
                  <a16:creationId xmlns:a16="http://schemas.microsoft.com/office/drawing/2014/main" id="{73789E61-4535-44B5-AF30-3F0F798A8097}"/>
                </a:ext>
              </a:extLst>
            </p:cNvPr>
            <p:cNvGrpSpPr/>
            <p:nvPr/>
          </p:nvGrpSpPr>
          <p:grpSpPr>
            <a:xfrm>
              <a:off x="7226049" y="3326765"/>
              <a:ext cx="524126" cy="464424"/>
              <a:chOff x="7226049" y="3326765"/>
              <a:chExt cx="524126" cy="464424"/>
            </a:xfrm>
          </p:grpSpPr>
          <p:cxnSp>
            <p:nvCxnSpPr>
              <p:cNvPr id="930" name="Straight Arrow Connector 929">
                <a:extLst>
                  <a:ext uri="{FF2B5EF4-FFF2-40B4-BE49-F238E27FC236}">
                    <a16:creationId xmlns:a16="http://schemas.microsoft.com/office/drawing/2014/main" id="{A79B3E14-5A63-4259-89C5-1D49BA64FEFC}"/>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F12B481D-7DB9-44AE-8ED3-E20C45B9128E}"/>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A96E6674-801C-488E-8DD5-82EDBBA92B1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3" name="Straight Arrow Connector 932">
                <a:extLst>
                  <a:ext uri="{FF2B5EF4-FFF2-40B4-BE49-F238E27FC236}">
                    <a16:creationId xmlns:a16="http://schemas.microsoft.com/office/drawing/2014/main" id="{8A8BCFF2-94B5-4A85-B4E0-58BECC50073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3" name="Group 922">
              <a:extLst>
                <a:ext uri="{FF2B5EF4-FFF2-40B4-BE49-F238E27FC236}">
                  <a16:creationId xmlns:a16="http://schemas.microsoft.com/office/drawing/2014/main" id="{D6B958DD-0EBB-4331-877A-5CBEBEF5D150}"/>
                </a:ext>
              </a:extLst>
            </p:cNvPr>
            <p:cNvGrpSpPr/>
            <p:nvPr/>
          </p:nvGrpSpPr>
          <p:grpSpPr>
            <a:xfrm>
              <a:off x="7608954" y="3793490"/>
              <a:ext cx="661286" cy="342504"/>
              <a:chOff x="7608954" y="3793490"/>
              <a:chExt cx="661286" cy="342504"/>
            </a:xfrm>
          </p:grpSpPr>
          <p:cxnSp>
            <p:nvCxnSpPr>
              <p:cNvPr id="925" name="Straight Arrow Connector 924">
                <a:extLst>
                  <a:ext uri="{FF2B5EF4-FFF2-40B4-BE49-F238E27FC236}">
                    <a16:creationId xmlns:a16="http://schemas.microsoft.com/office/drawing/2014/main" id="{12089CC5-348B-49D5-8522-B75646DE2A50}"/>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D9B634FA-AB8E-4FB2-8810-FDDE302153FE}"/>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8C7C8B6B-1F1F-4DC8-AD21-45FA52BD7075}"/>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9" name="Straight Arrow Connector 928">
                <a:extLst>
                  <a:ext uri="{FF2B5EF4-FFF2-40B4-BE49-F238E27FC236}">
                    <a16:creationId xmlns:a16="http://schemas.microsoft.com/office/drawing/2014/main" id="{37B926F9-78F5-4A58-9119-8233F581B4CE}"/>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47" name="Group 946">
            <a:extLst>
              <a:ext uri="{FF2B5EF4-FFF2-40B4-BE49-F238E27FC236}">
                <a16:creationId xmlns:a16="http://schemas.microsoft.com/office/drawing/2014/main" id="{7A8B6A63-EC18-47F7-BCAC-06967525510F}"/>
              </a:ext>
            </a:extLst>
          </p:cNvPr>
          <p:cNvGrpSpPr/>
          <p:nvPr/>
        </p:nvGrpSpPr>
        <p:grpSpPr>
          <a:xfrm>
            <a:off x="235794" y="2880360"/>
            <a:ext cx="1888916" cy="1283573"/>
            <a:chOff x="6758514" y="3004820"/>
            <a:chExt cx="1888916" cy="1283573"/>
          </a:xfrm>
        </p:grpSpPr>
        <p:grpSp>
          <p:nvGrpSpPr>
            <p:cNvPr id="948" name="Group 947">
              <a:extLst>
                <a:ext uri="{FF2B5EF4-FFF2-40B4-BE49-F238E27FC236}">
                  <a16:creationId xmlns:a16="http://schemas.microsoft.com/office/drawing/2014/main" id="{8FB50091-9968-4CCF-AC62-9CB3279A46C7}"/>
                </a:ext>
              </a:extLst>
            </p:cNvPr>
            <p:cNvGrpSpPr/>
            <p:nvPr/>
          </p:nvGrpSpPr>
          <p:grpSpPr>
            <a:xfrm>
              <a:off x="7282564" y="3030855"/>
              <a:ext cx="524126" cy="464424"/>
              <a:chOff x="7282564" y="3030855"/>
              <a:chExt cx="524126" cy="464424"/>
            </a:xfrm>
          </p:grpSpPr>
          <p:cxnSp>
            <p:nvCxnSpPr>
              <p:cNvPr id="977" name="Straight Arrow Connector 976">
                <a:extLst>
                  <a:ext uri="{FF2B5EF4-FFF2-40B4-BE49-F238E27FC236}">
                    <a16:creationId xmlns:a16="http://schemas.microsoft.com/office/drawing/2014/main" id="{FE45FBF7-BAA5-40E7-B3F3-3268130C099E}"/>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20A221F7-80CF-4BB0-932F-A2BF6463E0EA}"/>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E8DBAEA4-7D8A-4B0F-B2CD-BCEDAA11B1E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0" name="Straight Arrow Connector 979">
                <a:extLst>
                  <a:ext uri="{FF2B5EF4-FFF2-40B4-BE49-F238E27FC236}">
                    <a16:creationId xmlns:a16="http://schemas.microsoft.com/office/drawing/2014/main" id="{82505855-2AEE-4D20-92DB-2BCFF399822E}"/>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9" name="Group 948">
              <a:extLst>
                <a:ext uri="{FF2B5EF4-FFF2-40B4-BE49-F238E27FC236}">
                  <a16:creationId xmlns:a16="http://schemas.microsoft.com/office/drawing/2014/main" id="{18041B52-572D-498E-970D-9EBCE9520805}"/>
                </a:ext>
              </a:extLst>
            </p:cNvPr>
            <p:cNvGrpSpPr/>
            <p:nvPr/>
          </p:nvGrpSpPr>
          <p:grpSpPr>
            <a:xfrm>
              <a:off x="6758514" y="3004820"/>
              <a:ext cx="555800" cy="458707"/>
              <a:chOff x="6758514" y="3004820"/>
              <a:chExt cx="555800" cy="458707"/>
            </a:xfrm>
          </p:grpSpPr>
          <p:cxnSp>
            <p:nvCxnSpPr>
              <p:cNvPr id="973" name="Straight Arrow Connector 972">
                <a:extLst>
                  <a:ext uri="{FF2B5EF4-FFF2-40B4-BE49-F238E27FC236}">
                    <a16:creationId xmlns:a16="http://schemas.microsoft.com/office/drawing/2014/main" id="{9724168E-DC2C-49F0-B83C-71F87F36288A}"/>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4" name="Straight Arrow Connector 973">
                <a:extLst>
                  <a:ext uri="{FF2B5EF4-FFF2-40B4-BE49-F238E27FC236}">
                    <a16:creationId xmlns:a16="http://schemas.microsoft.com/office/drawing/2014/main" id="{2EB18CC1-6F97-4C49-A92C-862FD925120D}"/>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5" name="Straight Arrow Connector 974">
                <a:extLst>
                  <a:ext uri="{FF2B5EF4-FFF2-40B4-BE49-F238E27FC236}">
                    <a16:creationId xmlns:a16="http://schemas.microsoft.com/office/drawing/2014/main" id="{929EFDA0-841F-41C6-A8CA-7AB64776872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6" name="Straight Arrow Connector 975">
                <a:extLst>
                  <a:ext uri="{FF2B5EF4-FFF2-40B4-BE49-F238E27FC236}">
                    <a16:creationId xmlns:a16="http://schemas.microsoft.com/office/drawing/2014/main" id="{7F8DA8B8-91E4-4ADC-A6AD-39FE91845427}"/>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0" name="Group 949">
              <a:extLst>
                <a:ext uri="{FF2B5EF4-FFF2-40B4-BE49-F238E27FC236}">
                  <a16:creationId xmlns:a16="http://schemas.microsoft.com/office/drawing/2014/main" id="{12D38EDC-4650-4E52-B51B-BDF186B3F758}"/>
                </a:ext>
              </a:extLst>
            </p:cNvPr>
            <p:cNvGrpSpPr/>
            <p:nvPr/>
          </p:nvGrpSpPr>
          <p:grpSpPr>
            <a:xfrm>
              <a:off x="7607049" y="3303905"/>
              <a:ext cx="604136" cy="414894"/>
              <a:chOff x="7607049" y="3303905"/>
              <a:chExt cx="604136" cy="414894"/>
            </a:xfrm>
          </p:grpSpPr>
          <p:cxnSp>
            <p:nvCxnSpPr>
              <p:cNvPr id="969" name="Straight Arrow Connector 968">
                <a:extLst>
                  <a:ext uri="{FF2B5EF4-FFF2-40B4-BE49-F238E27FC236}">
                    <a16:creationId xmlns:a16="http://schemas.microsoft.com/office/drawing/2014/main" id="{FE0F390B-E151-4C6B-8816-A99E50861361}"/>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0" name="Straight Arrow Connector 969">
                <a:extLst>
                  <a:ext uri="{FF2B5EF4-FFF2-40B4-BE49-F238E27FC236}">
                    <a16:creationId xmlns:a16="http://schemas.microsoft.com/office/drawing/2014/main" id="{1B6D0A25-5241-4927-82F2-6918881DDB55}"/>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1" name="Straight Arrow Connector 970">
                <a:extLst>
                  <a:ext uri="{FF2B5EF4-FFF2-40B4-BE49-F238E27FC236}">
                    <a16:creationId xmlns:a16="http://schemas.microsoft.com/office/drawing/2014/main" id="{9D96A27C-AA6E-4EB3-B657-53C29E9836AB}"/>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2" name="Straight Arrow Connector 971">
                <a:extLst>
                  <a:ext uri="{FF2B5EF4-FFF2-40B4-BE49-F238E27FC236}">
                    <a16:creationId xmlns:a16="http://schemas.microsoft.com/office/drawing/2014/main" id="{BB3CAC39-8852-4AEB-A028-BEE8E4D6654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1" name="Group 950">
              <a:extLst>
                <a:ext uri="{FF2B5EF4-FFF2-40B4-BE49-F238E27FC236}">
                  <a16:creationId xmlns:a16="http://schemas.microsoft.com/office/drawing/2014/main" id="{03BC51F6-F0B4-407A-8E12-3D4BE853B8FD}"/>
                </a:ext>
              </a:extLst>
            </p:cNvPr>
            <p:cNvGrpSpPr/>
            <p:nvPr/>
          </p:nvGrpSpPr>
          <p:grpSpPr>
            <a:xfrm>
              <a:off x="7848984" y="3686810"/>
              <a:ext cx="661286" cy="342504"/>
              <a:chOff x="7848984" y="3686810"/>
              <a:chExt cx="661286" cy="342504"/>
            </a:xfrm>
          </p:grpSpPr>
          <p:cxnSp>
            <p:nvCxnSpPr>
              <p:cNvPr id="957" name="Straight Arrow Connector 956">
                <a:extLst>
                  <a:ext uri="{FF2B5EF4-FFF2-40B4-BE49-F238E27FC236}">
                    <a16:creationId xmlns:a16="http://schemas.microsoft.com/office/drawing/2014/main" id="{859865C9-41E8-4F42-935F-AAA5BC50C373}"/>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C008FCA4-6E61-46A4-9F8D-2A02E546FAF4}"/>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732DABEA-95D4-4264-94C1-8724B18EA395}"/>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60" name="Straight Arrow Connector 959">
                <a:extLst>
                  <a:ext uri="{FF2B5EF4-FFF2-40B4-BE49-F238E27FC236}">
                    <a16:creationId xmlns:a16="http://schemas.microsoft.com/office/drawing/2014/main" id="{91834D5C-026C-4027-A70F-E97F7ED9774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2" name="Group 951">
              <a:extLst>
                <a:ext uri="{FF2B5EF4-FFF2-40B4-BE49-F238E27FC236}">
                  <a16:creationId xmlns:a16="http://schemas.microsoft.com/office/drawing/2014/main" id="{3ACE7CEE-CD83-488E-A2F3-A7E437767EA1}"/>
                </a:ext>
              </a:extLst>
            </p:cNvPr>
            <p:cNvGrpSpPr/>
            <p:nvPr/>
          </p:nvGrpSpPr>
          <p:grpSpPr>
            <a:xfrm>
              <a:off x="7967094" y="4010660"/>
              <a:ext cx="680336" cy="277733"/>
              <a:chOff x="7967094" y="4010660"/>
              <a:chExt cx="680336" cy="277733"/>
            </a:xfrm>
          </p:grpSpPr>
          <p:cxnSp>
            <p:nvCxnSpPr>
              <p:cNvPr id="953" name="Straight Arrow Connector 952">
                <a:extLst>
                  <a:ext uri="{FF2B5EF4-FFF2-40B4-BE49-F238E27FC236}">
                    <a16:creationId xmlns:a16="http://schemas.microsoft.com/office/drawing/2014/main" id="{965C6D03-9C32-4E3F-9534-400FE11B824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BD12D0DE-099E-4C8C-B8A3-4D0DAD02AD6C}"/>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A0BC69E4-D8AE-4FCC-9307-F2CB1CAC3018}"/>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6" name="Straight Arrow Connector 955">
                <a:extLst>
                  <a:ext uri="{FF2B5EF4-FFF2-40B4-BE49-F238E27FC236}">
                    <a16:creationId xmlns:a16="http://schemas.microsoft.com/office/drawing/2014/main" id="{FC189564-AB63-4B63-9B7F-10DFFFCCE87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81" name="Group 980">
            <a:extLst>
              <a:ext uri="{FF2B5EF4-FFF2-40B4-BE49-F238E27FC236}">
                <a16:creationId xmlns:a16="http://schemas.microsoft.com/office/drawing/2014/main" id="{F46DBA45-19F8-46B3-B16B-4C39BF54B3DC}"/>
              </a:ext>
            </a:extLst>
          </p:cNvPr>
          <p:cNvGrpSpPr/>
          <p:nvPr/>
        </p:nvGrpSpPr>
        <p:grpSpPr>
          <a:xfrm>
            <a:off x="117684" y="2524125"/>
            <a:ext cx="2370881" cy="1611233"/>
            <a:chOff x="6640404" y="2648585"/>
            <a:chExt cx="2370881" cy="1611233"/>
          </a:xfrm>
        </p:grpSpPr>
        <p:grpSp>
          <p:nvGrpSpPr>
            <p:cNvPr id="982" name="Group 981">
              <a:extLst>
                <a:ext uri="{FF2B5EF4-FFF2-40B4-BE49-F238E27FC236}">
                  <a16:creationId xmlns:a16="http://schemas.microsoft.com/office/drawing/2014/main" id="{4F2B7F49-5E54-4B0F-A2E2-61F5C5BAF57D}"/>
                </a:ext>
              </a:extLst>
            </p:cNvPr>
            <p:cNvGrpSpPr/>
            <p:nvPr/>
          </p:nvGrpSpPr>
          <p:grpSpPr>
            <a:xfrm>
              <a:off x="7345429" y="2703830"/>
              <a:ext cx="524126" cy="464424"/>
              <a:chOff x="7345429" y="2703830"/>
              <a:chExt cx="524126" cy="464424"/>
            </a:xfrm>
          </p:grpSpPr>
          <p:cxnSp>
            <p:nvCxnSpPr>
              <p:cNvPr id="1003" name="Straight Arrow Connector 1002">
                <a:extLst>
                  <a:ext uri="{FF2B5EF4-FFF2-40B4-BE49-F238E27FC236}">
                    <a16:creationId xmlns:a16="http://schemas.microsoft.com/office/drawing/2014/main" id="{4A8471CC-8537-48DF-A914-6D70AB17A605}"/>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4" name="Straight Arrow Connector 1003">
                <a:extLst>
                  <a:ext uri="{FF2B5EF4-FFF2-40B4-BE49-F238E27FC236}">
                    <a16:creationId xmlns:a16="http://schemas.microsoft.com/office/drawing/2014/main" id="{63BE75B0-43D6-42E2-9A6F-D9176A06913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7E4F575B-2647-4024-871D-9369CEB6F1D0}"/>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6F5ABE46-9284-4027-9F0F-6FD1CCD61E3A}"/>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3" name="Group 982">
              <a:extLst>
                <a:ext uri="{FF2B5EF4-FFF2-40B4-BE49-F238E27FC236}">
                  <a16:creationId xmlns:a16="http://schemas.microsoft.com/office/drawing/2014/main" id="{BBD58AD5-CB41-477D-9312-10E6D9F790E2}"/>
                </a:ext>
              </a:extLst>
            </p:cNvPr>
            <p:cNvGrpSpPr/>
            <p:nvPr/>
          </p:nvGrpSpPr>
          <p:grpSpPr>
            <a:xfrm>
              <a:off x="6640404" y="2648585"/>
              <a:ext cx="555800" cy="458707"/>
              <a:chOff x="6640404" y="2648585"/>
              <a:chExt cx="555800" cy="458707"/>
            </a:xfrm>
          </p:grpSpPr>
          <p:cxnSp>
            <p:nvCxnSpPr>
              <p:cNvPr id="999" name="Straight Arrow Connector 998">
                <a:extLst>
                  <a:ext uri="{FF2B5EF4-FFF2-40B4-BE49-F238E27FC236}">
                    <a16:creationId xmlns:a16="http://schemas.microsoft.com/office/drawing/2014/main" id="{AA0CFC95-AEB7-442C-B057-C663EBE729D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0" name="Straight Arrow Connector 999">
                <a:extLst>
                  <a:ext uri="{FF2B5EF4-FFF2-40B4-BE49-F238E27FC236}">
                    <a16:creationId xmlns:a16="http://schemas.microsoft.com/office/drawing/2014/main" id="{1ABFC96C-258E-45AF-8B76-B1DF1BB81B67}"/>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1" name="Straight Arrow Connector 1000">
                <a:extLst>
                  <a:ext uri="{FF2B5EF4-FFF2-40B4-BE49-F238E27FC236}">
                    <a16:creationId xmlns:a16="http://schemas.microsoft.com/office/drawing/2014/main" id="{8E6EF5B5-D912-43DE-A7F9-CDA949D912A4}"/>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2" name="Straight Arrow Connector 1001">
                <a:extLst>
                  <a:ext uri="{FF2B5EF4-FFF2-40B4-BE49-F238E27FC236}">
                    <a16:creationId xmlns:a16="http://schemas.microsoft.com/office/drawing/2014/main" id="{F88774E8-EADB-44FF-9941-A681BE7C0B66}"/>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4" name="Group 983">
              <a:extLst>
                <a:ext uri="{FF2B5EF4-FFF2-40B4-BE49-F238E27FC236}">
                  <a16:creationId xmlns:a16="http://schemas.microsoft.com/office/drawing/2014/main" id="{DEFD2173-8027-49B3-A134-39B511327BD9}"/>
                </a:ext>
              </a:extLst>
            </p:cNvPr>
            <p:cNvGrpSpPr/>
            <p:nvPr/>
          </p:nvGrpSpPr>
          <p:grpSpPr>
            <a:xfrm>
              <a:off x="7801359" y="3046730"/>
              <a:ext cx="604136" cy="414894"/>
              <a:chOff x="7801359" y="3046730"/>
              <a:chExt cx="604136" cy="414894"/>
            </a:xfrm>
          </p:grpSpPr>
          <p:cxnSp>
            <p:nvCxnSpPr>
              <p:cNvPr id="995" name="Straight Arrow Connector 994">
                <a:extLst>
                  <a:ext uri="{FF2B5EF4-FFF2-40B4-BE49-F238E27FC236}">
                    <a16:creationId xmlns:a16="http://schemas.microsoft.com/office/drawing/2014/main" id="{5B2EA921-1FC1-4720-9B93-6D46946C5E7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6" name="Straight Arrow Connector 995">
                <a:extLst>
                  <a:ext uri="{FF2B5EF4-FFF2-40B4-BE49-F238E27FC236}">
                    <a16:creationId xmlns:a16="http://schemas.microsoft.com/office/drawing/2014/main" id="{5B2DFE5D-9BB9-4BBA-824B-C2484D7CD109}"/>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7" name="Straight Arrow Connector 996">
                <a:extLst>
                  <a:ext uri="{FF2B5EF4-FFF2-40B4-BE49-F238E27FC236}">
                    <a16:creationId xmlns:a16="http://schemas.microsoft.com/office/drawing/2014/main" id="{FE497DEC-6679-4112-AA80-45F5B3C32CE1}"/>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8" name="Straight Arrow Connector 997">
                <a:extLst>
                  <a:ext uri="{FF2B5EF4-FFF2-40B4-BE49-F238E27FC236}">
                    <a16:creationId xmlns:a16="http://schemas.microsoft.com/office/drawing/2014/main" id="{B4F58565-48DB-4182-A30B-088C2FA9DEF8}"/>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5" name="Group 984">
              <a:extLst>
                <a:ext uri="{FF2B5EF4-FFF2-40B4-BE49-F238E27FC236}">
                  <a16:creationId xmlns:a16="http://schemas.microsoft.com/office/drawing/2014/main" id="{16E12DC9-D29F-4D80-998D-C39C97976BB6}"/>
                </a:ext>
              </a:extLst>
            </p:cNvPr>
            <p:cNvGrpSpPr/>
            <p:nvPr/>
          </p:nvGrpSpPr>
          <p:grpSpPr>
            <a:xfrm>
              <a:off x="8138544" y="3557270"/>
              <a:ext cx="661286" cy="342504"/>
              <a:chOff x="8138544" y="3557270"/>
              <a:chExt cx="661286" cy="342504"/>
            </a:xfrm>
          </p:grpSpPr>
          <p:cxnSp>
            <p:nvCxnSpPr>
              <p:cNvPr id="991" name="Straight Arrow Connector 990">
                <a:extLst>
                  <a:ext uri="{FF2B5EF4-FFF2-40B4-BE49-F238E27FC236}">
                    <a16:creationId xmlns:a16="http://schemas.microsoft.com/office/drawing/2014/main" id="{2CCEC0B6-1269-42B1-A74D-0BB95448B6D3}"/>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2" name="Straight Arrow Connector 991">
                <a:extLst>
                  <a:ext uri="{FF2B5EF4-FFF2-40B4-BE49-F238E27FC236}">
                    <a16:creationId xmlns:a16="http://schemas.microsoft.com/office/drawing/2014/main" id="{C2F93D09-E543-4DF5-8E30-2D64ADFEE5AE}"/>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3" name="Straight Arrow Connector 992">
                <a:extLst>
                  <a:ext uri="{FF2B5EF4-FFF2-40B4-BE49-F238E27FC236}">
                    <a16:creationId xmlns:a16="http://schemas.microsoft.com/office/drawing/2014/main" id="{B70BE371-2AEB-47D6-8D9A-E9C9ED282E47}"/>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4" name="Straight Arrow Connector 993">
                <a:extLst>
                  <a:ext uri="{FF2B5EF4-FFF2-40B4-BE49-F238E27FC236}">
                    <a16:creationId xmlns:a16="http://schemas.microsoft.com/office/drawing/2014/main" id="{A198C294-2B05-4C25-8CE2-BD568DD0B86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6" name="Group 985">
              <a:extLst>
                <a:ext uri="{FF2B5EF4-FFF2-40B4-BE49-F238E27FC236}">
                  <a16:creationId xmlns:a16="http://schemas.microsoft.com/office/drawing/2014/main" id="{2DEDEBAA-316B-4DF2-B464-6E89E2C6C9A9}"/>
                </a:ext>
              </a:extLst>
            </p:cNvPr>
            <p:cNvGrpSpPr/>
            <p:nvPr/>
          </p:nvGrpSpPr>
          <p:grpSpPr>
            <a:xfrm>
              <a:off x="8330949" y="3982085"/>
              <a:ext cx="680336" cy="277733"/>
              <a:chOff x="8330949" y="3982085"/>
              <a:chExt cx="680336" cy="277733"/>
            </a:xfrm>
          </p:grpSpPr>
          <p:cxnSp>
            <p:nvCxnSpPr>
              <p:cNvPr id="987" name="Straight Arrow Connector 986">
                <a:extLst>
                  <a:ext uri="{FF2B5EF4-FFF2-40B4-BE49-F238E27FC236}">
                    <a16:creationId xmlns:a16="http://schemas.microsoft.com/office/drawing/2014/main" id="{49F08350-D2CC-4CED-AAE0-85106BF2A3AE}"/>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88" name="Straight Arrow Connector 987">
                <a:extLst>
                  <a:ext uri="{FF2B5EF4-FFF2-40B4-BE49-F238E27FC236}">
                    <a16:creationId xmlns:a16="http://schemas.microsoft.com/office/drawing/2014/main" id="{87B3824B-E099-4D5D-B9ED-6A9123FC5ECA}"/>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89" name="Straight Arrow Connector 988">
                <a:extLst>
                  <a:ext uri="{FF2B5EF4-FFF2-40B4-BE49-F238E27FC236}">
                    <a16:creationId xmlns:a16="http://schemas.microsoft.com/office/drawing/2014/main" id="{F9A1E427-22F5-441E-9F69-67785C28126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539E9317-ED96-4EF9-99C2-F802678799E2}"/>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21" name="TextBox 720">
            <a:extLst>
              <a:ext uri="{FF2B5EF4-FFF2-40B4-BE49-F238E27FC236}">
                <a16:creationId xmlns:a16="http://schemas.microsoft.com/office/drawing/2014/main" id="{237788FD-4E6A-43ED-9F52-11E8C0F19C49}"/>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Tree>
    <p:extLst>
      <p:ext uri="{BB962C8B-B14F-4D97-AF65-F5344CB8AC3E}">
        <p14:creationId xmlns:p14="http://schemas.microsoft.com/office/powerpoint/2010/main" val="140873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0DD4E51-6FF8-467A-A2AC-80C7512FE06D}"/>
              </a:ext>
            </a:extLst>
          </p:cNvPr>
          <p:cNvGrpSpPr/>
          <p:nvPr/>
        </p:nvGrpSpPr>
        <p:grpSpPr>
          <a:xfrm>
            <a:off x="2980899" y="3605530"/>
            <a:ext cx="911016" cy="616189"/>
            <a:chOff x="7004259" y="3727450"/>
            <a:chExt cx="911016" cy="616189"/>
          </a:xfrm>
        </p:grpSpPr>
        <p:grpSp>
          <p:nvGrpSpPr>
            <p:cNvPr id="473" name="Group 472">
              <a:extLst>
                <a:ext uri="{FF2B5EF4-FFF2-40B4-BE49-F238E27FC236}">
                  <a16:creationId xmlns:a16="http://schemas.microsoft.com/office/drawing/2014/main" id="{4D6F81DA-65E5-4860-B363-D82F53B1FB56}"/>
                </a:ext>
              </a:extLst>
            </p:cNvPr>
            <p:cNvGrpSpPr/>
            <p:nvPr/>
          </p:nvGrpSpPr>
          <p:grpSpPr>
            <a:xfrm>
              <a:off x="7004259" y="3727450"/>
              <a:ext cx="555800" cy="458707"/>
              <a:chOff x="7004259" y="3727450"/>
              <a:chExt cx="555800" cy="458707"/>
            </a:xfrm>
          </p:grpSpPr>
          <p:cxnSp>
            <p:nvCxnSpPr>
              <p:cNvPr id="401" name="Straight Arrow Connector 400">
                <a:extLst>
                  <a:ext uri="{FF2B5EF4-FFF2-40B4-BE49-F238E27FC236}">
                    <a16:creationId xmlns:a16="http://schemas.microsoft.com/office/drawing/2014/main" id="{1A2C76DF-D613-4338-94ED-E6332EC858C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2" name="Straight Arrow Connector 371">
                <a:extLst>
                  <a:ext uri="{FF2B5EF4-FFF2-40B4-BE49-F238E27FC236}">
                    <a16:creationId xmlns:a16="http://schemas.microsoft.com/office/drawing/2014/main" id="{47845E65-4D64-4588-ACC7-210100EA6E64}"/>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4325CBE2-2FAF-482B-B9BE-1E3DA5C0C783}"/>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8" name="Straight Arrow Connector 427">
                <a:extLst>
                  <a:ext uri="{FF2B5EF4-FFF2-40B4-BE49-F238E27FC236}">
                    <a16:creationId xmlns:a16="http://schemas.microsoft.com/office/drawing/2014/main" id="{F46C6DE8-1622-48CF-A4D0-B0BDBC059156}"/>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7" name="Group 476">
              <a:extLst>
                <a:ext uri="{FF2B5EF4-FFF2-40B4-BE49-F238E27FC236}">
                  <a16:creationId xmlns:a16="http://schemas.microsoft.com/office/drawing/2014/main" id="{3BF44872-44F1-44EF-B9D8-8AEBEEBD195B}"/>
                </a:ext>
              </a:extLst>
            </p:cNvPr>
            <p:cNvGrpSpPr/>
            <p:nvPr/>
          </p:nvGrpSpPr>
          <p:grpSpPr>
            <a:xfrm>
              <a:off x="7234939" y="4065905"/>
              <a:ext cx="680336" cy="277734"/>
              <a:chOff x="7234939" y="4065905"/>
              <a:chExt cx="680336" cy="277734"/>
            </a:xfrm>
          </p:grpSpPr>
          <p:cxnSp>
            <p:nvCxnSpPr>
              <p:cNvPr id="404" name="Straight Arrow Connector 403">
                <a:extLst>
                  <a:ext uri="{FF2B5EF4-FFF2-40B4-BE49-F238E27FC236}">
                    <a16:creationId xmlns:a16="http://schemas.microsoft.com/office/drawing/2014/main" id="{88EA059A-5576-4631-8DD5-A8096E1CEFDE}"/>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5" name="Straight Arrow Connector 374">
                <a:extLst>
                  <a:ext uri="{FF2B5EF4-FFF2-40B4-BE49-F238E27FC236}">
                    <a16:creationId xmlns:a16="http://schemas.microsoft.com/office/drawing/2014/main" id="{9143EA60-3825-4DF5-9DB1-317751070C4A}"/>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8435B438-DFF0-44AD-BCF6-8F8B66340B3A}"/>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Straight Arrow Connector 433">
                <a:extLst>
                  <a:ext uri="{FF2B5EF4-FFF2-40B4-BE49-F238E27FC236}">
                    <a16:creationId xmlns:a16="http://schemas.microsoft.com/office/drawing/2014/main" id="{3DA9F6FE-F411-4677-A47C-BB4E5C6717D4}"/>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6" name="Group 475">
              <a:extLst>
                <a:ext uri="{FF2B5EF4-FFF2-40B4-BE49-F238E27FC236}">
                  <a16:creationId xmlns:a16="http://schemas.microsoft.com/office/drawing/2014/main" id="{125A9079-45CB-4D71-8937-6D9B6C4421F7}"/>
                </a:ext>
              </a:extLst>
            </p:cNvPr>
            <p:cNvGrpSpPr/>
            <p:nvPr/>
          </p:nvGrpSpPr>
          <p:grpSpPr>
            <a:xfrm>
              <a:off x="7196839" y="3847465"/>
              <a:ext cx="604136" cy="414894"/>
              <a:chOff x="7196839" y="3847465"/>
              <a:chExt cx="604136" cy="414894"/>
            </a:xfrm>
          </p:grpSpPr>
          <p:cxnSp>
            <p:nvCxnSpPr>
              <p:cNvPr id="410" name="Straight Arrow Connector 409">
                <a:extLst>
                  <a:ext uri="{FF2B5EF4-FFF2-40B4-BE49-F238E27FC236}">
                    <a16:creationId xmlns:a16="http://schemas.microsoft.com/office/drawing/2014/main" id="{D714167E-2B83-4019-A6E1-0C4649828C79}"/>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D1487B19-D8B5-43BF-98A6-3962928E07CB}"/>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09BDE79C-97EF-450B-BEB9-FA9DDA594464}"/>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0" name="Straight Arrow Connector 439">
                <a:extLst>
                  <a:ext uri="{FF2B5EF4-FFF2-40B4-BE49-F238E27FC236}">
                    <a16:creationId xmlns:a16="http://schemas.microsoft.com/office/drawing/2014/main" id="{E0CBEA37-4CF5-4EC6-80BC-78C55D475209}"/>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oup 473">
              <a:extLst>
                <a:ext uri="{FF2B5EF4-FFF2-40B4-BE49-F238E27FC236}">
                  <a16:creationId xmlns:a16="http://schemas.microsoft.com/office/drawing/2014/main" id="{7647F2AD-99BB-4AE7-869B-5E1527A6497D}"/>
                </a:ext>
              </a:extLst>
            </p:cNvPr>
            <p:cNvGrpSpPr/>
            <p:nvPr/>
          </p:nvGrpSpPr>
          <p:grpSpPr>
            <a:xfrm>
              <a:off x="7148579" y="3754755"/>
              <a:ext cx="524126" cy="464424"/>
              <a:chOff x="7148579" y="3754755"/>
              <a:chExt cx="524126" cy="464424"/>
            </a:xfrm>
          </p:grpSpPr>
          <p:cxnSp>
            <p:nvCxnSpPr>
              <p:cNvPr id="413" name="Straight Arrow Connector 412">
                <a:extLst>
                  <a:ext uri="{FF2B5EF4-FFF2-40B4-BE49-F238E27FC236}">
                    <a16:creationId xmlns:a16="http://schemas.microsoft.com/office/drawing/2014/main" id="{4F5BE2FB-53A4-4CA1-A1F6-912876B58C39}"/>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4C0E9E14-25A6-4183-BD15-FD1FE7D2BA5B}"/>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C7A7088F-161F-4FED-A2F1-466A3E60B53D}"/>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Straight Arrow Connector 442">
                <a:extLst>
                  <a:ext uri="{FF2B5EF4-FFF2-40B4-BE49-F238E27FC236}">
                    <a16:creationId xmlns:a16="http://schemas.microsoft.com/office/drawing/2014/main" id="{8138D6D2-AC05-42AA-BFC4-B9A958720950}"/>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5542C69-075D-44AF-86E8-36FE067810FB}"/>
                </a:ext>
              </a:extLst>
            </p:cNvPr>
            <p:cNvGrpSpPr/>
            <p:nvPr/>
          </p:nvGrpSpPr>
          <p:grpSpPr>
            <a:xfrm>
              <a:off x="7227319" y="3965575"/>
              <a:ext cx="661286" cy="342504"/>
              <a:chOff x="7227319" y="3965575"/>
              <a:chExt cx="661286" cy="342504"/>
            </a:xfrm>
          </p:grpSpPr>
          <p:cxnSp>
            <p:nvCxnSpPr>
              <p:cNvPr id="377" name="Straight Arrow Connector 376">
                <a:extLst>
                  <a:ext uri="{FF2B5EF4-FFF2-40B4-BE49-F238E27FC236}">
                    <a16:creationId xmlns:a16="http://schemas.microsoft.com/office/drawing/2014/main" id="{604FC922-B132-416F-BE18-4B97409B746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2F120D4F-643F-4591-9568-DFDDBA2C47E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a:extLst>
                  <a:ext uri="{FF2B5EF4-FFF2-40B4-BE49-F238E27FC236}">
                    <a16:creationId xmlns:a16="http://schemas.microsoft.com/office/drawing/2014/main" id="{94574C6B-311D-4DBF-AAA5-BF1BC7E317E8}"/>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7BF3657B-C4FC-4A3C-91F9-9FF316259498}"/>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73" name="!!D1">
            <a:extLst>
              <a:ext uri="{FF2B5EF4-FFF2-40B4-BE49-F238E27FC236}">
                <a16:creationId xmlns:a16="http://schemas.microsoft.com/office/drawing/2014/main" id="{6DB90F8C-9066-4C66-B17F-26201EF08963}"/>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grpSp>
        <p:nvGrpSpPr>
          <p:cNvPr id="28" name="Group 27">
            <a:extLst>
              <a:ext uri="{FF2B5EF4-FFF2-40B4-BE49-F238E27FC236}">
                <a16:creationId xmlns:a16="http://schemas.microsoft.com/office/drawing/2014/main" id="{5F1AFBC8-A301-463D-8164-9FFDAA40A6E6}"/>
              </a:ext>
            </a:extLst>
          </p:cNvPr>
          <p:cNvGrpSpPr/>
          <p:nvPr/>
        </p:nvGrpSpPr>
        <p:grpSpPr>
          <a:xfrm>
            <a:off x="2911049" y="3399155"/>
            <a:ext cx="1202481" cy="805418"/>
            <a:chOff x="6934409" y="3521075"/>
            <a:chExt cx="1202481" cy="805418"/>
          </a:xfrm>
        </p:grpSpPr>
        <p:grpSp>
          <p:nvGrpSpPr>
            <p:cNvPr id="472" name="Group 471">
              <a:extLst>
                <a:ext uri="{FF2B5EF4-FFF2-40B4-BE49-F238E27FC236}">
                  <a16:creationId xmlns:a16="http://schemas.microsoft.com/office/drawing/2014/main" id="{1FBEDFF9-CF0D-4579-9C9F-0A28DBACBDF4}"/>
                </a:ext>
              </a:extLst>
            </p:cNvPr>
            <p:cNvGrpSpPr/>
            <p:nvPr/>
          </p:nvGrpSpPr>
          <p:grpSpPr>
            <a:xfrm>
              <a:off x="6934409" y="3521075"/>
              <a:ext cx="555800" cy="458707"/>
              <a:chOff x="6934409" y="3521075"/>
              <a:chExt cx="555800" cy="458707"/>
            </a:xfrm>
          </p:grpSpPr>
          <p:cxnSp>
            <p:nvCxnSpPr>
              <p:cNvPr id="402" name="Straight Arrow Connector 401">
                <a:extLst>
                  <a:ext uri="{FF2B5EF4-FFF2-40B4-BE49-F238E27FC236}">
                    <a16:creationId xmlns:a16="http://schemas.microsoft.com/office/drawing/2014/main" id="{4967A6AD-31B7-48E3-BFFF-69ECFC40AC82}"/>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Arrow Connector 372">
                <a:extLst>
                  <a:ext uri="{FF2B5EF4-FFF2-40B4-BE49-F238E27FC236}">
                    <a16:creationId xmlns:a16="http://schemas.microsoft.com/office/drawing/2014/main" id="{C63A58CE-812D-4955-9837-25D8CEBA54F4}"/>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CB66FCF1-0931-478F-BB64-4F76F297E305}"/>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Straight Arrow Connector 428">
                <a:extLst>
                  <a:ext uri="{FF2B5EF4-FFF2-40B4-BE49-F238E27FC236}">
                    <a16:creationId xmlns:a16="http://schemas.microsoft.com/office/drawing/2014/main" id="{F92D6289-9CD2-4E8A-BF55-196E5BADC3F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8" name="Group 477">
              <a:extLst>
                <a:ext uri="{FF2B5EF4-FFF2-40B4-BE49-F238E27FC236}">
                  <a16:creationId xmlns:a16="http://schemas.microsoft.com/office/drawing/2014/main" id="{8CD732E4-3656-4567-81C9-8D3FED0D1538}"/>
                </a:ext>
              </a:extLst>
            </p:cNvPr>
            <p:cNvGrpSpPr/>
            <p:nvPr/>
          </p:nvGrpSpPr>
          <p:grpSpPr>
            <a:xfrm>
              <a:off x="7456554" y="4048760"/>
              <a:ext cx="680336" cy="277733"/>
              <a:chOff x="7456554" y="4048760"/>
              <a:chExt cx="680336" cy="277733"/>
            </a:xfrm>
          </p:grpSpPr>
          <p:cxnSp>
            <p:nvCxnSpPr>
              <p:cNvPr id="409" name="Straight Arrow Connector 408">
                <a:extLst>
                  <a:ext uri="{FF2B5EF4-FFF2-40B4-BE49-F238E27FC236}">
                    <a16:creationId xmlns:a16="http://schemas.microsoft.com/office/drawing/2014/main" id="{6755A464-5289-4C98-A852-E997CAC1974F}"/>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232EE6F6-00D6-4A6F-808F-A434B18DD7A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F49B6053-D406-4DC5-BF67-C153452CA8A2}"/>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39" name="Straight Arrow Connector 438">
                <a:extLst>
                  <a:ext uri="{FF2B5EF4-FFF2-40B4-BE49-F238E27FC236}">
                    <a16:creationId xmlns:a16="http://schemas.microsoft.com/office/drawing/2014/main" id="{52DC9AAB-8648-4DA3-AFA7-A7961AD7C461}"/>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5" name="Group 474">
              <a:extLst>
                <a:ext uri="{FF2B5EF4-FFF2-40B4-BE49-F238E27FC236}">
                  <a16:creationId xmlns:a16="http://schemas.microsoft.com/office/drawing/2014/main" id="{042147ED-EB01-43CA-8D23-711CD51175DC}"/>
                </a:ext>
              </a:extLst>
            </p:cNvPr>
            <p:cNvGrpSpPr/>
            <p:nvPr/>
          </p:nvGrpSpPr>
          <p:grpSpPr>
            <a:xfrm>
              <a:off x="7316219" y="3686175"/>
              <a:ext cx="604136" cy="414894"/>
              <a:chOff x="7316219" y="3686175"/>
              <a:chExt cx="604136" cy="414894"/>
            </a:xfrm>
          </p:grpSpPr>
          <p:cxnSp>
            <p:nvCxnSpPr>
              <p:cNvPr id="411" name="Straight Arrow Connector 410">
                <a:extLst>
                  <a:ext uri="{FF2B5EF4-FFF2-40B4-BE49-F238E27FC236}">
                    <a16:creationId xmlns:a16="http://schemas.microsoft.com/office/drawing/2014/main" id="{51511491-AB03-47D5-A7E1-17082E56D05D}"/>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Straight Arrow Connector 381">
                <a:extLst>
                  <a:ext uri="{FF2B5EF4-FFF2-40B4-BE49-F238E27FC236}">
                    <a16:creationId xmlns:a16="http://schemas.microsoft.com/office/drawing/2014/main" id="{583C294D-74BE-4B7D-A5B5-A870834F9B49}"/>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7CEC2E79-1B4B-4129-AC0F-340CBAF4C8E6}"/>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1" name="Straight Arrow Connector 440">
                <a:extLst>
                  <a:ext uri="{FF2B5EF4-FFF2-40B4-BE49-F238E27FC236}">
                    <a16:creationId xmlns:a16="http://schemas.microsoft.com/office/drawing/2014/main" id="{F02183B4-3C3F-4914-8A43-EC14B921D185}"/>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1" name="Group 470">
              <a:extLst>
                <a:ext uri="{FF2B5EF4-FFF2-40B4-BE49-F238E27FC236}">
                  <a16:creationId xmlns:a16="http://schemas.microsoft.com/office/drawing/2014/main" id="{88EF2EFE-B9D1-4779-84C4-46B7002280CA}"/>
                </a:ext>
              </a:extLst>
            </p:cNvPr>
            <p:cNvGrpSpPr/>
            <p:nvPr/>
          </p:nvGrpSpPr>
          <p:grpSpPr>
            <a:xfrm>
              <a:off x="7187314" y="3540760"/>
              <a:ext cx="524126" cy="464424"/>
              <a:chOff x="7187314" y="3540760"/>
              <a:chExt cx="524126" cy="464424"/>
            </a:xfrm>
          </p:grpSpPr>
          <p:cxnSp>
            <p:nvCxnSpPr>
              <p:cNvPr id="415" name="Straight Arrow Connector 414">
                <a:extLst>
                  <a:ext uri="{FF2B5EF4-FFF2-40B4-BE49-F238E27FC236}">
                    <a16:creationId xmlns:a16="http://schemas.microsoft.com/office/drawing/2014/main" id="{A752BB58-0200-412B-B1D8-E7A40B6FDF4C}"/>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86" name="Straight Arrow Connector 385">
                <a:extLst>
                  <a:ext uri="{FF2B5EF4-FFF2-40B4-BE49-F238E27FC236}">
                    <a16:creationId xmlns:a16="http://schemas.microsoft.com/office/drawing/2014/main" id="{3AF9DC4E-DF9D-496D-8FE3-7C1420AFE610}"/>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57705D82-79E8-42FF-A0DD-7D7611FEC42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5" name="Straight Arrow Connector 444">
                <a:extLst>
                  <a:ext uri="{FF2B5EF4-FFF2-40B4-BE49-F238E27FC236}">
                    <a16:creationId xmlns:a16="http://schemas.microsoft.com/office/drawing/2014/main" id="{BBB38DD8-CE0B-4598-ACDD-384450AB6382}"/>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09BF46F-98DE-489D-B871-0B23F349ADC7}"/>
                </a:ext>
              </a:extLst>
            </p:cNvPr>
            <p:cNvGrpSpPr/>
            <p:nvPr/>
          </p:nvGrpSpPr>
          <p:grpSpPr>
            <a:xfrm>
              <a:off x="7398769" y="3885565"/>
              <a:ext cx="661286" cy="342504"/>
              <a:chOff x="7398769" y="3885565"/>
              <a:chExt cx="661286" cy="342504"/>
            </a:xfrm>
          </p:grpSpPr>
          <p:cxnSp>
            <p:nvCxnSpPr>
              <p:cNvPr id="378" name="Straight Arrow Connector 377">
                <a:extLst>
                  <a:ext uri="{FF2B5EF4-FFF2-40B4-BE49-F238E27FC236}">
                    <a16:creationId xmlns:a16="http://schemas.microsoft.com/office/drawing/2014/main" id="{CF9822B6-5A3A-4DA4-95B8-1035952809F5}"/>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C0B69E4D-F52F-4A68-ABF4-1672FD4EB0F1}"/>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Straight Arrow Connector 436">
                <a:extLst>
                  <a:ext uri="{FF2B5EF4-FFF2-40B4-BE49-F238E27FC236}">
                    <a16:creationId xmlns:a16="http://schemas.microsoft.com/office/drawing/2014/main" id="{0AB5BF47-BF68-438D-8F75-885B1493D793}"/>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5B3D4367-1AB6-4DBB-99E3-B2872FC0295E}"/>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64" name="!!C1">
            <a:extLst>
              <a:ext uri="{FF2B5EF4-FFF2-40B4-BE49-F238E27FC236}">
                <a16:creationId xmlns:a16="http://schemas.microsoft.com/office/drawing/2014/main" id="{B9D55D68-0EF8-43BF-84EB-39ED283A0F9C}"/>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27" name="Group 26">
            <a:extLst>
              <a:ext uri="{FF2B5EF4-FFF2-40B4-BE49-F238E27FC236}">
                <a16:creationId xmlns:a16="http://schemas.microsoft.com/office/drawing/2014/main" id="{75515055-14C5-4E24-8300-2AB4B848E1E5}"/>
              </a:ext>
            </a:extLst>
          </p:cNvPr>
          <p:cNvGrpSpPr/>
          <p:nvPr/>
        </p:nvGrpSpPr>
        <p:grpSpPr>
          <a:xfrm>
            <a:off x="2838024" y="3185795"/>
            <a:ext cx="1504106" cy="1003538"/>
            <a:chOff x="6861384" y="3307715"/>
            <a:chExt cx="1504106" cy="1003538"/>
          </a:xfrm>
        </p:grpSpPr>
        <p:grpSp>
          <p:nvGrpSpPr>
            <p:cNvPr id="468" name="Group 467">
              <a:extLst>
                <a:ext uri="{FF2B5EF4-FFF2-40B4-BE49-F238E27FC236}">
                  <a16:creationId xmlns:a16="http://schemas.microsoft.com/office/drawing/2014/main" id="{A37935AD-39E3-4A1A-9EA1-CD327B06FFD8}"/>
                </a:ext>
              </a:extLst>
            </p:cNvPr>
            <p:cNvGrpSpPr/>
            <p:nvPr/>
          </p:nvGrpSpPr>
          <p:grpSpPr>
            <a:xfrm>
              <a:off x="6861384" y="3307715"/>
              <a:ext cx="555800" cy="458707"/>
              <a:chOff x="6861384" y="3307715"/>
              <a:chExt cx="555800" cy="458707"/>
            </a:xfrm>
          </p:grpSpPr>
          <p:cxnSp>
            <p:nvCxnSpPr>
              <p:cNvPr id="403" name="Straight Arrow Connector 402">
                <a:extLst>
                  <a:ext uri="{FF2B5EF4-FFF2-40B4-BE49-F238E27FC236}">
                    <a16:creationId xmlns:a16="http://schemas.microsoft.com/office/drawing/2014/main" id="{8F3F5D9E-5637-4693-B3F1-D76D4AFF6A4D}"/>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74" name="Straight Arrow Connector 373">
                <a:extLst>
                  <a:ext uri="{FF2B5EF4-FFF2-40B4-BE49-F238E27FC236}">
                    <a16:creationId xmlns:a16="http://schemas.microsoft.com/office/drawing/2014/main" id="{8699BCB6-A079-4446-A34E-FEB2AC0816F0}"/>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9D0DC25B-3551-4719-A3A2-08EE977559B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1" name="Straight Arrow Connector 430">
                <a:extLst>
                  <a:ext uri="{FF2B5EF4-FFF2-40B4-BE49-F238E27FC236}">
                    <a16:creationId xmlns:a16="http://schemas.microsoft.com/office/drawing/2014/main" id="{E0EFC32A-BA2D-4CC4-968B-56391FBE53CF}"/>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9" name="Group 478">
              <a:extLst>
                <a:ext uri="{FF2B5EF4-FFF2-40B4-BE49-F238E27FC236}">
                  <a16:creationId xmlns:a16="http://schemas.microsoft.com/office/drawing/2014/main" id="{9425C09A-9DE8-476C-8D82-6F297BF5B80A}"/>
                </a:ext>
              </a:extLst>
            </p:cNvPr>
            <p:cNvGrpSpPr/>
            <p:nvPr/>
          </p:nvGrpSpPr>
          <p:grpSpPr>
            <a:xfrm>
              <a:off x="7685154" y="4033520"/>
              <a:ext cx="680336" cy="277733"/>
              <a:chOff x="7685154" y="4033520"/>
              <a:chExt cx="680336" cy="277733"/>
            </a:xfrm>
          </p:grpSpPr>
          <p:cxnSp>
            <p:nvCxnSpPr>
              <p:cNvPr id="405" name="Straight Arrow Connector 404">
                <a:extLst>
                  <a:ext uri="{FF2B5EF4-FFF2-40B4-BE49-F238E27FC236}">
                    <a16:creationId xmlns:a16="http://schemas.microsoft.com/office/drawing/2014/main" id="{C64CC9DD-E917-4218-AF84-31840868268E}"/>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C7C94A18-0A61-4944-A981-3B27D2D5F885}"/>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F0A48FE6-64C2-4C9F-AA9B-0C458D0E9D51}"/>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Arrow Connector 434">
                <a:extLst>
                  <a:ext uri="{FF2B5EF4-FFF2-40B4-BE49-F238E27FC236}">
                    <a16:creationId xmlns:a16="http://schemas.microsoft.com/office/drawing/2014/main" id="{76F1809C-2D06-4B48-A264-0BDBC76A4A7E}"/>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0" name="Group 469">
              <a:extLst>
                <a:ext uri="{FF2B5EF4-FFF2-40B4-BE49-F238E27FC236}">
                  <a16:creationId xmlns:a16="http://schemas.microsoft.com/office/drawing/2014/main" id="{6A8DB315-BFB3-4BF9-A187-7B0149B604AC}"/>
                </a:ext>
              </a:extLst>
            </p:cNvPr>
            <p:cNvGrpSpPr/>
            <p:nvPr/>
          </p:nvGrpSpPr>
          <p:grpSpPr>
            <a:xfrm>
              <a:off x="7445124" y="3519170"/>
              <a:ext cx="604136" cy="414894"/>
              <a:chOff x="7445124" y="3519170"/>
              <a:chExt cx="604136" cy="414894"/>
            </a:xfrm>
          </p:grpSpPr>
          <p:cxnSp>
            <p:nvCxnSpPr>
              <p:cNvPr id="412" name="Straight Arrow Connector 411">
                <a:extLst>
                  <a:ext uri="{FF2B5EF4-FFF2-40B4-BE49-F238E27FC236}">
                    <a16:creationId xmlns:a16="http://schemas.microsoft.com/office/drawing/2014/main" id="{B3B5ACFC-0C96-4262-8C3F-D7C4D8E56FF1}"/>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90AB65C2-CB65-4430-80AE-5588234C1731}"/>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29943767-7836-4771-85D8-A0C28E2E316E}"/>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Straight Arrow Connector 441">
                <a:extLst>
                  <a:ext uri="{FF2B5EF4-FFF2-40B4-BE49-F238E27FC236}">
                    <a16:creationId xmlns:a16="http://schemas.microsoft.com/office/drawing/2014/main" id="{9C8CD882-CF06-493D-83DF-259D3B345B76}"/>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9" name="Group 468">
              <a:extLst>
                <a:ext uri="{FF2B5EF4-FFF2-40B4-BE49-F238E27FC236}">
                  <a16:creationId xmlns:a16="http://schemas.microsoft.com/office/drawing/2014/main" id="{B78C486E-F41E-4880-B570-40F5F3326358}"/>
                </a:ext>
              </a:extLst>
            </p:cNvPr>
            <p:cNvGrpSpPr/>
            <p:nvPr/>
          </p:nvGrpSpPr>
          <p:grpSpPr>
            <a:xfrm>
              <a:off x="7226049" y="3326765"/>
              <a:ext cx="524126" cy="464424"/>
              <a:chOff x="7226049" y="3326765"/>
              <a:chExt cx="524126" cy="464424"/>
            </a:xfrm>
          </p:grpSpPr>
          <p:cxnSp>
            <p:nvCxnSpPr>
              <p:cNvPr id="414" name="Straight Arrow Connector 413">
                <a:extLst>
                  <a:ext uri="{FF2B5EF4-FFF2-40B4-BE49-F238E27FC236}">
                    <a16:creationId xmlns:a16="http://schemas.microsoft.com/office/drawing/2014/main" id="{90298663-3EE9-4517-802D-42DB44028F53}"/>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2A3900AE-B89A-4D33-A971-E426C9904A60}"/>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21770DD4-AEBB-4224-BEF8-1F047F4E5053}"/>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44" name="Straight Arrow Connector 443">
                <a:extLst>
                  <a:ext uri="{FF2B5EF4-FFF2-40B4-BE49-F238E27FC236}">
                    <a16:creationId xmlns:a16="http://schemas.microsoft.com/office/drawing/2014/main" id="{26699DAB-E606-4D91-80DC-E31847CCACE4}"/>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311E7D8-8B1A-4676-9E6E-A3502437BE79}"/>
                </a:ext>
              </a:extLst>
            </p:cNvPr>
            <p:cNvGrpSpPr/>
            <p:nvPr/>
          </p:nvGrpSpPr>
          <p:grpSpPr>
            <a:xfrm>
              <a:off x="7608954" y="3793490"/>
              <a:ext cx="661286" cy="342504"/>
              <a:chOff x="7608954" y="3793490"/>
              <a:chExt cx="661286" cy="342504"/>
            </a:xfrm>
          </p:grpSpPr>
          <p:cxnSp>
            <p:nvCxnSpPr>
              <p:cNvPr id="379" name="Straight Arrow Connector 378">
                <a:extLst>
                  <a:ext uri="{FF2B5EF4-FFF2-40B4-BE49-F238E27FC236}">
                    <a16:creationId xmlns:a16="http://schemas.microsoft.com/office/drawing/2014/main" id="{375EC2B6-6408-4B52-B409-278B5E76A52B}"/>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E84B6BBD-1467-408D-90EE-45E87CF80955}"/>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8" name="Straight Arrow Connector 437">
                <a:extLst>
                  <a:ext uri="{FF2B5EF4-FFF2-40B4-BE49-F238E27FC236}">
                    <a16:creationId xmlns:a16="http://schemas.microsoft.com/office/drawing/2014/main" id="{F62BD11C-6B9A-4D23-9DC7-C470A3995126}"/>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8012032E-930A-4AF6-845A-5CB80864404D}"/>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24" name="!!B1">
            <a:extLst>
              <a:ext uri="{FF2B5EF4-FFF2-40B4-BE49-F238E27FC236}">
                <a16:creationId xmlns:a16="http://schemas.microsoft.com/office/drawing/2014/main" id="{88B42665-83D9-4CF6-804F-A1A223C5034B}"/>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25" name="Group 24">
            <a:extLst>
              <a:ext uri="{FF2B5EF4-FFF2-40B4-BE49-F238E27FC236}">
                <a16:creationId xmlns:a16="http://schemas.microsoft.com/office/drawing/2014/main" id="{A99F86C1-142D-40D5-9EEA-1F08A79A4E2E}"/>
              </a:ext>
            </a:extLst>
          </p:cNvPr>
          <p:cNvGrpSpPr/>
          <p:nvPr/>
        </p:nvGrpSpPr>
        <p:grpSpPr>
          <a:xfrm>
            <a:off x="2735154" y="2882900"/>
            <a:ext cx="1888916" cy="1283573"/>
            <a:chOff x="6758514" y="3004820"/>
            <a:chExt cx="1888916" cy="1283573"/>
          </a:xfrm>
        </p:grpSpPr>
        <p:grpSp>
          <p:nvGrpSpPr>
            <p:cNvPr id="466" name="Group 465">
              <a:extLst>
                <a:ext uri="{FF2B5EF4-FFF2-40B4-BE49-F238E27FC236}">
                  <a16:creationId xmlns:a16="http://schemas.microsoft.com/office/drawing/2014/main" id="{94D29660-7401-4337-A403-7367960AE5F8}"/>
                </a:ext>
              </a:extLst>
            </p:cNvPr>
            <p:cNvGrpSpPr/>
            <p:nvPr/>
          </p:nvGrpSpPr>
          <p:grpSpPr>
            <a:xfrm>
              <a:off x="7282564" y="3030855"/>
              <a:ext cx="524126" cy="464424"/>
              <a:chOff x="7282564" y="3030855"/>
              <a:chExt cx="524126" cy="464424"/>
            </a:xfrm>
          </p:grpSpPr>
          <p:cxnSp>
            <p:nvCxnSpPr>
              <p:cNvPr id="416" name="Straight Arrow Connector 415">
                <a:extLst>
                  <a:ext uri="{FF2B5EF4-FFF2-40B4-BE49-F238E27FC236}">
                    <a16:creationId xmlns:a16="http://schemas.microsoft.com/office/drawing/2014/main" id="{37B88E65-FA6A-41CE-B030-07D4A850FE46}"/>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Straight Arrow Connector 386">
                <a:extLst>
                  <a:ext uri="{FF2B5EF4-FFF2-40B4-BE49-F238E27FC236}">
                    <a16:creationId xmlns:a16="http://schemas.microsoft.com/office/drawing/2014/main" id="{A0F0CCE4-1721-4C1D-B8B3-04467FA8128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DD2F666E-1B68-46B7-A168-B4FBDD30437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46" name="Straight Arrow Connector 445">
                <a:extLst>
                  <a:ext uri="{FF2B5EF4-FFF2-40B4-BE49-F238E27FC236}">
                    <a16:creationId xmlns:a16="http://schemas.microsoft.com/office/drawing/2014/main" id="{211CA902-3189-4A01-9A65-13CFFE865DB9}"/>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5" name="Group 464">
              <a:extLst>
                <a:ext uri="{FF2B5EF4-FFF2-40B4-BE49-F238E27FC236}">
                  <a16:creationId xmlns:a16="http://schemas.microsoft.com/office/drawing/2014/main" id="{85C02B01-A5B2-4AC2-BE39-5F3A43604C7B}"/>
                </a:ext>
              </a:extLst>
            </p:cNvPr>
            <p:cNvGrpSpPr/>
            <p:nvPr/>
          </p:nvGrpSpPr>
          <p:grpSpPr>
            <a:xfrm>
              <a:off x="6758514" y="3004820"/>
              <a:ext cx="555800" cy="458707"/>
              <a:chOff x="6758514" y="3004820"/>
              <a:chExt cx="555800" cy="458707"/>
            </a:xfrm>
          </p:grpSpPr>
          <p:cxnSp>
            <p:nvCxnSpPr>
              <p:cNvPr id="418" name="Straight Arrow Connector 417">
                <a:extLst>
                  <a:ext uri="{FF2B5EF4-FFF2-40B4-BE49-F238E27FC236}">
                    <a16:creationId xmlns:a16="http://schemas.microsoft.com/office/drawing/2014/main" id="{8C7D8529-2826-4B36-9AC2-2075E0D392F0}"/>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9" name="Straight Arrow Connector 388">
                <a:extLst>
                  <a:ext uri="{FF2B5EF4-FFF2-40B4-BE49-F238E27FC236}">
                    <a16:creationId xmlns:a16="http://schemas.microsoft.com/office/drawing/2014/main" id="{E6B36E40-DBC0-4174-9335-2AC3ED5C689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17F96E3A-351D-4956-ABD4-722B12B1F47E}"/>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7A909558-5282-4889-9EB3-D055ACC86FD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588AEBBA-455F-4617-885A-E0A2EC93F5BA}"/>
                </a:ext>
              </a:extLst>
            </p:cNvPr>
            <p:cNvGrpSpPr/>
            <p:nvPr/>
          </p:nvGrpSpPr>
          <p:grpSpPr>
            <a:xfrm>
              <a:off x="7607049" y="3303905"/>
              <a:ext cx="604136" cy="414894"/>
              <a:chOff x="7607049" y="3303905"/>
              <a:chExt cx="604136" cy="414894"/>
            </a:xfrm>
          </p:grpSpPr>
          <p:cxnSp>
            <p:nvCxnSpPr>
              <p:cNvPr id="420" name="Straight Arrow Connector 419">
                <a:extLst>
                  <a:ext uri="{FF2B5EF4-FFF2-40B4-BE49-F238E27FC236}">
                    <a16:creationId xmlns:a16="http://schemas.microsoft.com/office/drawing/2014/main" id="{B74DCF4E-0319-471B-87AC-E43F70AD34D9}"/>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1" name="Straight Arrow Connector 390">
                <a:extLst>
                  <a:ext uri="{FF2B5EF4-FFF2-40B4-BE49-F238E27FC236}">
                    <a16:creationId xmlns:a16="http://schemas.microsoft.com/office/drawing/2014/main" id="{1B6DC461-82F8-4336-B320-9FEC2E3258C8}"/>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B4426E4D-4845-4E52-995A-0DAE8D629627}"/>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Straight Arrow Connector 451">
                <a:extLst>
                  <a:ext uri="{FF2B5EF4-FFF2-40B4-BE49-F238E27FC236}">
                    <a16:creationId xmlns:a16="http://schemas.microsoft.com/office/drawing/2014/main" id="{073AA6AC-CB27-4B22-B691-3638097B3CD2}"/>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82A5FD3-C90E-4EAD-BA86-CFE43963444C}"/>
                </a:ext>
              </a:extLst>
            </p:cNvPr>
            <p:cNvGrpSpPr/>
            <p:nvPr/>
          </p:nvGrpSpPr>
          <p:grpSpPr>
            <a:xfrm>
              <a:off x="7848984" y="3686810"/>
              <a:ext cx="661286" cy="342504"/>
              <a:chOff x="7848984" y="3686810"/>
              <a:chExt cx="661286" cy="342504"/>
            </a:xfrm>
          </p:grpSpPr>
          <p:cxnSp>
            <p:nvCxnSpPr>
              <p:cNvPr id="393" name="Straight Arrow Connector 392">
                <a:extLst>
                  <a:ext uri="{FF2B5EF4-FFF2-40B4-BE49-F238E27FC236}">
                    <a16:creationId xmlns:a16="http://schemas.microsoft.com/office/drawing/2014/main" id="{33A392F8-5576-4101-8718-3461365F55C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69BA7319-3B5C-46C6-907D-AFE48483D2C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Arrow Connector 453">
                <a:extLst>
                  <a:ext uri="{FF2B5EF4-FFF2-40B4-BE49-F238E27FC236}">
                    <a16:creationId xmlns:a16="http://schemas.microsoft.com/office/drawing/2014/main" id="{F93C989C-5B26-48C8-AFD6-03B78641341F}"/>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Straight Arrow Connector 314">
                <a:extLst>
                  <a:ext uri="{FF2B5EF4-FFF2-40B4-BE49-F238E27FC236}">
                    <a16:creationId xmlns:a16="http://schemas.microsoft.com/office/drawing/2014/main" id="{7E52A5FE-0042-433C-AB9F-F326B06CFAB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4" name="Group 463">
              <a:extLst>
                <a:ext uri="{FF2B5EF4-FFF2-40B4-BE49-F238E27FC236}">
                  <a16:creationId xmlns:a16="http://schemas.microsoft.com/office/drawing/2014/main" id="{1156B1A0-5822-44DA-89F6-C508F54E8D71}"/>
                </a:ext>
              </a:extLst>
            </p:cNvPr>
            <p:cNvGrpSpPr/>
            <p:nvPr/>
          </p:nvGrpSpPr>
          <p:grpSpPr>
            <a:xfrm>
              <a:off x="7967094" y="4010660"/>
              <a:ext cx="680336" cy="277733"/>
              <a:chOff x="7967094" y="4010660"/>
              <a:chExt cx="680336" cy="277733"/>
            </a:xfrm>
          </p:grpSpPr>
          <p:cxnSp>
            <p:nvCxnSpPr>
              <p:cNvPr id="424" name="Straight Arrow Connector 423">
                <a:extLst>
                  <a:ext uri="{FF2B5EF4-FFF2-40B4-BE49-F238E27FC236}">
                    <a16:creationId xmlns:a16="http://schemas.microsoft.com/office/drawing/2014/main" id="{4A96693C-165B-4DF2-BF96-A48413D4DA41}"/>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D3A66B82-E0CE-423F-8594-CE3DE6EEEB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B10F244C-C1EB-4EA1-A562-F8FDD2725F90}"/>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56" name="Straight Arrow Connector 455">
                <a:extLst>
                  <a:ext uri="{FF2B5EF4-FFF2-40B4-BE49-F238E27FC236}">
                    <a16:creationId xmlns:a16="http://schemas.microsoft.com/office/drawing/2014/main" id="{5B594E42-3796-4D6A-9C5E-C41EF34056A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21" name="!!A1">
            <a:extLst>
              <a:ext uri="{FF2B5EF4-FFF2-40B4-BE49-F238E27FC236}">
                <a16:creationId xmlns:a16="http://schemas.microsoft.com/office/drawing/2014/main" id="{26D2C97F-0E36-4129-B905-DCEED0BBA2A3}"/>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49804"/>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26" name="Group 25">
            <a:extLst>
              <a:ext uri="{FF2B5EF4-FFF2-40B4-BE49-F238E27FC236}">
                <a16:creationId xmlns:a16="http://schemas.microsoft.com/office/drawing/2014/main" id="{A74C2E87-047E-4AF1-8E25-0FEC7ECF0442}"/>
              </a:ext>
            </a:extLst>
          </p:cNvPr>
          <p:cNvGrpSpPr/>
          <p:nvPr/>
        </p:nvGrpSpPr>
        <p:grpSpPr>
          <a:xfrm>
            <a:off x="2617044" y="2526665"/>
            <a:ext cx="2370881" cy="1611233"/>
            <a:chOff x="6640404" y="2648585"/>
            <a:chExt cx="2370881" cy="1611233"/>
          </a:xfrm>
        </p:grpSpPr>
        <p:grpSp>
          <p:nvGrpSpPr>
            <p:cNvPr id="461" name="Group 460">
              <a:extLst>
                <a:ext uri="{FF2B5EF4-FFF2-40B4-BE49-F238E27FC236}">
                  <a16:creationId xmlns:a16="http://schemas.microsoft.com/office/drawing/2014/main" id="{8E422B6D-C308-4BC8-BE8A-5E2BFB8C8762}"/>
                </a:ext>
              </a:extLst>
            </p:cNvPr>
            <p:cNvGrpSpPr/>
            <p:nvPr/>
          </p:nvGrpSpPr>
          <p:grpSpPr>
            <a:xfrm>
              <a:off x="7345429" y="2703830"/>
              <a:ext cx="524126" cy="464424"/>
              <a:chOff x="7345429" y="2703830"/>
              <a:chExt cx="524126" cy="464424"/>
            </a:xfrm>
          </p:grpSpPr>
          <p:cxnSp>
            <p:nvCxnSpPr>
              <p:cNvPr id="417" name="Straight Arrow Connector 416">
                <a:extLst>
                  <a:ext uri="{FF2B5EF4-FFF2-40B4-BE49-F238E27FC236}">
                    <a16:creationId xmlns:a16="http://schemas.microsoft.com/office/drawing/2014/main" id="{7C2D70B1-2F06-4C98-B14B-0756CF40634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88" name="Straight Arrow Connector 387">
                <a:extLst>
                  <a:ext uri="{FF2B5EF4-FFF2-40B4-BE49-F238E27FC236}">
                    <a16:creationId xmlns:a16="http://schemas.microsoft.com/office/drawing/2014/main" id="{E5460D67-9016-4755-B418-67B661247A1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CBDEEBD0-F6F3-4EDD-A1C5-A24EC0F71C78}"/>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a:extLst>
                  <a:ext uri="{FF2B5EF4-FFF2-40B4-BE49-F238E27FC236}">
                    <a16:creationId xmlns:a16="http://schemas.microsoft.com/office/drawing/2014/main" id="{0058C5C0-142F-45C1-ABBE-B1092C92060C}"/>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423E323E-60B7-4DFB-851E-40FED799AD3A}"/>
                </a:ext>
              </a:extLst>
            </p:cNvPr>
            <p:cNvGrpSpPr/>
            <p:nvPr/>
          </p:nvGrpSpPr>
          <p:grpSpPr>
            <a:xfrm>
              <a:off x="6640404" y="2648585"/>
              <a:ext cx="555800" cy="458707"/>
              <a:chOff x="6640404" y="2648585"/>
              <a:chExt cx="555800" cy="458707"/>
            </a:xfrm>
          </p:grpSpPr>
          <p:cxnSp>
            <p:nvCxnSpPr>
              <p:cNvPr id="419" name="Straight Arrow Connector 418">
                <a:extLst>
                  <a:ext uri="{FF2B5EF4-FFF2-40B4-BE49-F238E27FC236}">
                    <a16:creationId xmlns:a16="http://schemas.microsoft.com/office/drawing/2014/main" id="{2E12E575-2ED9-48EF-A101-857C29B729A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90" name="Straight Arrow Connector 389">
                <a:extLst>
                  <a:ext uri="{FF2B5EF4-FFF2-40B4-BE49-F238E27FC236}">
                    <a16:creationId xmlns:a16="http://schemas.microsoft.com/office/drawing/2014/main" id="{B464CDB3-1772-45D4-B18D-31E28D64AF5D}"/>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27B91BDB-6B30-44C4-81B6-15FB4D1300EA}"/>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DE17D799-CDC7-4B6F-9466-97DDE8747D7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2" name="Group 461">
              <a:extLst>
                <a:ext uri="{FF2B5EF4-FFF2-40B4-BE49-F238E27FC236}">
                  <a16:creationId xmlns:a16="http://schemas.microsoft.com/office/drawing/2014/main" id="{BF9DFA55-84FE-45A7-A259-698394016B80}"/>
                </a:ext>
              </a:extLst>
            </p:cNvPr>
            <p:cNvGrpSpPr/>
            <p:nvPr/>
          </p:nvGrpSpPr>
          <p:grpSpPr>
            <a:xfrm>
              <a:off x="7801359" y="3046730"/>
              <a:ext cx="604136" cy="414894"/>
              <a:chOff x="7801359" y="3046730"/>
              <a:chExt cx="604136" cy="414894"/>
            </a:xfrm>
          </p:grpSpPr>
          <p:cxnSp>
            <p:nvCxnSpPr>
              <p:cNvPr id="421" name="Straight Arrow Connector 420">
                <a:extLst>
                  <a:ext uri="{FF2B5EF4-FFF2-40B4-BE49-F238E27FC236}">
                    <a16:creationId xmlns:a16="http://schemas.microsoft.com/office/drawing/2014/main" id="{637E4187-64A3-429B-9096-95370EA4F0CF}"/>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8ADC03AC-0863-488C-B343-021D0DAA5150}"/>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a:extLst>
                  <a:ext uri="{FF2B5EF4-FFF2-40B4-BE49-F238E27FC236}">
                    <a16:creationId xmlns:a16="http://schemas.microsoft.com/office/drawing/2014/main" id="{8E1002A8-A798-493F-955D-99EC3D277478}"/>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53" name="Straight Arrow Connector 452">
                <a:extLst>
                  <a:ext uri="{FF2B5EF4-FFF2-40B4-BE49-F238E27FC236}">
                    <a16:creationId xmlns:a16="http://schemas.microsoft.com/office/drawing/2014/main" id="{A8D8F710-280D-4482-B6B4-7D59E7D6848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9AB1E2A-2A68-4168-9F7D-B57D9B03422D}"/>
                </a:ext>
              </a:extLst>
            </p:cNvPr>
            <p:cNvGrpSpPr/>
            <p:nvPr/>
          </p:nvGrpSpPr>
          <p:grpSpPr>
            <a:xfrm>
              <a:off x="8138544" y="3557270"/>
              <a:ext cx="661286" cy="342504"/>
              <a:chOff x="8138544" y="3557270"/>
              <a:chExt cx="661286" cy="342504"/>
            </a:xfrm>
          </p:grpSpPr>
          <p:cxnSp>
            <p:nvCxnSpPr>
              <p:cNvPr id="394" name="Straight Arrow Connector 393">
                <a:extLst>
                  <a:ext uri="{FF2B5EF4-FFF2-40B4-BE49-F238E27FC236}">
                    <a16:creationId xmlns:a16="http://schemas.microsoft.com/office/drawing/2014/main" id="{275BB88F-8EF0-45FE-91A4-7C34DF2C74F4}"/>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BC8ED70B-4F5D-4F03-AAAF-16D8276F00CA}"/>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Straight Arrow Connector 454">
                <a:extLst>
                  <a:ext uri="{FF2B5EF4-FFF2-40B4-BE49-F238E27FC236}">
                    <a16:creationId xmlns:a16="http://schemas.microsoft.com/office/drawing/2014/main" id="{66CAD520-910D-4396-9110-0037280E4DD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Straight Arrow Connector 320">
                <a:extLst>
                  <a:ext uri="{FF2B5EF4-FFF2-40B4-BE49-F238E27FC236}">
                    <a16:creationId xmlns:a16="http://schemas.microsoft.com/office/drawing/2014/main" id="{654C3F77-9C95-4BA2-A607-6CB958E282F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3" name="Group 462">
              <a:extLst>
                <a:ext uri="{FF2B5EF4-FFF2-40B4-BE49-F238E27FC236}">
                  <a16:creationId xmlns:a16="http://schemas.microsoft.com/office/drawing/2014/main" id="{0C3C05E0-1B5B-4544-B13C-9EEB4211D09D}"/>
                </a:ext>
              </a:extLst>
            </p:cNvPr>
            <p:cNvGrpSpPr/>
            <p:nvPr/>
          </p:nvGrpSpPr>
          <p:grpSpPr>
            <a:xfrm>
              <a:off x="8330949" y="3982085"/>
              <a:ext cx="680336" cy="277733"/>
              <a:chOff x="8330949" y="3982085"/>
              <a:chExt cx="680336" cy="277733"/>
            </a:xfrm>
          </p:grpSpPr>
          <p:cxnSp>
            <p:nvCxnSpPr>
              <p:cNvPr id="425" name="Straight Arrow Connector 424">
                <a:extLst>
                  <a:ext uri="{FF2B5EF4-FFF2-40B4-BE49-F238E27FC236}">
                    <a16:creationId xmlns:a16="http://schemas.microsoft.com/office/drawing/2014/main" id="{5E958602-20DD-41F6-892C-B5D591DA003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C5FAD2E3-FDA6-469E-B2B7-6E3D06E79E4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EA59D35F-E8EB-4772-A385-7C572BE7D85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Arrow Connector 456">
                <a:extLst>
                  <a:ext uri="{FF2B5EF4-FFF2-40B4-BE49-F238E27FC236}">
                    <a16:creationId xmlns:a16="http://schemas.microsoft.com/office/drawing/2014/main" id="{C130E741-5E66-4776-BC12-F113C3018B3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23" name="Freeform: Shape 722">
            <a:extLst>
              <a:ext uri="{FF2B5EF4-FFF2-40B4-BE49-F238E27FC236}">
                <a16:creationId xmlns:a16="http://schemas.microsoft.com/office/drawing/2014/main" id="{53C7F2C0-114B-4E62-BB0C-FC7303557616}"/>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000000">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ED6EEE59-1713-4E30-90F9-2490461DA12E}"/>
              </a:ext>
            </a:extLst>
          </p:cNvPr>
          <p:cNvSpPr/>
          <p:nvPr/>
        </p:nvSpPr>
        <p:spPr>
          <a:xfrm rot="19860000" flipH="1">
            <a:off x="3027234" y="2966444"/>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000000">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16BBEB0D-A51E-4D32-8529-4E8BE511CA6E}"/>
              </a:ext>
            </a:extLst>
          </p:cNvPr>
          <p:cNvSpPr/>
          <p:nvPr/>
        </p:nvSpPr>
        <p:spPr>
          <a:xfrm rot="19860000" flipH="1">
            <a:off x="3008478" y="2514718"/>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000000">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74" name="Freeform: Shape 773">
            <a:extLst>
              <a:ext uri="{FF2B5EF4-FFF2-40B4-BE49-F238E27FC236}">
                <a16:creationId xmlns:a16="http://schemas.microsoft.com/office/drawing/2014/main" id="{C5FDC725-A373-4CCD-9B65-8829CCE1ACAF}"/>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88280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21"/>
                                        </p:tgtEl>
                                        <p:attrNameLst>
                                          <p:attrName>style.visibility</p:attrName>
                                        </p:attrNameLst>
                                      </p:cBhvr>
                                      <p:to>
                                        <p:strVal val="visible"/>
                                      </p:to>
                                    </p:set>
                                    <p:animEffect transition="in" filter="wipe(left)">
                                      <p:cBhvr>
                                        <p:cTn id="11" dur="500"/>
                                        <p:tgtEl>
                                          <p:spTgt spid="9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24"/>
                                        </p:tgtEl>
                                        <p:attrNameLst>
                                          <p:attrName>style.visibility</p:attrName>
                                        </p:attrNameLst>
                                      </p:cBhvr>
                                      <p:to>
                                        <p:strVal val="visible"/>
                                      </p:to>
                                    </p:set>
                                    <p:animEffect transition="in" filter="wipe(left)">
                                      <p:cBhvr>
                                        <p:cTn id="16" dur="500"/>
                                        <p:tgtEl>
                                          <p:spTgt spid="92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4"/>
                                        </p:tgtEl>
                                        <p:attrNameLst>
                                          <p:attrName>style.visibility</p:attrName>
                                        </p:attrNameLst>
                                      </p:cBhvr>
                                      <p:to>
                                        <p:strVal val="visible"/>
                                      </p:to>
                                    </p:set>
                                    <p:animEffect transition="in" filter="wipe(left)">
                                      <p:cBhvr>
                                        <p:cTn id="19" dur="500"/>
                                        <p:tgtEl>
                                          <p:spTgt spid="26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73"/>
                                        </p:tgtEl>
                                        <p:attrNameLst>
                                          <p:attrName>style.visibility</p:attrName>
                                        </p:attrNameLst>
                                      </p:cBhvr>
                                      <p:to>
                                        <p:strVal val="visible"/>
                                      </p:to>
                                    </p:set>
                                    <p:animEffect transition="in" filter="wipe(left)">
                                      <p:cBhvr>
                                        <p:cTn id="22" dur="500"/>
                                        <p:tgtEl>
                                          <p:spTgt spid="773"/>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723"/>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733"/>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738"/>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0" animBg="1"/>
      <p:bldP spid="502" grpId="0"/>
      <p:bldP spid="264" grpId="0" animBg="1"/>
      <p:bldP spid="924" grpId="0" animBg="1"/>
      <p:bldP spid="921" grpId="0" animBg="1"/>
      <p:bldP spid="723" grpId="0" animBg="1"/>
      <p:bldP spid="733" grpId="0" animBg="1"/>
      <p:bldP spid="738" grpId="0" animBg="1"/>
      <p:bldP spid="7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6E510B7-B383-4DB9-BBEF-13645B94E7F9}"/>
              </a:ext>
            </a:extLst>
          </p:cNvPr>
          <p:cNvGrpSpPr/>
          <p:nvPr/>
        </p:nvGrpSpPr>
        <p:grpSpPr>
          <a:xfrm>
            <a:off x="4009944" y="2495402"/>
            <a:ext cx="3423366" cy="3397739"/>
            <a:chOff x="4009944" y="2495402"/>
            <a:chExt cx="3423366" cy="3397739"/>
          </a:xfrm>
        </p:grpSpPr>
        <p:grpSp>
          <p:nvGrpSpPr>
            <p:cNvPr id="8" name="Group 7">
              <a:extLst>
                <a:ext uri="{FF2B5EF4-FFF2-40B4-BE49-F238E27FC236}">
                  <a16:creationId xmlns:a16="http://schemas.microsoft.com/office/drawing/2014/main" id="{9706B14F-EE12-48F7-A1FF-EF383CDD38BC}"/>
                </a:ext>
              </a:extLst>
            </p:cNvPr>
            <p:cNvGrpSpPr/>
            <p:nvPr/>
          </p:nvGrpSpPr>
          <p:grpSpPr>
            <a:xfrm>
              <a:off x="4009944" y="2495402"/>
              <a:ext cx="3343980" cy="3397739"/>
              <a:chOff x="3957948" y="2457152"/>
              <a:chExt cx="3343980" cy="3397739"/>
            </a:xfrm>
          </p:grpSpPr>
          <p:sp>
            <p:nvSpPr>
              <p:cNvPr id="750" name="Oval 749">
                <a:extLst>
                  <a:ext uri="{FF2B5EF4-FFF2-40B4-BE49-F238E27FC236}">
                    <a16:creationId xmlns:a16="http://schemas.microsoft.com/office/drawing/2014/main" id="{22B96DE2-34E6-4D2C-90D5-65DEB0B95A96}"/>
                  </a:ext>
                </a:extLst>
              </p:cNvPr>
              <p:cNvSpPr/>
              <p:nvPr/>
            </p:nvSpPr>
            <p:spPr>
              <a:xfrm>
                <a:off x="4564824" y="2814439"/>
                <a:ext cx="2737104" cy="2669455"/>
              </a:xfrm>
              <a:prstGeom prst="ellipse">
                <a:avLst/>
              </a:prstGeom>
              <a:gradFill flip="none" rotWithShape="1">
                <a:gsLst>
                  <a:gs pos="3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C7372E2-C9ED-4853-AF9E-D5EA06648C59}"/>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reeform: Shape 778">
                <a:extLst>
                  <a:ext uri="{FF2B5EF4-FFF2-40B4-BE49-F238E27FC236}">
                    <a16:creationId xmlns:a16="http://schemas.microsoft.com/office/drawing/2014/main" id="{9B63965C-0B83-4F71-B77D-563E27671CF9}"/>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 name="Freeform: Shape 960">
                <a:extLst>
                  <a:ext uri="{FF2B5EF4-FFF2-40B4-BE49-F238E27FC236}">
                    <a16:creationId xmlns:a16="http://schemas.microsoft.com/office/drawing/2014/main" id="{CEA96957-9A9A-48D4-A976-96E16D8BD020}"/>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7B1DD069-CADD-40AC-B129-2C323E2C826B}"/>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F583BF-5164-4415-8497-6F64381ED961}"/>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F6A628F-FEF6-4EB3-84A9-242817C921B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hidden="1">
              <a:extLst>
                <a:ext uri="{FF2B5EF4-FFF2-40B4-BE49-F238E27FC236}">
                  <a16:creationId xmlns:a16="http://schemas.microsoft.com/office/drawing/2014/main" id="{9A3102A9-5B51-492D-B04E-E04A43031C6A}"/>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FC59CC86-DA04-46A9-A772-6617374F1985}"/>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hidden="1">
              <a:extLst>
                <a:ext uri="{FF2B5EF4-FFF2-40B4-BE49-F238E27FC236}">
                  <a16:creationId xmlns:a16="http://schemas.microsoft.com/office/drawing/2014/main" id="{70D1B5FD-F4F1-453D-BD41-7436EB2698C7}"/>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1C1C71A8-4425-4409-9392-2B4258D82C08}"/>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5" name="Partial Circle 734" hidden="1">
              <a:extLst>
                <a:ext uri="{FF2B5EF4-FFF2-40B4-BE49-F238E27FC236}">
                  <a16:creationId xmlns:a16="http://schemas.microsoft.com/office/drawing/2014/main" id="{76F94ECE-7252-4248-9C03-6642C34CEF9D}"/>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3" name="Freeform: Shape 742">
            <a:extLst>
              <a:ext uri="{FF2B5EF4-FFF2-40B4-BE49-F238E27FC236}">
                <a16:creationId xmlns:a16="http://schemas.microsoft.com/office/drawing/2014/main" id="{770F4714-DCDB-4556-88DA-BFF02E77BB24}"/>
              </a:ext>
            </a:extLst>
          </p:cNvPr>
          <p:cNvSpPr/>
          <p:nvPr/>
        </p:nvSpPr>
        <p:spPr>
          <a:xfrm rot="19860000" flipH="1">
            <a:off x="5647684" y="372024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sp>
        <p:nvSpPr>
          <p:cNvPr id="282" name="TextBox 281">
            <a:extLst>
              <a:ext uri="{FF2B5EF4-FFF2-40B4-BE49-F238E27FC236}">
                <a16:creationId xmlns:a16="http://schemas.microsoft.com/office/drawing/2014/main" id="{044C9D4E-334E-47A3-B9E3-98B1517C340B}"/>
              </a:ext>
            </a:extLst>
          </p:cNvPr>
          <p:cNvSpPr txBox="1"/>
          <p:nvPr/>
        </p:nvSpPr>
        <p:spPr>
          <a:xfrm>
            <a:off x="5308029" y="1109036"/>
            <a:ext cx="1982915" cy="707886"/>
          </a:xfrm>
          <a:prstGeom prst="rect">
            <a:avLst/>
          </a:prstGeom>
          <a:noFill/>
          <a:ln>
            <a:noFill/>
          </a:ln>
        </p:spPr>
        <p:txBody>
          <a:bodyPr wrap="none" rtlCol="0">
            <a:spAutoFit/>
          </a:bodyPr>
          <a:lstStyle/>
          <a:p>
            <a:pPr algn="ctr"/>
            <a:r>
              <a:rPr lang="en-US" sz="2000" u="sng" dirty="0">
                <a:solidFill>
                  <a:schemeClr val="bg1"/>
                </a:solidFill>
              </a:rPr>
              <a:t>3. Single Unifying</a:t>
            </a:r>
          </a:p>
          <a:p>
            <a:pPr algn="ctr"/>
            <a:r>
              <a:rPr lang="en-US" sz="2000" u="sng" dirty="0">
                <a:solidFill>
                  <a:schemeClr val="bg1"/>
                </a:solidFill>
              </a:rPr>
              <a:t>Function</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E69BF223-411B-4976-96D2-B932779E5CB8}"/>
              </a:ext>
            </a:extLst>
          </p:cNvPr>
          <p:cNvGrpSpPr/>
          <p:nvPr/>
        </p:nvGrpSpPr>
        <p:grpSpPr>
          <a:xfrm>
            <a:off x="5375564" y="4287520"/>
            <a:ext cx="2144211" cy="1117612"/>
            <a:chOff x="5375564" y="4287520"/>
            <a:chExt cx="2144211" cy="1117612"/>
          </a:xfrm>
        </p:grpSpPr>
        <p:sp>
          <p:nvSpPr>
            <p:cNvPr id="739" name="TextBox 738">
              <a:extLst>
                <a:ext uri="{FF2B5EF4-FFF2-40B4-BE49-F238E27FC236}">
                  <a16:creationId xmlns:a16="http://schemas.microsoft.com/office/drawing/2014/main" id="{CEC940F8-5E98-4D33-9D9C-0FA438A292B8}"/>
                </a:ext>
              </a:extLst>
            </p:cNvPr>
            <p:cNvSpPr txBox="1"/>
            <p:nvPr/>
          </p:nvSpPr>
          <p:spPr>
            <a:xfrm>
              <a:off x="5375564" y="4758801"/>
              <a:ext cx="2144211" cy="646331"/>
            </a:xfrm>
            <a:prstGeom prst="rect">
              <a:avLst/>
            </a:prstGeom>
            <a:noFill/>
          </p:spPr>
          <p:txBody>
            <a:bodyPr wrap="square" rtlCol="0">
              <a:spAutoFit/>
            </a:bodyPr>
            <a:lstStyle/>
            <a:p>
              <a:pPr algn="ctr"/>
              <a:r>
                <a:rPr lang="en-US" dirty="0" err="1">
                  <a:solidFill>
                    <a:schemeClr val="bg1"/>
                  </a:solidFill>
                </a:rPr>
                <a:t>Isosurface</a:t>
              </a:r>
              <a:r>
                <a:rPr lang="en-US" dirty="0">
                  <a:solidFill>
                    <a:schemeClr val="bg1"/>
                  </a:solidFill>
                </a:rPr>
                <a:t>: Surface of constant value</a:t>
              </a:r>
            </a:p>
          </p:txBody>
        </p:sp>
        <p:cxnSp>
          <p:nvCxnSpPr>
            <p:cNvPr id="34" name="Straight Arrow Connector 33">
              <a:extLst>
                <a:ext uri="{FF2B5EF4-FFF2-40B4-BE49-F238E27FC236}">
                  <a16:creationId xmlns:a16="http://schemas.microsoft.com/office/drawing/2014/main" id="{2111EFAE-0089-49A6-A023-F890D15C7F6C}"/>
                </a:ext>
              </a:extLst>
            </p:cNvPr>
            <p:cNvCxnSpPr>
              <a:cxnSpLocks/>
            </p:cNvCxnSpPr>
            <p:nvPr/>
          </p:nvCxnSpPr>
          <p:spPr>
            <a:xfrm flipH="1" flipV="1">
              <a:off x="6316247" y="4297680"/>
              <a:ext cx="403860" cy="4622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C674B-52B6-4B64-8D4E-149532269357}"/>
                </a:ext>
              </a:extLst>
            </p:cNvPr>
            <p:cNvCxnSpPr>
              <a:cxnSpLocks/>
            </p:cNvCxnSpPr>
            <p:nvPr/>
          </p:nvCxnSpPr>
          <p:spPr>
            <a:xfrm flipH="1" flipV="1">
              <a:off x="6547387" y="4287520"/>
              <a:ext cx="167640" cy="4775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B7D3F17-48A7-4F6C-B8C9-29F42792341E}"/>
              </a:ext>
            </a:extLst>
          </p:cNvPr>
          <p:cNvGrpSpPr/>
          <p:nvPr/>
        </p:nvGrpSpPr>
        <p:grpSpPr>
          <a:xfrm>
            <a:off x="5610962" y="2458168"/>
            <a:ext cx="1523186" cy="1941474"/>
            <a:chOff x="6137758" y="2300688"/>
            <a:chExt cx="1523186" cy="1941474"/>
          </a:xfrm>
        </p:grpSpPr>
        <p:sp>
          <p:nvSpPr>
            <p:cNvPr id="724" name="Freeform: Shape 723">
              <a:extLst>
                <a:ext uri="{FF2B5EF4-FFF2-40B4-BE49-F238E27FC236}">
                  <a16:creationId xmlns:a16="http://schemas.microsoft.com/office/drawing/2014/main" id="{3FBE7474-AC81-4464-98C7-ECE27D74B113}"/>
                </a:ext>
              </a:extLst>
            </p:cNvPr>
            <p:cNvSpPr/>
            <p:nvPr/>
          </p:nvSpPr>
          <p:spPr>
            <a:xfrm rot="19860000" flipH="1">
              <a:off x="6137758" y="24131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725" name="Straight Connector 724">
              <a:extLst>
                <a:ext uri="{FF2B5EF4-FFF2-40B4-BE49-F238E27FC236}">
                  <a16:creationId xmlns:a16="http://schemas.microsoft.com/office/drawing/2014/main" id="{9F8B8105-E501-4D68-AE2F-7F13C4303016}"/>
                </a:ext>
              </a:extLst>
            </p:cNvPr>
            <p:cNvCxnSpPr>
              <a:cxnSpLocks/>
            </p:cNvCxnSpPr>
            <p:nvPr/>
          </p:nvCxnSpPr>
          <p:spPr>
            <a:xfrm flipV="1">
              <a:off x="6390386" y="2300688"/>
              <a:ext cx="436777" cy="239722"/>
            </a:xfrm>
            <a:prstGeom prst="line">
              <a:avLst/>
            </a:prstGeom>
            <a:ln w="76200"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37" name="TextBox 736">
            <a:extLst>
              <a:ext uri="{FF2B5EF4-FFF2-40B4-BE49-F238E27FC236}">
                <a16:creationId xmlns:a16="http://schemas.microsoft.com/office/drawing/2014/main" id="{905B0A9C-489B-488C-84E3-F4683B5C6255}"/>
              </a:ext>
            </a:extLst>
          </p:cNvPr>
          <p:cNvSpPr txBox="1"/>
          <p:nvPr/>
        </p:nvSpPr>
        <p:spPr>
          <a:xfrm>
            <a:off x="4982731" y="1921450"/>
            <a:ext cx="1991811" cy="646331"/>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723" name="Freeform: Shape 722">
            <a:extLst>
              <a:ext uri="{FF2B5EF4-FFF2-40B4-BE49-F238E27FC236}">
                <a16:creationId xmlns:a16="http://schemas.microsoft.com/office/drawing/2014/main" id="{08A54FE0-B162-45EC-B38A-6B1EE32B6953}"/>
              </a:ext>
            </a:extLst>
          </p:cNvPr>
          <p:cNvSpPr/>
          <p:nvPr/>
        </p:nvSpPr>
        <p:spPr>
          <a:xfrm rot="19860000" flipH="1">
            <a:off x="5643745" y="342964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F427C147-E864-4972-94D2-A9AD76EABBC6}"/>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41" name="!!B3">
            <a:extLst>
              <a:ext uri="{FF2B5EF4-FFF2-40B4-BE49-F238E27FC236}">
                <a16:creationId xmlns:a16="http://schemas.microsoft.com/office/drawing/2014/main" id="{332A2B29-936E-40BD-ACD5-504E56E05A6B}"/>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FFFFFF">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9E376ECA-ACB0-49B0-BD94-9E3CD80C7402}"/>
              </a:ext>
            </a:extLst>
          </p:cNvPr>
          <p:cNvSpPr/>
          <p:nvPr/>
        </p:nvSpPr>
        <p:spPr>
          <a:xfrm rot="19860000" flipH="1">
            <a:off x="5611978" y="258837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44" name="Group 743">
            <a:extLst>
              <a:ext uri="{FF2B5EF4-FFF2-40B4-BE49-F238E27FC236}">
                <a16:creationId xmlns:a16="http://schemas.microsoft.com/office/drawing/2014/main" id="{615BDC3C-250B-4AEB-940A-84E83D2FBAF2}"/>
              </a:ext>
            </a:extLst>
          </p:cNvPr>
          <p:cNvGrpSpPr/>
          <p:nvPr/>
        </p:nvGrpSpPr>
        <p:grpSpPr>
          <a:xfrm>
            <a:off x="2980899" y="3605530"/>
            <a:ext cx="911016" cy="616189"/>
            <a:chOff x="7004259" y="3727450"/>
            <a:chExt cx="911016" cy="616189"/>
          </a:xfrm>
        </p:grpSpPr>
        <p:grpSp>
          <p:nvGrpSpPr>
            <p:cNvPr id="745" name="Group 744">
              <a:extLst>
                <a:ext uri="{FF2B5EF4-FFF2-40B4-BE49-F238E27FC236}">
                  <a16:creationId xmlns:a16="http://schemas.microsoft.com/office/drawing/2014/main" id="{D10D81E9-649A-42D1-B44C-9F00C71CD1E6}"/>
                </a:ext>
              </a:extLst>
            </p:cNvPr>
            <p:cNvGrpSpPr/>
            <p:nvPr/>
          </p:nvGrpSpPr>
          <p:grpSpPr>
            <a:xfrm>
              <a:off x="7004259" y="3727450"/>
              <a:ext cx="555800" cy="458707"/>
              <a:chOff x="7004259" y="3727450"/>
              <a:chExt cx="555800" cy="458707"/>
            </a:xfrm>
          </p:grpSpPr>
          <p:cxnSp>
            <p:nvCxnSpPr>
              <p:cNvPr id="768" name="Straight Arrow Connector 767">
                <a:extLst>
                  <a:ext uri="{FF2B5EF4-FFF2-40B4-BE49-F238E27FC236}">
                    <a16:creationId xmlns:a16="http://schemas.microsoft.com/office/drawing/2014/main" id="{45414EBD-5A84-4809-9E7C-F3735F55FBD8}"/>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5F4C3C66-79A7-42A1-A370-F9063CB6FDEE}"/>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F95CF453-1230-411D-A79B-AD6150CE3B2E}"/>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Arrow Connector 770">
                <a:extLst>
                  <a:ext uri="{FF2B5EF4-FFF2-40B4-BE49-F238E27FC236}">
                    <a16:creationId xmlns:a16="http://schemas.microsoft.com/office/drawing/2014/main" id="{0AB13733-C133-4812-ACCF-E53AAA7349CC}"/>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6" name="Group 745">
              <a:extLst>
                <a:ext uri="{FF2B5EF4-FFF2-40B4-BE49-F238E27FC236}">
                  <a16:creationId xmlns:a16="http://schemas.microsoft.com/office/drawing/2014/main" id="{41260EF5-6D11-4AD9-95EC-199480A27F64}"/>
                </a:ext>
              </a:extLst>
            </p:cNvPr>
            <p:cNvGrpSpPr/>
            <p:nvPr/>
          </p:nvGrpSpPr>
          <p:grpSpPr>
            <a:xfrm>
              <a:off x="7234939" y="4065905"/>
              <a:ext cx="680336" cy="277734"/>
              <a:chOff x="7234939" y="4065905"/>
              <a:chExt cx="680336" cy="277734"/>
            </a:xfrm>
          </p:grpSpPr>
          <p:cxnSp>
            <p:nvCxnSpPr>
              <p:cNvPr id="764" name="Straight Arrow Connector 763">
                <a:extLst>
                  <a:ext uri="{FF2B5EF4-FFF2-40B4-BE49-F238E27FC236}">
                    <a16:creationId xmlns:a16="http://schemas.microsoft.com/office/drawing/2014/main" id="{94233107-ECDC-48DA-9209-7D687361EE19}"/>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BA38CA87-D9EA-4DD8-9E7F-39FE0F70D73F}"/>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9493A081-2F0F-4D5C-A4EA-373C78CE7D2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7" name="Straight Arrow Connector 766">
                <a:extLst>
                  <a:ext uri="{FF2B5EF4-FFF2-40B4-BE49-F238E27FC236}">
                    <a16:creationId xmlns:a16="http://schemas.microsoft.com/office/drawing/2014/main" id="{38F56A3E-2E40-48C6-9388-18C49D80D924}"/>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7" name="Group 746">
              <a:extLst>
                <a:ext uri="{FF2B5EF4-FFF2-40B4-BE49-F238E27FC236}">
                  <a16:creationId xmlns:a16="http://schemas.microsoft.com/office/drawing/2014/main" id="{2F619770-9BA3-4B80-9F33-0ECFC9A5ECAE}"/>
                </a:ext>
              </a:extLst>
            </p:cNvPr>
            <p:cNvGrpSpPr/>
            <p:nvPr/>
          </p:nvGrpSpPr>
          <p:grpSpPr>
            <a:xfrm>
              <a:off x="7196839" y="3847465"/>
              <a:ext cx="604136" cy="414894"/>
              <a:chOff x="7196839" y="3847465"/>
              <a:chExt cx="604136" cy="414894"/>
            </a:xfrm>
          </p:grpSpPr>
          <p:cxnSp>
            <p:nvCxnSpPr>
              <p:cNvPr id="760" name="Straight Arrow Connector 759">
                <a:extLst>
                  <a:ext uri="{FF2B5EF4-FFF2-40B4-BE49-F238E27FC236}">
                    <a16:creationId xmlns:a16="http://schemas.microsoft.com/office/drawing/2014/main" id="{B9E64A89-BF7F-4F43-BB79-A2039581509C}"/>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B3E6AE2A-C403-4DB6-8C14-AE598C55CD62}"/>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7CDB0973-8E82-4D55-B558-11E8B1989C93}"/>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Straight Arrow Connector 762">
                <a:extLst>
                  <a:ext uri="{FF2B5EF4-FFF2-40B4-BE49-F238E27FC236}">
                    <a16:creationId xmlns:a16="http://schemas.microsoft.com/office/drawing/2014/main" id="{D488F983-BE73-461C-BF61-32F790728ECB}"/>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9" name="Group 748">
              <a:extLst>
                <a:ext uri="{FF2B5EF4-FFF2-40B4-BE49-F238E27FC236}">
                  <a16:creationId xmlns:a16="http://schemas.microsoft.com/office/drawing/2014/main" id="{27776BB1-C34E-440B-9A2F-42E817E1E062}"/>
                </a:ext>
              </a:extLst>
            </p:cNvPr>
            <p:cNvGrpSpPr/>
            <p:nvPr/>
          </p:nvGrpSpPr>
          <p:grpSpPr>
            <a:xfrm>
              <a:off x="7148579" y="3754755"/>
              <a:ext cx="524126" cy="464424"/>
              <a:chOff x="7148579" y="3754755"/>
              <a:chExt cx="524126" cy="464424"/>
            </a:xfrm>
          </p:grpSpPr>
          <p:cxnSp>
            <p:nvCxnSpPr>
              <p:cNvPr id="756" name="Straight Arrow Connector 755">
                <a:extLst>
                  <a:ext uri="{FF2B5EF4-FFF2-40B4-BE49-F238E27FC236}">
                    <a16:creationId xmlns:a16="http://schemas.microsoft.com/office/drawing/2014/main" id="{6D11698A-F09D-4BFA-954A-A9D7FA1C61E1}"/>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A7120E93-F5EA-4498-99F0-D44628D8CF4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CF8CC692-EE5A-4838-838F-18C13079876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9" name="Straight Arrow Connector 758">
                <a:extLst>
                  <a:ext uri="{FF2B5EF4-FFF2-40B4-BE49-F238E27FC236}">
                    <a16:creationId xmlns:a16="http://schemas.microsoft.com/office/drawing/2014/main" id="{D739CA58-4D55-4F14-8D4E-5F44E32BE77B}"/>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ADF2B118-A8F9-4A23-B906-651FFFA4691B}"/>
                </a:ext>
              </a:extLst>
            </p:cNvPr>
            <p:cNvGrpSpPr/>
            <p:nvPr/>
          </p:nvGrpSpPr>
          <p:grpSpPr>
            <a:xfrm>
              <a:off x="7227319" y="3965575"/>
              <a:ext cx="661286" cy="342504"/>
              <a:chOff x="7227319" y="3965575"/>
              <a:chExt cx="661286" cy="342504"/>
            </a:xfrm>
          </p:grpSpPr>
          <p:cxnSp>
            <p:nvCxnSpPr>
              <p:cNvPr id="752" name="Straight Arrow Connector 751">
                <a:extLst>
                  <a:ext uri="{FF2B5EF4-FFF2-40B4-BE49-F238E27FC236}">
                    <a16:creationId xmlns:a16="http://schemas.microsoft.com/office/drawing/2014/main" id="{2BF0DF72-8B59-4164-8E49-B8F7C7D249DA}"/>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Straight Arrow Connector 752">
                <a:extLst>
                  <a:ext uri="{FF2B5EF4-FFF2-40B4-BE49-F238E27FC236}">
                    <a16:creationId xmlns:a16="http://schemas.microsoft.com/office/drawing/2014/main" id="{CF37F05C-D090-4B0A-8765-ADB08F1A82F9}"/>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Straight Arrow Connector 753">
                <a:extLst>
                  <a:ext uri="{FF2B5EF4-FFF2-40B4-BE49-F238E27FC236}">
                    <a16:creationId xmlns:a16="http://schemas.microsoft.com/office/drawing/2014/main" id="{F1064833-01DC-4828-A4D7-89770B40A49A}"/>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Arrow Connector 754">
                <a:extLst>
                  <a:ext uri="{FF2B5EF4-FFF2-40B4-BE49-F238E27FC236}">
                    <a16:creationId xmlns:a16="http://schemas.microsoft.com/office/drawing/2014/main" id="{127F3F15-4B22-466E-836F-9500A6FCCA22}"/>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72" name="!!D1">
            <a:extLst>
              <a:ext uri="{FF2B5EF4-FFF2-40B4-BE49-F238E27FC236}">
                <a16:creationId xmlns:a16="http://schemas.microsoft.com/office/drawing/2014/main" id="{6570EC6F-073C-4513-AD36-CDB161389BB6}"/>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73" name="Group 772">
            <a:extLst>
              <a:ext uri="{FF2B5EF4-FFF2-40B4-BE49-F238E27FC236}">
                <a16:creationId xmlns:a16="http://schemas.microsoft.com/office/drawing/2014/main" id="{A66D43D5-1577-4D53-B595-0D630A4328DC}"/>
              </a:ext>
            </a:extLst>
          </p:cNvPr>
          <p:cNvGrpSpPr/>
          <p:nvPr/>
        </p:nvGrpSpPr>
        <p:grpSpPr>
          <a:xfrm>
            <a:off x="2911049" y="3399155"/>
            <a:ext cx="1202481" cy="805418"/>
            <a:chOff x="6934409" y="3521075"/>
            <a:chExt cx="1202481" cy="805418"/>
          </a:xfrm>
        </p:grpSpPr>
        <p:grpSp>
          <p:nvGrpSpPr>
            <p:cNvPr id="774" name="Group 773">
              <a:extLst>
                <a:ext uri="{FF2B5EF4-FFF2-40B4-BE49-F238E27FC236}">
                  <a16:creationId xmlns:a16="http://schemas.microsoft.com/office/drawing/2014/main" id="{0180591C-915A-46D5-A5E5-0EAAC2671CA0}"/>
                </a:ext>
              </a:extLst>
            </p:cNvPr>
            <p:cNvGrpSpPr/>
            <p:nvPr/>
          </p:nvGrpSpPr>
          <p:grpSpPr>
            <a:xfrm>
              <a:off x="6934409" y="3521075"/>
              <a:ext cx="555800" cy="458707"/>
              <a:chOff x="6934409" y="3521075"/>
              <a:chExt cx="555800" cy="458707"/>
            </a:xfrm>
          </p:grpSpPr>
          <p:cxnSp>
            <p:nvCxnSpPr>
              <p:cNvPr id="934" name="Straight Arrow Connector 933">
                <a:extLst>
                  <a:ext uri="{FF2B5EF4-FFF2-40B4-BE49-F238E27FC236}">
                    <a16:creationId xmlns:a16="http://schemas.microsoft.com/office/drawing/2014/main" id="{D985EF12-C0E6-47E9-B51A-50F5DB9B6006}"/>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A58F43FA-99B0-44A7-9467-B4F1F6CA0B4B}"/>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DFC8B2E0-1DE6-4B5B-9F3C-CB33F74DEEB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7" name="Straight Arrow Connector 936">
                <a:extLst>
                  <a:ext uri="{FF2B5EF4-FFF2-40B4-BE49-F238E27FC236}">
                    <a16:creationId xmlns:a16="http://schemas.microsoft.com/office/drawing/2014/main" id="{1DC0A2F2-D210-40B5-AC8A-E4840432E28F}"/>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5" name="Group 774">
              <a:extLst>
                <a:ext uri="{FF2B5EF4-FFF2-40B4-BE49-F238E27FC236}">
                  <a16:creationId xmlns:a16="http://schemas.microsoft.com/office/drawing/2014/main" id="{BB3E26C9-37DC-48A8-BC57-C14A9FBBC6C8}"/>
                </a:ext>
              </a:extLst>
            </p:cNvPr>
            <p:cNvGrpSpPr/>
            <p:nvPr/>
          </p:nvGrpSpPr>
          <p:grpSpPr>
            <a:xfrm>
              <a:off x="7456554" y="4048760"/>
              <a:ext cx="680336" cy="277733"/>
              <a:chOff x="7456554" y="4048760"/>
              <a:chExt cx="680336" cy="277733"/>
            </a:xfrm>
          </p:grpSpPr>
          <p:cxnSp>
            <p:nvCxnSpPr>
              <p:cNvPr id="930" name="Straight Arrow Connector 929">
                <a:extLst>
                  <a:ext uri="{FF2B5EF4-FFF2-40B4-BE49-F238E27FC236}">
                    <a16:creationId xmlns:a16="http://schemas.microsoft.com/office/drawing/2014/main" id="{48772A1B-1EC6-43B8-96DE-CEB423A0E5B0}"/>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B563CF49-669C-47A1-888F-EFC2BE734722}"/>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1F75E0D8-9883-4216-AD64-58896CF79172}"/>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3" name="Straight Arrow Connector 932">
                <a:extLst>
                  <a:ext uri="{FF2B5EF4-FFF2-40B4-BE49-F238E27FC236}">
                    <a16:creationId xmlns:a16="http://schemas.microsoft.com/office/drawing/2014/main" id="{02CA6888-4E43-452B-861A-6B794EF37AC8}"/>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6" name="Group 775">
              <a:extLst>
                <a:ext uri="{FF2B5EF4-FFF2-40B4-BE49-F238E27FC236}">
                  <a16:creationId xmlns:a16="http://schemas.microsoft.com/office/drawing/2014/main" id="{E6B3F68B-EBE2-4B92-8B6C-FD868BA0E1FF}"/>
                </a:ext>
              </a:extLst>
            </p:cNvPr>
            <p:cNvGrpSpPr/>
            <p:nvPr/>
          </p:nvGrpSpPr>
          <p:grpSpPr>
            <a:xfrm>
              <a:off x="7316219" y="3686175"/>
              <a:ext cx="604136" cy="414894"/>
              <a:chOff x="7316219" y="3686175"/>
              <a:chExt cx="604136" cy="414894"/>
            </a:xfrm>
          </p:grpSpPr>
          <p:cxnSp>
            <p:nvCxnSpPr>
              <p:cNvPr id="925" name="Straight Arrow Connector 924">
                <a:extLst>
                  <a:ext uri="{FF2B5EF4-FFF2-40B4-BE49-F238E27FC236}">
                    <a16:creationId xmlns:a16="http://schemas.microsoft.com/office/drawing/2014/main" id="{87A8DAA6-BA44-4953-BDE8-E05D1E69D6BD}"/>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CCE400EB-E695-4713-8410-0911873351D1}"/>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F542E183-2F4B-4D9B-B46B-2E12C6E00D4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9" name="Straight Arrow Connector 928">
                <a:extLst>
                  <a:ext uri="{FF2B5EF4-FFF2-40B4-BE49-F238E27FC236}">
                    <a16:creationId xmlns:a16="http://schemas.microsoft.com/office/drawing/2014/main" id="{06AA0FD2-B08B-424B-8DF1-86A13616E23F}"/>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7" name="Group 776">
              <a:extLst>
                <a:ext uri="{FF2B5EF4-FFF2-40B4-BE49-F238E27FC236}">
                  <a16:creationId xmlns:a16="http://schemas.microsoft.com/office/drawing/2014/main" id="{11B141EE-395E-4ED4-AB56-1FFE61680EC9}"/>
                </a:ext>
              </a:extLst>
            </p:cNvPr>
            <p:cNvGrpSpPr/>
            <p:nvPr/>
          </p:nvGrpSpPr>
          <p:grpSpPr>
            <a:xfrm>
              <a:off x="7187314" y="3540760"/>
              <a:ext cx="524126" cy="464424"/>
              <a:chOff x="7187314" y="3540760"/>
              <a:chExt cx="524126" cy="464424"/>
            </a:xfrm>
          </p:grpSpPr>
          <p:cxnSp>
            <p:nvCxnSpPr>
              <p:cNvPr id="919" name="Straight Arrow Connector 918">
                <a:extLst>
                  <a:ext uri="{FF2B5EF4-FFF2-40B4-BE49-F238E27FC236}">
                    <a16:creationId xmlns:a16="http://schemas.microsoft.com/office/drawing/2014/main" id="{DF439EEF-2DF5-4459-94EE-27C82D781580}"/>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Straight Arrow Connector 919">
                <a:extLst>
                  <a:ext uri="{FF2B5EF4-FFF2-40B4-BE49-F238E27FC236}">
                    <a16:creationId xmlns:a16="http://schemas.microsoft.com/office/drawing/2014/main" id="{C4A43C0B-AA73-4A61-97D4-CCBA80C65354}"/>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2" name="Straight Arrow Connector 921">
                <a:extLst>
                  <a:ext uri="{FF2B5EF4-FFF2-40B4-BE49-F238E27FC236}">
                    <a16:creationId xmlns:a16="http://schemas.microsoft.com/office/drawing/2014/main" id="{7DC61929-F852-4221-A013-D207F5BAE8C1}"/>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3" name="Straight Arrow Connector 922">
                <a:extLst>
                  <a:ext uri="{FF2B5EF4-FFF2-40B4-BE49-F238E27FC236}">
                    <a16:creationId xmlns:a16="http://schemas.microsoft.com/office/drawing/2014/main" id="{3B24C386-7354-4BAE-9111-B93EBE22566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9C80ADF6-2D86-4E26-B851-679B2796F76B}"/>
                </a:ext>
              </a:extLst>
            </p:cNvPr>
            <p:cNvGrpSpPr/>
            <p:nvPr/>
          </p:nvGrpSpPr>
          <p:grpSpPr>
            <a:xfrm>
              <a:off x="7398769" y="3885565"/>
              <a:ext cx="661286" cy="342504"/>
              <a:chOff x="7398769" y="3885565"/>
              <a:chExt cx="661286" cy="342504"/>
            </a:xfrm>
          </p:grpSpPr>
          <p:cxnSp>
            <p:nvCxnSpPr>
              <p:cNvPr id="915" name="Straight Arrow Connector 914">
                <a:extLst>
                  <a:ext uri="{FF2B5EF4-FFF2-40B4-BE49-F238E27FC236}">
                    <a16:creationId xmlns:a16="http://schemas.microsoft.com/office/drawing/2014/main" id="{99386548-7CFA-4142-B8C3-ABC7B656B7BF}"/>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6" name="Straight Arrow Connector 915">
                <a:extLst>
                  <a:ext uri="{FF2B5EF4-FFF2-40B4-BE49-F238E27FC236}">
                    <a16:creationId xmlns:a16="http://schemas.microsoft.com/office/drawing/2014/main" id="{064B08FB-00EB-4504-ADE9-BBF019B88E0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7" name="Straight Arrow Connector 916">
                <a:extLst>
                  <a:ext uri="{FF2B5EF4-FFF2-40B4-BE49-F238E27FC236}">
                    <a16:creationId xmlns:a16="http://schemas.microsoft.com/office/drawing/2014/main" id="{4BF44254-B18A-4FAC-BC07-3EBC9B923C15}"/>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8" name="Straight Arrow Connector 917">
                <a:extLst>
                  <a:ext uri="{FF2B5EF4-FFF2-40B4-BE49-F238E27FC236}">
                    <a16:creationId xmlns:a16="http://schemas.microsoft.com/office/drawing/2014/main" id="{BF322F43-6C49-4041-A1E9-5A8E22F04584}"/>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38" name="!!C1">
            <a:extLst>
              <a:ext uri="{FF2B5EF4-FFF2-40B4-BE49-F238E27FC236}">
                <a16:creationId xmlns:a16="http://schemas.microsoft.com/office/drawing/2014/main" id="{80D470AD-E043-4D11-B5D2-B1EFFEA7F7E9}"/>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39" name="Group 938">
            <a:extLst>
              <a:ext uri="{FF2B5EF4-FFF2-40B4-BE49-F238E27FC236}">
                <a16:creationId xmlns:a16="http://schemas.microsoft.com/office/drawing/2014/main" id="{6FEF3C41-4431-4D60-A596-FD7C9522F5CE}"/>
              </a:ext>
            </a:extLst>
          </p:cNvPr>
          <p:cNvGrpSpPr/>
          <p:nvPr/>
        </p:nvGrpSpPr>
        <p:grpSpPr>
          <a:xfrm>
            <a:off x="2838024" y="3185795"/>
            <a:ext cx="1504106" cy="1003538"/>
            <a:chOff x="6861384" y="3307715"/>
            <a:chExt cx="1504106" cy="1003538"/>
          </a:xfrm>
        </p:grpSpPr>
        <p:grpSp>
          <p:nvGrpSpPr>
            <p:cNvPr id="940" name="Group 939">
              <a:extLst>
                <a:ext uri="{FF2B5EF4-FFF2-40B4-BE49-F238E27FC236}">
                  <a16:creationId xmlns:a16="http://schemas.microsoft.com/office/drawing/2014/main" id="{B9505776-A43F-4145-B30F-5EFADCB8D93B}"/>
                </a:ext>
              </a:extLst>
            </p:cNvPr>
            <p:cNvGrpSpPr/>
            <p:nvPr/>
          </p:nvGrpSpPr>
          <p:grpSpPr>
            <a:xfrm>
              <a:off x="6861384" y="3307715"/>
              <a:ext cx="555800" cy="458707"/>
              <a:chOff x="6861384" y="3307715"/>
              <a:chExt cx="555800" cy="458707"/>
            </a:xfrm>
          </p:grpSpPr>
          <p:cxnSp>
            <p:nvCxnSpPr>
              <p:cNvPr id="962" name="Straight Arrow Connector 961">
                <a:extLst>
                  <a:ext uri="{FF2B5EF4-FFF2-40B4-BE49-F238E27FC236}">
                    <a16:creationId xmlns:a16="http://schemas.microsoft.com/office/drawing/2014/main" id="{7669308D-10A3-4D97-A1D6-4A3AD1036BC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Straight Arrow Connector 962">
                <a:extLst>
                  <a:ext uri="{FF2B5EF4-FFF2-40B4-BE49-F238E27FC236}">
                    <a16:creationId xmlns:a16="http://schemas.microsoft.com/office/drawing/2014/main" id="{3549B6BA-3845-497D-8F40-D524C21A835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Straight Arrow Connector 963">
                <a:extLst>
                  <a:ext uri="{FF2B5EF4-FFF2-40B4-BE49-F238E27FC236}">
                    <a16:creationId xmlns:a16="http://schemas.microsoft.com/office/drawing/2014/main" id="{026F5B25-ED32-4E04-8A4C-32B5C5F38B8A}"/>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5" name="Straight Arrow Connector 964">
                <a:extLst>
                  <a:ext uri="{FF2B5EF4-FFF2-40B4-BE49-F238E27FC236}">
                    <a16:creationId xmlns:a16="http://schemas.microsoft.com/office/drawing/2014/main" id="{7300CAC0-091B-4378-8C8F-B93F1A16E828}"/>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1" name="Group 940">
              <a:extLst>
                <a:ext uri="{FF2B5EF4-FFF2-40B4-BE49-F238E27FC236}">
                  <a16:creationId xmlns:a16="http://schemas.microsoft.com/office/drawing/2014/main" id="{4BA6DE93-72A3-432B-B7EE-F5458942A72B}"/>
                </a:ext>
              </a:extLst>
            </p:cNvPr>
            <p:cNvGrpSpPr/>
            <p:nvPr/>
          </p:nvGrpSpPr>
          <p:grpSpPr>
            <a:xfrm>
              <a:off x="7685154" y="4033520"/>
              <a:ext cx="680336" cy="277733"/>
              <a:chOff x="7685154" y="4033520"/>
              <a:chExt cx="680336" cy="277733"/>
            </a:xfrm>
          </p:grpSpPr>
          <p:cxnSp>
            <p:nvCxnSpPr>
              <p:cNvPr id="957" name="Straight Arrow Connector 956">
                <a:extLst>
                  <a:ext uri="{FF2B5EF4-FFF2-40B4-BE49-F238E27FC236}">
                    <a16:creationId xmlns:a16="http://schemas.microsoft.com/office/drawing/2014/main" id="{2DFF42AF-C785-4509-A0F5-2111E8F74D16}"/>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C9EDB746-A6FD-452F-B292-9B83007137A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B57C0768-2D6E-4848-BE29-F58FCA932DFD}"/>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0" name="Straight Arrow Connector 959">
                <a:extLst>
                  <a:ext uri="{FF2B5EF4-FFF2-40B4-BE49-F238E27FC236}">
                    <a16:creationId xmlns:a16="http://schemas.microsoft.com/office/drawing/2014/main" id="{1150A344-23D0-4B48-8B15-B5E269606925}"/>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2" name="Group 941">
              <a:extLst>
                <a:ext uri="{FF2B5EF4-FFF2-40B4-BE49-F238E27FC236}">
                  <a16:creationId xmlns:a16="http://schemas.microsoft.com/office/drawing/2014/main" id="{CE97DD74-75C4-4C96-8E2F-20978C52AF8E}"/>
                </a:ext>
              </a:extLst>
            </p:cNvPr>
            <p:cNvGrpSpPr/>
            <p:nvPr/>
          </p:nvGrpSpPr>
          <p:grpSpPr>
            <a:xfrm>
              <a:off x="7445124" y="3519170"/>
              <a:ext cx="604136" cy="414894"/>
              <a:chOff x="7445124" y="3519170"/>
              <a:chExt cx="604136" cy="414894"/>
            </a:xfrm>
          </p:grpSpPr>
          <p:cxnSp>
            <p:nvCxnSpPr>
              <p:cNvPr id="953" name="Straight Arrow Connector 952">
                <a:extLst>
                  <a:ext uri="{FF2B5EF4-FFF2-40B4-BE49-F238E27FC236}">
                    <a16:creationId xmlns:a16="http://schemas.microsoft.com/office/drawing/2014/main" id="{1983C2F4-75A3-48F5-930F-E161EE65B07C}"/>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3B6841DD-1422-410D-AFEF-83725B2F05C6}"/>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6D187C27-0B77-44CB-856B-C2B71F6894C7}"/>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6" name="Straight Arrow Connector 955">
                <a:extLst>
                  <a:ext uri="{FF2B5EF4-FFF2-40B4-BE49-F238E27FC236}">
                    <a16:creationId xmlns:a16="http://schemas.microsoft.com/office/drawing/2014/main" id="{3D6859F1-711D-4466-8F53-9772C13FB211}"/>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3" name="Group 942">
              <a:extLst>
                <a:ext uri="{FF2B5EF4-FFF2-40B4-BE49-F238E27FC236}">
                  <a16:creationId xmlns:a16="http://schemas.microsoft.com/office/drawing/2014/main" id="{67A92AD9-0B39-4522-91D5-BFDF4004BED6}"/>
                </a:ext>
              </a:extLst>
            </p:cNvPr>
            <p:cNvGrpSpPr/>
            <p:nvPr/>
          </p:nvGrpSpPr>
          <p:grpSpPr>
            <a:xfrm>
              <a:off x="7226049" y="3326765"/>
              <a:ext cx="524126" cy="464424"/>
              <a:chOff x="7226049" y="3326765"/>
              <a:chExt cx="524126" cy="464424"/>
            </a:xfrm>
          </p:grpSpPr>
          <p:cxnSp>
            <p:nvCxnSpPr>
              <p:cNvPr id="949" name="Straight Arrow Connector 948">
                <a:extLst>
                  <a:ext uri="{FF2B5EF4-FFF2-40B4-BE49-F238E27FC236}">
                    <a16:creationId xmlns:a16="http://schemas.microsoft.com/office/drawing/2014/main" id="{CB3B2C46-018C-4076-BF91-7A58F35D93C2}"/>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0" name="Straight Arrow Connector 949">
                <a:extLst>
                  <a:ext uri="{FF2B5EF4-FFF2-40B4-BE49-F238E27FC236}">
                    <a16:creationId xmlns:a16="http://schemas.microsoft.com/office/drawing/2014/main" id="{29A74299-B7F2-4467-BBE0-B1D9605C4A6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1" name="Straight Arrow Connector 950">
                <a:extLst>
                  <a:ext uri="{FF2B5EF4-FFF2-40B4-BE49-F238E27FC236}">
                    <a16:creationId xmlns:a16="http://schemas.microsoft.com/office/drawing/2014/main" id="{0096557F-9724-44FA-A472-9F750A65D692}"/>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2" name="Straight Arrow Connector 951">
                <a:extLst>
                  <a:ext uri="{FF2B5EF4-FFF2-40B4-BE49-F238E27FC236}">
                    <a16:creationId xmlns:a16="http://schemas.microsoft.com/office/drawing/2014/main" id="{4FF0FD85-E910-4929-A849-67D6C71084E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4ACE8AF7-AD1F-45FE-8287-62BE84BBEC65}"/>
                </a:ext>
              </a:extLst>
            </p:cNvPr>
            <p:cNvGrpSpPr/>
            <p:nvPr/>
          </p:nvGrpSpPr>
          <p:grpSpPr>
            <a:xfrm>
              <a:off x="7608954" y="3793490"/>
              <a:ext cx="661286" cy="342504"/>
              <a:chOff x="7608954" y="3793490"/>
              <a:chExt cx="661286" cy="342504"/>
            </a:xfrm>
          </p:grpSpPr>
          <p:cxnSp>
            <p:nvCxnSpPr>
              <p:cNvPr id="945" name="Straight Arrow Connector 944">
                <a:extLst>
                  <a:ext uri="{FF2B5EF4-FFF2-40B4-BE49-F238E27FC236}">
                    <a16:creationId xmlns:a16="http://schemas.microsoft.com/office/drawing/2014/main" id="{EF49E8F0-CFF7-4C72-A5FE-B447307AF16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6" name="Straight Arrow Connector 945">
                <a:extLst>
                  <a:ext uri="{FF2B5EF4-FFF2-40B4-BE49-F238E27FC236}">
                    <a16:creationId xmlns:a16="http://schemas.microsoft.com/office/drawing/2014/main" id="{E3F5035F-DC18-4983-8F04-D54A3BEF234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7" name="Straight Arrow Connector 946">
                <a:extLst>
                  <a:ext uri="{FF2B5EF4-FFF2-40B4-BE49-F238E27FC236}">
                    <a16:creationId xmlns:a16="http://schemas.microsoft.com/office/drawing/2014/main" id="{FA719F56-12AC-448A-B628-7069744A13E9}"/>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8" name="Straight Arrow Connector 947">
                <a:extLst>
                  <a:ext uri="{FF2B5EF4-FFF2-40B4-BE49-F238E27FC236}">
                    <a16:creationId xmlns:a16="http://schemas.microsoft.com/office/drawing/2014/main" id="{4168F89C-EF29-474A-8BF2-B7DF90155794}"/>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6" name="!!B1">
            <a:extLst>
              <a:ext uri="{FF2B5EF4-FFF2-40B4-BE49-F238E27FC236}">
                <a16:creationId xmlns:a16="http://schemas.microsoft.com/office/drawing/2014/main" id="{97A12278-A9E5-4637-809D-38B7E5845040}"/>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67" name="Group 966">
            <a:extLst>
              <a:ext uri="{FF2B5EF4-FFF2-40B4-BE49-F238E27FC236}">
                <a16:creationId xmlns:a16="http://schemas.microsoft.com/office/drawing/2014/main" id="{0B37673A-434E-49DF-8DBA-0903A2DF7461}"/>
              </a:ext>
            </a:extLst>
          </p:cNvPr>
          <p:cNvGrpSpPr/>
          <p:nvPr/>
        </p:nvGrpSpPr>
        <p:grpSpPr>
          <a:xfrm>
            <a:off x="2735154" y="2882900"/>
            <a:ext cx="1888916" cy="1283573"/>
            <a:chOff x="6758514" y="3004820"/>
            <a:chExt cx="1888916" cy="1283573"/>
          </a:xfrm>
        </p:grpSpPr>
        <p:grpSp>
          <p:nvGrpSpPr>
            <p:cNvPr id="968" name="Group 967">
              <a:extLst>
                <a:ext uri="{FF2B5EF4-FFF2-40B4-BE49-F238E27FC236}">
                  <a16:creationId xmlns:a16="http://schemas.microsoft.com/office/drawing/2014/main" id="{8A522371-332A-45DD-8A6E-226607E9784A}"/>
                </a:ext>
              </a:extLst>
            </p:cNvPr>
            <p:cNvGrpSpPr/>
            <p:nvPr/>
          </p:nvGrpSpPr>
          <p:grpSpPr>
            <a:xfrm>
              <a:off x="7282564" y="3030855"/>
              <a:ext cx="524126" cy="464424"/>
              <a:chOff x="7282564" y="3030855"/>
              <a:chExt cx="524126" cy="464424"/>
            </a:xfrm>
          </p:grpSpPr>
          <p:cxnSp>
            <p:nvCxnSpPr>
              <p:cNvPr id="989" name="Straight Arrow Connector 988">
                <a:extLst>
                  <a:ext uri="{FF2B5EF4-FFF2-40B4-BE49-F238E27FC236}">
                    <a16:creationId xmlns:a16="http://schemas.microsoft.com/office/drawing/2014/main" id="{08993A71-F89A-49B3-A55B-6DD4B5555E43}"/>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7CBEAB89-5728-4B3E-B458-D7781ED4AE3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1" name="Straight Arrow Connector 990">
                <a:extLst>
                  <a:ext uri="{FF2B5EF4-FFF2-40B4-BE49-F238E27FC236}">
                    <a16:creationId xmlns:a16="http://schemas.microsoft.com/office/drawing/2014/main" id="{D56ACD0A-2844-4DFC-854F-DDD0D7608D7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2" name="Straight Arrow Connector 991">
                <a:extLst>
                  <a:ext uri="{FF2B5EF4-FFF2-40B4-BE49-F238E27FC236}">
                    <a16:creationId xmlns:a16="http://schemas.microsoft.com/office/drawing/2014/main" id="{8A748094-14C0-48F9-8264-1572CB0E7E8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9" name="Group 968">
              <a:extLst>
                <a:ext uri="{FF2B5EF4-FFF2-40B4-BE49-F238E27FC236}">
                  <a16:creationId xmlns:a16="http://schemas.microsoft.com/office/drawing/2014/main" id="{349484A4-7E00-4B43-A843-AEFD56316A4E}"/>
                </a:ext>
              </a:extLst>
            </p:cNvPr>
            <p:cNvGrpSpPr/>
            <p:nvPr/>
          </p:nvGrpSpPr>
          <p:grpSpPr>
            <a:xfrm>
              <a:off x="6758514" y="3004820"/>
              <a:ext cx="555800" cy="458707"/>
              <a:chOff x="6758514" y="3004820"/>
              <a:chExt cx="555800" cy="458707"/>
            </a:xfrm>
          </p:grpSpPr>
          <p:cxnSp>
            <p:nvCxnSpPr>
              <p:cNvPr id="985" name="Straight Arrow Connector 984">
                <a:extLst>
                  <a:ext uri="{FF2B5EF4-FFF2-40B4-BE49-F238E27FC236}">
                    <a16:creationId xmlns:a16="http://schemas.microsoft.com/office/drawing/2014/main" id="{78075C76-7D8E-4783-AE37-86D5FC8AD4C5}"/>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6" name="Straight Arrow Connector 985">
                <a:extLst>
                  <a:ext uri="{FF2B5EF4-FFF2-40B4-BE49-F238E27FC236}">
                    <a16:creationId xmlns:a16="http://schemas.microsoft.com/office/drawing/2014/main" id="{94788AD1-37D2-4D6D-BBEE-1AEE3178689F}"/>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7" name="Straight Arrow Connector 986">
                <a:extLst>
                  <a:ext uri="{FF2B5EF4-FFF2-40B4-BE49-F238E27FC236}">
                    <a16:creationId xmlns:a16="http://schemas.microsoft.com/office/drawing/2014/main" id="{EA5FF728-8638-482F-AD12-A4C0B6BEFCC5}"/>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8" name="Straight Arrow Connector 987">
                <a:extLst>
                  <a:ext uri="{FF2B5EF4-FFF2-40B4-BE49-F238E27FC236}">
                    <a16:creationId xmlns:a16="http://schemas.microsoft.com/office/drawing/2014/main" id="{DD29DCC8-3D2A-476D-9D51-8C308AD13223}"/>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0" name="Group 969">
              <a:extLst>
                <a:ext uri="{FF2B5EF4-FFF2-40B4-BE49-F238E27FC236}">
                  <a16:creationId xmlns:a16="http://schemas.microsoft.com/office/drawing/2014/main" id="{E9BEE17E-81B3-484E-8789-16304674F8A4}"/>
                </a:ext>
              </a:extLst>
            </p:cNvPr>
            <p:cNvGrpSpPr/>
            <p:nvPr/>
          </p:nvGrpSpPr>
          <p:grpSpPr>
            <a:xfrm>
              <a:off x="7607049" y="3303905"/>
              <a:ext cx="604136" cy="414894"/>
              <a:chOff x="7607049" y="3303905"/>
              <a:chExt cx="604136" cy="414894"/>
            </a:xfrm>
          </p:grpSpPr>
          <p:cxnSp>
            <p:nvCxnSpPr>
              <p:cNvPr id="981" name="Straight Arrow Connector 980">
                <a:extLst>
                  <a:ext uri="{FF2B5EF4-FFF2-40B4-BE49-F238E27FC236}">
                    <a16:creationId xmlns:a16="http://schemas.microsoft.com/office/drawing/2014/main" id="{37472D45-0D6D-4572-8EA0-2925A20E7BB0}"/>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2" name="Straight Arrow Connector 981">
                <a:extLst>
                  <a:ext uri="{FF2B5EF4-FFF2-40B4-BE49-F238E27FC236}">
                    <a16:creationId xmlns:a16="http://schemas.microsoft.com/office/drawing/2014/main" id="{C1AE6983-CBBD-4B42-9331-E7FFE7FFB8DA}"/>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3" name="Straight Arrow Connector 982">
                <a:extLst>
                  <a:ext uri="{FF2B5EF4-FFF2-40B4-BE49-F238E27FC236}">
                    <a16:creationId xmlns:a16="http://schemas.microsoft.com/office/drawing/2014/main" id="{A12EF29C-B682-442D-B6C8-3619B45CF41B}"/>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4" name="Straight Arrow Connector 983">
                <a:extLst>
                  <a:ext uri="{FF2B5EF4-FFF2-40B4-BE49-F238E27FC236}">
                    <a16:creationId xmlns:a16="http://schemas.microsoft.com/office/drawing/2014/main" id="{93D19CA7-F042-4359-AF23-86DF75B27EF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1" name="Group 970">
              <a:extLst>
                <a:ext uri="{FF2B5EF4-FFF2-40B4-BE49-F238E27FC236}">
                  <a16:creationId xmlns:a16="http://schemas.microsoft.com/office/drawing/2014/main" id="{B1B65398-0E6E-487D-BA6A-963DBD60A90D}"/>
                </a:ext>
              </a:extLst>
            </p:cNvPr>
            <p:cNvGrpSpPr/>
            <p:nvPr/>
          </p:nvGrpSpPr>
          <p:grpSpPr>
            <a:xfrm>
              <a:off x="7848984" y="3686810"/>
              <a:ext cx="661286" cy="342504"/>
              <a:chOff x="7848984" y="3686810"/>
              <a:chExt cx="661286" cy="342504"/>
            </a:xfrm>
          </p:grpSpPr>
          <p:cxnSp>
            <p:nvCxnSpPr>
              <p:cNvPr id="977" name="Straight Arrow Connector 976">
                <a:extLst>
                  <a:ext uri="{FF2B5EF4-FFF2-40B4-BE49-F238E27FC236}">
                    <a16:creationId xmlns:a16="http://schemas.microsoft.com/office/drawing/2014/main" id="{368E23AE-D4EC-4434-86A0-FD568BD0BCBB}"/>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D0BFA9F6-73D5-4EC6-BCD5-C1ED87DF532B}"/>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A650647D-4122-46B7-9E9A-3A8265CD659F}"/>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0" name="Straight Arrow Connector 979">
                <a:extLst>
                  <a:ext uri="{FF2B5EF4-FFF2-40B4-BE49-F238E27FC236}">
                    <a16:creationId xmlns:a16="http://schemas.microsoft.com/office/drawing/2014/main" id="{1B917D75-ADB3-4907-916A-B1B64A5C928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9060F472-9DEF-4A49-8321-17A53BCC1AFA}"/>
                </a:ext>
              </a:extLst>
            </p:cNvPr>
            <p:cNvGrpSpPr/>
            <p:nvPr/>
          </p:nvGrpSpPr>
          <p:grpSpPr>
            <a:xfrm>
              <a:off x="7967094" y="4010660"/>
              <a:ext cx="680336" cy="277733"/>
              <a:chOff x="7967094" y="4010660"/>
              <a:chExt cx="680336" cy="277733"/>
            </a:xfrm>
          </p:grpSpPr>
          <p:cxnSp>
            <p:nvCxnSpPr>
              <p:cNvPr id="973" name="Straight Arrow Connector 972">
                <a:extLst>
                  <a:ext uri="{FF2B5EF4-FFF2-40B4-BE49-F238E27FC236}">
                    <a16:creationId xmlns:a16="http://schemas.microsoft.com/office/drawing/2014/main" id="{FB7F4C7A-57D8-49FB-96F9-563DC545E170}"/>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4" name="Straight Arrow Connector 973">
                <a:extLst>
                  <a:ext uri="{FF2B5EF4-FFF2-40B4-BE49-F238E27FC236}">
                    <a16:creationId xmlns:a16="http://schemas.microsoft.com/office/drawing/2014/main" id="{B86675D8-C774-424C-94C1-FA3FE6F5E77C}"/>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5" name="Straight Arrow Connector 974">
                <a:extLst>
                  <a:ext uri="{FF2B5EF4-FFF2-40B4-BE49-F238E27FC236}">
                    <a16:creationId xmlns:a16="http://schemas.microsoft.com/office/drawing/2014/main" id="{CD21514B-8519-4C64-837B-36F6EFF3B51A}"/>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6" name="Straight Arrow Connector 975">
                <a:extLst>
                  <a:ext uri="{FF2B5EF4-FFF2-40B4-BE49-F238E27FC236}">
                    <a16:creationId xmlns:a16="http://schemas.microsoft.com/office/drawing/2014/main" id="{03A697B9-E024-4203-A48B-0FD4D151CEAF}"/>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3" name="!!A1">
            <a:extLst>
              <a:ext uri="{FF2B5EF4-FFF2-40B4-BE49-F238E27FC236}">
                <a16:creationId xmlns:a16="http://schemas.microsoft.com/office/drawing/2014/main" id="{29B3CC1F-6DBB-44A8-9092-5CD15F9103AB}"/>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994" name="Group 993">
            <a:extLst>
              <a:ext uri="{FF2B5EF4-FFF2-40B4-BE49-F238E27FC236}">
                <a16:creationId xmlns:a16="http://schemas.microsoft.com/office/drawing/2014/main" id="{FAF6CF24-C706-4A70-AEC1-6EE7628BD3C9}"/>
              </a:ext>
            </a:extLst>
          </p:cNvPr>
          <p:cNvGrpSpPr/>
          <p:nvPr/>
        </p:nvGrpSpPr>
        <p:grpSpPr>
          <a:xfrm>
            <a:off x="2617044" y="2526665"/>
            <a:ext cx="2370881" cy="1611233"/>
            <a:chOff x="6640404" y="2648585"/>
            <a:chExt cx="2370881" cy="1611233"/>
          </a:xfrm>
        </p:grpSpPr>
        <p:grpSp>
          <p:nvGrpSpPr>
            <p:cNvPr id="995" name="Group 994">
              <a:extLst>
                <a:ext uri="{FF2B5EF4-FFF2-40B4-BE49-F238E27FC236}">
                  <a16:creationId xmlns:a16="http://schemas.microsoft.com/office/drawing/2014/main" id="{58276B30-40B4-4E89-A7E8-1669CFB08308}"/>
                </a:ext>
              </a:extLst>
            </p:cNvPr>
            <p:cNvGrpSpPr/>
            <p:nvPr/>
          </p:nvGrpSpPr>
          <p:grpSpPr>
            <a:xfrm>
              <a:off x="7345429" y="2703830"/>
              <a:ext cx="524126" cy="464424"/>
              <a:chOff x="7345429" y="2703830"/>
              <a:chExt cx="524126" cy="464424"/>
            </a:xfrm>
          </p:grpSpPr>
          <p:cxnSp>
            <p:nvCxnSpPr>
              <p:cNvPr id="1016" name="Straight Arrow Connector 1015">
                <a:extLst>
                  <a:ext uri="{FF2B5EF4-FFF2-40B4-BE49-F238E27FC236}">
                    <a16:creationId xmlns:a16="http://schemas.microsoft.com/office/drawing/2014/main" id="{804BA6F9-5CB8-4D76-8F6D-5E101510120A}"/>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7" name="Straight Arrow Connector 1016">
                <a:extLst>
                  <a:ext uri="{FF2B5EF4-FFF2-40B4-BE49-F238E27FC236}">
                    <a16:creationId xmlns:a16="http://schemas.microsoft.com/office/drawing/2014/main" id="{421083BA-3FE2-4D24-9DEF-746D5A20E732}"/>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8" name="Straight Arrow Connector 1017">
                <a:extLst>
                  <a:ext uri="{FF2B5EF4-FFF2-40B4-BE49-F238E27FC236}">
                    <a16:creationId xmlns:a16="http://schemas.microsoft.com/office/drawing/2014/main" id="{79E88913-44B1-4689-9CA0-5E6431B674F8}"/>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9" name="Straight Arrow Connector 1018">
                <a:extLst>
                  <a:ext uri="{FF2B5EF4-FFF2-40B4-BE49-F238E27FC236}">
                    <a16:creationId xmlns:a16="http://schemas.microsoft.com/office/drawing/2014/main" id="{BFAF6384-41A7-4226-9823-E74B23DD28B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6" name="Group 995">
              <a:extLst>
                <a:ext uri="{FF2B5EF4-FFF2-40B4-BE49-F238E27FC236}">
                  <a16:creationId xmlns:a16="http://schemas.microsoft.com/office/drawing/2014/main" id="{70EAC15A-04F2-4F8F-81F5-60D8B8803129}"/>
                </a:ext>
              </a:extLst>
            </p:cNvPr>
            <p:cNvGrpSpPr/>
            <p:nvPr/>
          </p:nvGrpSpPr>
          <p:grpSpPr>
            <a:xfrm>
              <a:off x="6640404" y="2648585"/>
              <a:ext cx="555800" cy="458707"/>
              <a:chOff x="6640404" y="2648585"/>
              <a:chExt cx="555800" cy="458707"/>
            </a:xfrm>
          </p:grpSpPr>
          <p:cxnSp>
            <p:nvCxnSpPr>
              <p:cNvPr id="1012" name="Straight Arrow Connector 1011">
                <a:extLst>
                  <a:ext uri="{FF2B5EF4-FFF2-40B4-BE49-F238E27FC236}">
                    <a16:creationId xmlns:a16="http://schemas.microsoft.com/office/drawing/2014/main" id="{6BBAF806-6194-43F2-820C-51C6EC7D16BC}"/>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3" name="Straight Arrow Connector 1012">
                <a:extLst>
                  <a:ext uri="{FF2B5EF4-FFF2-40B4-BE49-F238E27FC236}">
                    <a16:creationId xmlns:a16="http://schemas.microsoft.com/office/drawing/2014/main" id="{4252EFDA-B929-48E7-B727-792669B78BC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4" name="Straight Arrow Connector 1013">
                <a:extLst>
                  <a:ext uri="{FF2B5EF4-FFF2-40B4-BE49-F238E27FC236}">
                    <a16:creationId xmlns:a16="http://schemas.microsoft.com/office/drawing/2014/main" id="{47ACCD38-8E25-42BA-A480-39C9A2C45E83}"/>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5" name="Straight Arrow Connector 1014">
                <a:extLst>
                  <a:ext uri="{FF2B5EF4-FFF2-40B4-BE49-F238E27FC236}">
                    <a16:creationId xmlns:a16="http://schemas.microsoft.com/office/drawing/2014/main" id="{4AF56621-E7ED-45C8-B51C-91926DC3272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7" name="Group 996">
              <a:extLst>
                <a:ext uri="{FF2B5EF4-FFF2-40B4-BE49-F238E27FC236}">
                  <a16:creationId xmlns:a16="http://schemas.microsoft.com/office/drawing/2014/main" id="{F12CBEE3-93BD-4CF5-8E21-D4B8DD770E21}"/>
                </a:ext>
              </a:extLst>
            </p:cNvPr>
            <p:cNvGrpSpPr/>
            <p:nvPr/>
          </p:nvGrpSpPr>
          <p:grpSpPr>
            <a:xfrm>
              <a:off x="7801359" y="3046730"/>
              <a:ext cx="604136" cy="414894"/>
              <a:chOff x="7801359" y="3046730"/>
              <a:chExt cx="604136" cy="414894"/>
            </a:xfrm>
          </p:grpSpPr>
          <p:cxnSp>
            <p:nvCxnSpPr>
              <p:cNvPr id="1008" name="Straight Arrow Connector 1007">
                <a:extLst>
                  <a:ext uri="{FF2B5EF4-FFF2-40B4-BE49-F238E27FC236}">
                    <a16:creationId xmlns:a16="http://schemas.microsoft.com/office/drawing/2014/main" id="{51B170DB-1748-48F5-BD96-93AC9F40E6ED}"/>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9" name="Straight Arrow Connector 1008">
                <a:extLst>
                  <a:ext uri="{FF2B5EF4-FFF2-40B4-BE49-F238E27FC236}">
                    <a16:creationId xmlns:a16="http://schemas.microsoft.com/office/drawing/2014/main" id="{709178F1-4DEB-415C-8D0B-0E7F99848380}"/>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0" name="Straight Arrow Connector 1009">
                <a:extLst>
                  <a:ext uri="{FF2B5EF4-FFF2-40B4-BE49-F238E27FC236}">
                    <a16:creationId xmlns:a16="http://schemas.microsoft.com/office/drawing/2014/main" id="{F3A71120-9397-4F06-A99D-B0039D4329FA}"/>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1" name="Straight Arrow Connector 1010">
                <a:extLst>
                  <a:ext uri="{FF2B5EF4-FFF2-40B4-BE49-F238E27FC236}">
                    <a16:creationId xmlns:a16="http://schemas.microsoft.com/office/drawing/2014/main" id="{E0495D02-5267-43DB-844B-4C202766B85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8" name="Group 997">
              <a:extLst>
                <a:ext uri="{FF2B5EF4-FFF2-40B4-BE49-F238E27FC236}">
                  <a16:creationId xmlns:a16="http://schemas.microsoft.com/office/drawing/2014/main" id="{8B8F8B5D-5720-43FB-A237-35441FE40D99}"/>
                </a:ext>
              </a:extLst>
            </p:cNvPr>
            <p:cNvGrpSpPr/>
            <p:nvPr/>
          </p:nvGrpSpPr>
          <p:grpSpPr>
            <a:xfrm>
              <a:off x="8138544" y="3557270"/>
              <a:ext cx="661286" cy="342504"/>
              <a:chOff x="8138544" y="3557270"/>
              <a:chExt cx="661286" cy="342504"/>
            </a:xfrm>
          </p:grpSpPr>
          <p:cxnSp>
            <p:nvCxnSpPr>
              <p:cNvPr id="1004" name="Straight Arrow Connector 1003">
                <a:extLst>
                  <a:ext uri="{FF2B5EF4-FFF2-40B4-BE49-F238E27FC236}">
                    <a16:creationId xmlns:a16="http://schemas.microsoft.com/office/drawing/2014/main" id="{3538106F-5D67-4AF6-8D75-CF6527A38C8A}"/>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32526321-5483-4AFC-8509-7508C263A6D7}"/>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67F3A101-1EC2-44A4-83D3-E94EB6C649D8}"/>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7" name="Straight Arrow Connector 1006">
                <a:extLst>
                  <a:ext uri="{FF2B5EF4-FFF2-40B4-BE49-F238E27FC236}">
                    <a16:creationId xmlns:a16="http://schemas.microsoft.com/office/drawing/2014/main" id="{67A8B753-11C6-4095-BF46-4280466B8B5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A1121F0F-97D7-40FC-A06E-D3715618CA48}"/>
                </a:ext>
              </a:extLst>
            </p:cNvPr>
            <p:cNvGrpSpPr/>
            <p:nvPr/>
          </p:nvGrpSpPr>
          <p:grpSpPr>
            <a:xfrm>
              <a:off x="8330949" y="3982085"/>
              <a:ext cx="680336" cy="277733"/>
              <a:chOff x="8330949" y="3982085"/>
              <a:chExt cx="680336" cy="277733"/>
            </a:xfrm>
          </p:grpSpPr>
          <p:cxnSp>
            <p:nvCxnSpPr>
              <p:cNvPr id="1000" name="Straight Arrow Connector 999">
                <a:extLst>
                  <a:ext uri="{FF2B5EF4-FFF2-40B4-BE49-F238E27FC236}">
                    <a16:creationId xmlns:a16="http://schemas.microsoft.com/office/drawing/2014/main" id="{62F63811-7983-461E-A645-C2A3259CDB53}"/>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1" name="Straight Arrow Connector 1000">
                <a:extLst>
                  <a:ext uri="{FF2B5EF4-FFF2-40B4-BE49-F238E27FC236}">
                    <a16:creationId xmlns:a16="http://schemas.microsoft.com/office/drawing/2014/main" id="{F1EAF674-1CD8-41F6-811A-0484B719DBA8}"/>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2" name="Straight Arrow Connector 1001">
                <a:extLst>
                  <a:ext uri="{FF2B5EF4-FFF2-40B4-BE49-F238E27FC236}">
                    <a16:creationId xmlns:a16="http://schemas.microsoft.com/office/drawing/2014/main" id="{499530E9-79CD-4D38-A7B8-6A3ECC86F0B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3" name="Straight Arrow Connector 1002">
                <a:extLst>
                  <a:ext uri="{FF2B5EF4-FFF2-40B4-BE49-F238E27FC236}">
                    <a16:creationId xmlns:a16="http://schemas.microsoft.com/office/drawing/2014/main" id="{B759C73F-ECD1-4236-9056-CE99D3E383F3}"/>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C864B708-F303-4192-BA48-6C66E53150C5}"/>
              </a:ext>
            </a:extLst>
          </p:cNvPr>
          <p:cNvGrpSpPr/>
          <p:nvPr/>
        </p:nvGrpSpPr>
        <p:grpSpPr>
          <a:xfrm>
            <a:off x="5606823" y="2480162"/>
            <a:ext cx="1523186" cy="1919026"/>
            <a:chOff x="7735343" y="1306682"/>
            <a:chExt cx="1523186" cy="1919026"/>
          </a:xfrm>
        </p:grpSpPr>
        <p:sp>
          <p:nvSpPr>
            <p:cNvPr id="1023" name="Freeform: Shape 1022">
              <a:extLst>
                <a:ext uri="{FF2B5EF4-FFF2-40B4-BE49-F238E27FC236}">
                  <a16:creationId xmlns:a16="http://schemas.microsoft.com/office/drawing/2014/main" id="{3D9E8109-D958-45E1-A637-F7DE2C581A2D}"/>
                </a:ext>
              </a:extLst>
            </p:cNvPr>
            <p:cNvSpPr/>
            <p:nvPr/>
          </p:nvSpPr>
          <p:spPr>
            <a:xfrm rot="19860000" flipH="1">
              <a:off x="7735343" y="139666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1024" name="Straight Connector 1023">
              <a:extLst>
                <a:ext uri="{FF2B5EF4-FFF2-40B4-BE49-F238E27FC236}">
                  <a16:creationId xmlns:a16="http://schemas.microsoft.com/office/drawing/2014/main" id="{115C3A3B-773F-4D60-873C-1CE3B45CCB55}"/>
                </a:ext>
              </a:extLst>
            </p:cNvPr>
            <p:cNvCxnSpPr>
              <a:cxnSpLocks/>
            </p:cNvCxnSpPr>
            <p:nvPr/>
          </p:nvCxnSpPr>
          <p:spPr>
            <a:xfrm flipV="1">
              <a:off x="7970446" y="13066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cxnSp>
        <p:nvCxnSpPr>
          <p:cNvPr id="736" name="Straight Connector 735" hidden="1">
            <a:extLst>
              <a:ext uri="{FF2B5EF4-FFF2-40B4-BE49-F238E27FC236}">
                <a16:creationId xmlns:a16="http://schemas.microsoft.com/office/drawing/2014/main" id="{9A23FE52-3F9F-435D-98D8-1F2510A12382}"/>
              </a:ext>
            </a:extLst>
          </p:cNvPr>
          <p:cNvCxnSpPr>
            <a:cxnSpLocks/>
          </p:cNvCxnSpPr>
          <p:nvPr/>
        </p:nvCxnSpPr>
        <p:spPr>
          <a:xfrm flipV="1">
            <a:off x="9972040" y="16407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hidden="1">
            <a:extLst>
              <a:ext uri="{FF2B5EF4-FFF2-40B4-BE49-F238E27FC236}">
                <a16:creationId xmlns:a16="http://schemas.microsoft.com/office/drawing/2014/main" id="{085C10F8-A53C-4ED8-8572-49C23A309B36}"/>
              </a:ext>
            </a:extLst>
          </p:cNvPr>
          <p:cNvCxnSpPr>
            <a:cxnSpLocks/>
          </p:cNvCxnSpPr>
          <p:nvPr/>
        </p:nvCxnSpPr>
        <p:spPr>
          <a:xfrm flipV="1">
            <a:off x="10553065" y="16008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hidden="1">
            <a:extLst>
              <a:ext uri="{FF2B5EF4-FFF2-40B4-BE49-F238E27FC236}">
                <a16:creationId xmlns:a16="http://schemas.microsoft.com/office/drawing/2014/main" id="{314B87D0-3A1C-4306-83F1-73C2494C94D5}"/>
              </a:ext>
            </a:extLst>
          </p:cNvPr>
          <p:cNvCxnSpPr>
            <a:cxnSpLocks/>
          </p:cNvCxnSpPr>
          <p:nvPr/>
        </p:nvCxnSpPr>
        <p:spPr>
          <a:xfrm flipV="1">
            <a:off x="9506305" y="13003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hidden="1">
            <a:extLst>
              <a:ext uri="{FF2B5EF4-FFF2-40B4-BE49-F238E27FC236}">
                <a16:creationId xmlns:a16="http://schemas.microsoft.com/office/drawing/2014/main" id="{8E399FB3-995A-4CFA-9319-363DB5549312}"/>
              </a:ext>
            </a:extLst>
          </p:cNvPr>
          <p:cNvCxnSpPr>
            <a:cxnSpLocks/>
          </p:cNvCxnSpPr>
          <p:nvPr/>
        </p:nvCxnSpPr>
        <p:spPr>
          <a:xfrm>
            <a:off x="9784916" y="4033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6" name="Partial Circle 734" hidden="1">
            <a:extLst>
              <a:ext uri="{FF2B5EF4-FFF2-40B4-BE49-F238E27FC236}">
                <a16:creationId xmlns:a16="http://schemas.microsoft.com/office/drawing/2014/main" id="{53AF6525-FD71-46DE-B0F0-67A651603516}"/>
              </a:ext>
            </a:extLst>
          </p:cNvPr>
          <p:cNvSpPr>
            <a:spLocks noChangeAspect="1"/>
          </p:cNvSpPr>
          <p:nvPr/>
        </p:nvSpPr>
        <p:spPr>
          <a:xfrm>
            <a:off x="10202199" y="12115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TextBox 720">
            <a:extLst>
              <a:ext uri="{FF2B5EF4-FFF2-40B4-BE49-F238E27FC236}">
                <a16:creationId xmlns:a16="http://schemas.microsoft.com/office/drawing/2014/main" id="{B688B987-BDF6-4783-987C-118AD3808F73}"/>
              </a:ext>
            </a:extLst>
          </p:cNvPr>
          <p:cNvSpPr txBox="1"/>
          <p:nvPr/>
        </p:nvSpPr>
        <p:spPr>
          <a:xfrm>
            <a:off x="8043430" y="1109036"/>
            <a:ext cx="1553439" cy="707886"/>
          </a:xfrm>
          <a:prstGeom prst="rect">
            <a:avLst/>
          </a:prstGeom>
          <a:noFill/>
          <a:ln>
            <a:noFill/>
          </a:ln>
        </p:spPr>
        <p:txBody>
          <a:bodyPr wrap="none" rtlCol="0">
            <a:spAutoFit/>
          </a:bodyPr>
          <a:lstStyle/>
          <a:p>
            <a:pPr algn="ctr"/>
            <a:r>
              <a:rPr lang="en-US" sz="2000" u="sng" dirty="0">
                <a:solidFill>
                  <a:schemeClr val="bg1"/>
                </a:solidFill>
              </a:rPr>
              <a:t>4. </a:t>
            </a:r>
            <a:r>
              <a:rPr lang="en-US" sz="2000" u="sng" dirty="0" err="1">
                <a:solidFill>
                  <a:schemeClr val="bg1"/>
                </a:solidFill>
              </a:rPr>
              <a:t>Isosurface</a:t>
            </a:r>
            <a:r>
              <a:rPr lang="en-US" sz="2000" u="sng" dirty="0">
                <a:solidFill>
                  <a:schemeClr val="bg1"/>
                </a:solidFill>
              </a:rPr>
              <a:t> </a:t>
            </a:r>
          </a:p>
          <a:p>
            <a:pPr algn="ctr"/>
            <a:r>
              <a:rPr lang="en-US" sz="2000" u="sng" dirty="0">
                <a:solidFill>
                  <a:schemeClr val="bg1"/>
                </a:solidFill>
              </a:rPr>
              <a:t>Optimization</a:t>
            </a:r>
          </a:p>
        </p:txBody>
      </p:sp>
    </p:spTree>
    <p:extLst>
      <p:ext uri="{BB962C8B-B14F-4D97-AF65-F5344CB8AC3E}">
        <p14:creationId xmlns:p14="http://schemas.microsoft.com/office/powerpoint/2010/main" val="1098388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
                                        </p:tgtEl>
                                        <p:attrNameLst>
                                          <p:attrName>style.visibility</p:attrName>
                                        </p:attrNameLst>
                                      </p:cBhvr>
                                      <p:to>
                                        <p:strVal val="visible"/>
                                      </p:to>
                                    </p:set>
                                  </p:childTnLst>
                                </p:cTn>
                              </p:par>
                              <p:par>
                                <p:cTn id="17" presetID="19" presetClass="emph" presetSubtype="0" fill="hold" grpId="0" nodeType="withEffect">
                                  <p:stCondLst>
                                    <p:cond delay="0"/>
                                  </p:stCondLst>
                                  <p:childTnLst>
                                    <p:animClr clrSpc="rgb" dir="cw">
                                      <p:cBhvr override="childStyle">
                                        <p:cTn id="18" dur="10" fill="hold"/>
                                        <p:tgtEl>
                                          <p:spTgt spid="723"/>
                                        </p:tgtEl>
                                        <p:attrNameLst>
                                          <p:attrName>style.color</p:attrName>
                                        </p:attrNameLst>
                                      </p:cBhvr>
                                      <p:to>
                                        <a:srgbClr val="0C0C0C"/>
                                      </p:to>
                                    </p:animClr>
                                    <p:animClr clrSpc="rgb" dir="cw">
                                      <p:cBhvr>
                                        <p:cTn id="19" dur="10" fill="hold"/>
                                        <p:tgtEl>
                                          <p:spTgt spid="723"/>
                                        </p:tgtEl>
                                        <p:attrNameLst>
                                          <p:attrName>fillcolor</p:attrName>
                                        </p:attrNameLst>
                                      </p:cBhvr>
                                      <p:to>
                                        <a:srgbClr val="0C0C0C"/>
                                      </p:to>
                                    </p:animClr>
                                    <p:set>
                                      <p:cBhvr>
                                        <p:cTn id="20" dur="10" fill="hold"/>
                                        <p:tgtEl>
                                          <p:spTgt spid="723"/>
                                        </p:tgtEl>
                                        <p:attrNameLst>
                                          <p:attrName>fill.type</p:attrName>
                                        </p:attrNameLst>
                                      </p:cBhvr>
                                      <p:to>
                                        <p:strVal val="solid"/>
                                      </p:to>
                                    </p:set>
                                    <p:set>
                                      <p:cBhvr>
                                        <p:cTn id="21" dur="10" fill="hold"/>
                                        <p:tgtEl>
                                          <p:spTgt spid="723"/>
                                        </p:tgtEl>
                                        <p:attrNameLst>
                                          <p:attrName>fill.on</p:attrName>
                                        </p:attrNameLst>
                                      </p:cBhvr>
                                      <p:to>
                                        <p:strVal val="true"/>
                                      </p:to>
                                    </p:set>
                                  </p:childTnLst>
                                </p:cTn>
                              </p:par>
                              <p:par>
                                <p:cTn id="22" presetID="19" presetClass="emph" presetSubtype="0" fill="hold" grpId="0" nodeType="withEffect">
                                  <p:stCondLst>
                                    <p:cond delay="0"/>
                                  </p:stCondLst>
                                  <p:childTnLst>
                                    <p:animClr clrSpc="rgb" dir="cw">
                                      <p:cBhvr override="childStyle">
                                        <p:cTn id="23" dur="10" fill="hold"/>
                                        <p:tgtEl>
                                          <p:spTgt spid="733"/>
                                        </p:tgtEl>
                                        <p:attrNameLst>
                                          <p:attrName>style.color</p:attrName>
                                        </p:attrNameLst>
                                      </p:cBhvr>
                                      <p:to>
                                        <a:srgbClr val="0C0C0C"/>
                                      </p:to>
                                    </p:animClr>
                                    <p:animClr clrSpc="rgb" dir="cw">
                                      <p:cBhvr>
                                        <p:cTn id="24" dur="10" fill="hold"/>
                                        <p:tgtEl>
                                          <p:spTgt spid="733"/>
                                        </p:tgtEl>
                                        <p:attrNameLst>
                                          <p:attrName>fillcolor</p:attrName>
                                        </p:attrNameLst>
                                      </p:cBhvr>
                                      <p:to>
                                        <a:srgbClr val="0C0C0C"/>
                                      </p:to>
                                    </p:animClr>
                                    <p:set>
                                      <p:cBhvr>
                                        <p:cTn id="25" dur="10" fill="hold"/>
                                        <p:tgtEl>
                                          <p:spTgt spid="733"/>
                                        </p:tgtEl>
                                        <p:attrNameLst>
                                          <p:attrName>fill.type</p:attrName>
                                        </p:attrNameLst>
                                      </p:cBhvr>
                                      <p:to>
                                        <p:strVal val="solid"/>
                                      </p:to>
                                    </p:set>
                                    <p:set>
                                      <p:cBhvr>
                                        <p:cTn id="26" dur="10" fill="hold"/>
                                        <p:tgtEl>
                                          <p:spTgt spid="733"/>
                                        </p:tgtEl>
                                        <p:attrNameLst>
                                          <p:attrName>fill.on</p:attrName>
                                        </p:attrNameLst>
                                      </p:cBhvr>
                                      <p:to>
                                        <p:strVal val="true"/>
                                      </p:to>
                                    </p:set>
                                  </p:childTnLst>
                                </p:cTn>
                              </p:par>
                              <p:par>
                                <p:cTn id="27" presetID="19" presetClass="emph" presetSubtype="0" fill="hold" grpId="0" nodeType="withEffect">
                                  <p:stCondLst>
                                    <p:cond delay="0"/>
                                  </p:stCondLst>
                                  <p:childTnLst>
                                    <p:animClr clrSpc="rgb" dir="cw">
                                      <p:cBhvr override="childStyle">
                                        <p:cTn id="28" dur="10" fill="hold"/>
                                        <p:tgtEl>
                                          <p:spTgt spid="738"/>
                                        </p:tgtEl>
                                        <p:attrNameLst>
                                          <p:attrName>style.color</p:attrName>
                                        </p:attrNameLst>
                                      </p:cBhvr>
                                      <p:to>
                                        <a:srgbClr val="0C0C0C"/>
                                      </p:to>
                                    </p:animClr>
                                    <p:animClr clrSpc="rgb" dir="cw">
                                      <p:cBhvr>
                                        <p:cTn id="29" dur="10" fill="hold"/>
                                        <p:tgtEl>
                                          <p:spTgt spid="738"/>
                                        </p:tgtEl>
                                        <p:attrNameLst>
                                          <p:attrName>fillcolor</p:attrName>
                                        </p:attrNameLst>
                                      </p:cBhvr>
                                      <p:to>
                                        <a:srgbClr val="0C0C0C"/>
                                      </p:to>
                                    </p:animClr>
                                    <p:set>
                                      <p:cBhvr>
                                        <p:cTn id="30" dur="10" fill="hold"/>
                                        <p:tgtEl>
                                          <p:spTgt spid="738"/>
                                        </p:tgtEl>
                                        <p:attrNameLst>
                                          <p:attrName>fill.type</p:attrName>
                                        </p:attrNameLst>
                                      </p:cBhvr>
                                      <p:to>
                                        <p:strVal val="solid"/>
                                      </p:to>
                                    </p:set>
                                    <p:set>
                                      <p:cBhvr>
                                        <p:cTn id="31" dur="10" fill="hold"/>
                                        <p:tgtEl>
                                          <p:spTgt spid="738"/>
                                        </p:tgtEl>
                                        <p:attrNameLst>
                                          <p:attrName>fill.on</p:attrName>
                                        </p:attrNameLst>
                                      </p:cBhvr>
                                      <p:to>
                                        <p:strVal val="true"/>
                                      </p:to>
                                    </p:set>
                                  </p:childTnLst>
                                </p:cTn>
                              </p:par>
                              <p:par>
                                <p:cTn id="32" presetID="19" presetClass="emph" presetSubtype="0" fill="hold" grpId="0" nodeType="withEffect">
                                  <p:stCondLst>
                                    <p:cond delay="0"/>
                                  </p:stCondLst>
                                  <p:childTnLst>
                                    <p:animClr clrSpc="rgb" dir="cw">
                                      <p:cBhvr override="childStyle">
                                        <p:cTn id="33" dur="10" fill="hold"/>
                                        <p:tgtEl>
                                          <p:spTgt spid="743"/>
                                        </p:tgtEl>
                                        <p:attrNameLst>
                                          <p:attrName>style.color</p:attrName>
                                        </p:attrNameLst>
                                      </p:cBhvr>
                                      <p:to>
                                        <a:srgbClr val="000000"/>
                                      </p:to>
                                    </p:animClr>
                                    <p:animClr clrSpc="rgb" dir="cw">
                                      <p:cBhvr>
                                        <p:cTn id="34" dur="10" fill="hold"/>
                                        <p:tgtEl>
                                          <p:spTgt spid="743"/>
                                        </p:tgtEl>
                                        <p:attrNameLst>
                                          <p:attrName>fillcolor</p:attrName>
                                        </p:attrNameLst>
                                      </p:cBhvr>
                                      <p:to>
                                        <a:srgbClr val="000000"/>
                                      </p:to>
                                    </p:animClr>
                                    <p:set>
                                      <p:cBhvr>
                                        <p:cTn id="35" dur="10" fill="hold"/>
                                        <p:tgtEl>
                                          <p:spTgt spid="743"/>
                                        </p:tgtEl>
                                        <p:attrNameLst>
                                          <p:attrName>fill.type</p:attrName>
                                        </p:attrNameLst>
                                      </p:cBhvr>
                                      <p:to>
                                        <p:strVal val="solid"/>
                                      </p:to>
                                    </p:set>
                                    <p:set>
                                      <p:cBhvr>
                                        <p:cTn id="36" dur="10" fill="hold"/>
                                        <p:tgtEl>
                                          <p:spTgt spid="743"/>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animBg="1"/>
      <p:bldP spid="282" grpId="0"/>
      <p:bldP spid="737" grpId="0"/>
      <p:bldP spid="723" grpId="0" animBg="1"/>
      <p:bldP spid="733" grpId="0" animBg="1"/>
      <p:bldP spid="738" grpId="0" animBg="1"/>
      <p:bldP spid="7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6E510B7-B383-4DB9-BBEF-13645B94E7F9}"/>
              </a:ext>
            </a:extLst>
          </p:cNvPr>
          <p:cNvGrpSpPr/>
          <p:nvPr/>
        </p:nvGrpSpPr>
        <p:grpSpPr>
          <a:xfrm>
            <a:off x="4009944" y="2495402"/>
            <a:ext cx="3423366" cy="3397739"/>
            <a:chOff x="4009944" y="2495402"/>
            <a:chExt cx="3423366" cy="3397739"/>
          </a:xfrm>
        </p:grpSpPr>
        <p:grpSp>
          <p:nvGrpSpPr>
            <p:cNvPr id="8" name="Group 7">
              <a:extLst>
                <a:ext uri="{FF2B5EF4-FFF2-40B4-BE49-F238E27FC236}">
                  <a16:creationId xmlns:a16="http://schemas.microsoft.com/office/drawing/2014/main" id="{9706B14F-EE12-48F7-A1FF-EF383CDD38BC}"/>
                </a:ext>
              </a:extLst>
            </p:cNvPr>
            <p:cNvGrpSpPr/>
            <p:nvPr/>
          </p:nvGrpSpPr>
          <p:grpSpPr>
            <a:xfrm>
              <a:off x="4009944" y="2495402"/>
              <a:ext cx="3343980" cy="3397739"/>
              <a:chOff x="3957948" y="2457152"/>
              <a:chExt cx="3343980" cy="3397739"/>
            </a:xfrm>
          </p:grpSpPr>
          <p:sp>
            <p:nvSpPr>
              <p:cNvPr id="750" name="Oval 749">
                <a:extLst>
                  <a:ext uri="{FF2B5EF4-FFF2-40B4-BE49-F238E27FC236}">
                    <a16:creationId xmlns:a16="http://schemas.microsoft.com/office/drawing/2014/main" id="{22B96DE2-34E6-4D2C-90D5-65DEB0B95A96}"/>
                  </a:ext>
                </a:extLst>
              </p:cNvPr>
              <p:cNvSpPr/>
              <p:nvPr/>
            </p:nvSpPr>
            <p:spPr>
              <a:xfrm>
                <a:off x="4564824" y="2814439"/>
                <a:ext cx="2737104" cy="2669455"/>
              </a:xfrm>
              <a:prstGeom prst="ellipse">
                <a:avLst/>
              </a:prstGeom>
              <a:gradFill flip="none" rotWithShape="1">
                <a:gsLst>
                  <a:gs pos="3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C7372E2-C9ED-4853-AF9E-D5EA06648C59}"/>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reeform: Shape 778">
                <a:extLst>
                  <a:ext uri="{FF2B5EF4-FFF2-40B4-BE49-F238E27FC236}">
                    <a16:creationId xmlns:a16="http://schemas.microsoft.com/office/drawing/2014/main" id="{9B63965C-0B83-4F71-B77D-563E27671CF9}"/>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 name="Freeform: Shape 960">
                <a:extLst>
                  <a:ext uri="{FF2B5EF4-FFF2-40B4-BE49-F238E27FC236}">
                    <a16:creationId xmlns:a16="http://schemas.microsoft.com/office/drawing/2014/main" id="{CEA96957-9A9A-48D4-A976-96E16D8BD020}"/>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7B1DD069-CADD-40AC-B129-2C323E2C826B}"/>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F583BF-5164-4415-8497-6F64381ED961}"/>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F6A628F-FEF6-4EB3-84A9-242817C921B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hidden="1">
              <a:extLst>
                <a:ext uri="{FF2B5EF4-FFF2-40B4-BE49-F238E27FC236}">
                  <a16:creationId xmlns:a16="http://schemas.microsoft.com/office/drawing/2014/main" id="{9A3102A9-5B51-492D-B04E-E04A43031C6A}"/>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FC59CC86-DA04-46A9-A772-6617374F1985}"/>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hidden="1">
              <a:extLst>
                <a:ext uri="{FF2B5EF4-FFF2-40B4-BE49-F238E27FC236}">
                  <a16:creationId xmlns:a16="http://schemas.microsoft.com/office/drawing/2014/main" id="{70D1B5FD-F4F1-453D-BD41-7436EB2698C7}"/>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1C1C71A8-4425-4409-9392-2B4258D82C08}"/>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5" name="Partial Circle 734" hidden="1">
              <a:extLst>
                <a:ext uri="{FF2B5EF4-FFF2-40B4-BE49-F238E27FC236}">
                  <a16:creationId xmlns:a16="http://schemas.microsoft.com/office/drawing/2014/main" id="{76F94ECE-7252-4248-9C03-6642C34CEF9D}"/>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Freeform: Shape 1026">
            <a:extLst>
              <a:ext uri="{FF2B5EF4-FFF2-40B4-BE49-F238E27FC236}">
                <a16:creationId xmlns:a16="http://schemas.microsoft.com/office/drawing/2014/main" id="{5BAF910A-69BB-4A39-8D29-5DFD6237694D}"/>
              </a:ext>
            </a:extLst>
          </p:cNvPr>
          <p:cNvSpPr/>
          <p:nvPr/>
        </p:nvSpPr>
        <p:spPr>
          <a:xfrm rot="19860000" flipH="1">
            <a:off x="5647684" y="372024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chemeClr val="tx1">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sp>
        <p:nvSpPr>
          <p:cNvPr id="282" name="TextBox 281">
            <a:extLst>
              <a:ext uri="{FF2B5EF4-FFF2-40B4-BE49-F238E27FC236}">
                <a16:creationId xmlns:a16="http://schemas.microsoft.com/office/drawing/2014/main" id="{044C9D4E-334E-47A3-B9E3-98B1517C340B}"/>
              </a:ext>
            </a:extLst>
          </p:cNvPr>
          <p:cNvSpPr txBox="1"/>
          <p:nvPr/>
        </p:nvSpPr>
        <p:spPr>
          <a:xfrm>
            <a:off x="5308029" y="1109036"/>
            <a:ext cx="1982915" cy="707886"/>
          </a:xfrm>
          <a:prstGeom prst="rect">
            <a:avLst/>
          </a:prstGeom>
          <a:noFill/>
          <a:ln>
            <a:noFill/>
          </a:ln>
        </p:spPr>
        <p:txBody>
          <a:bodyPr wrap="none" rtlCol="0">
            <a:spAutoFit/>
          </a:bodyPr>
          <a:lstStyle/>
          <a:p>
            <a:pPr algn="ctr"/>
            <a:r>
              <a:rPr lang="en-US" sz="2000" u="sng" dirty="0">
                <a:solidFill>
                  <a:schemeClr val="bg1"/>
                </a:solidFill>
              </a:rPr>
              <a:t>3. Single Unifying</a:t>
            </a:r>
          </a:p>
          <a:p>
            <a:pPr algn="ctr"/>
            <a:r>
              <a:rPr lang="en-US" sz="2000" u="sng" dirty="0">
                <a:solidFill>
                  <a:schemeClr val="bg1"/>
                </a:solidFill>
              </a:rPr>
              <a:t>Function</a:t>
            </a:r>
          </a:p>
        </p:txBody>
      </p:sp>
      <p:sp>
        <p:nvSpPr>
          <p:cNvPr id="283" name="TextBox 282">
            <a:extLst>
              <a:ext uri="{FF2B5EF4-FFF2-40B4-BE49-F238E27FC236}">
                <a16:creationId xmlns:a16="http://schemas.microsoft.com/office/drawing/2014/main" id="{C77FA4AC-667C-47D3-A5E7-62C77AB4F83C}"/>
              </a:ext>
            </a:extLst>
          </p:cNvPr>
          <p:cNvSpPr txBox="1"/>
          <p:nvPr/>
        </p:nvSpPr>
        <p:spPr>
          <a:xfrm>
            <a:off x="8043430" y="1109036"/>
            <a:ext cx="1553439" cy="707886"/>
          </a:xfrm>
          <a:prstGeom prst="rect">
            <a:avLst/>
          </a:prstGeom>
          <a:noFill/>
          <a:ln>
            <a:noFill/>
          </a:ln>
        </p:spPr>
        <p:txBody>
          <a:bodyPr wrap="none" rtlCol="0">
            <a:spAutoFit/>
          </a:bodyPr>
          <a:lstStyle/>
          <a:p>
            <a:pPr algn="ctr"/>
            <a:r>
              <a:rPr lang="en-US" sz="2000" u="sng" dirty="0">
                <a:solidFill>
                  <a:schemeClr val="bg1"/>
                </a:solidFill>
              </a:rPr>
              <a:t>4. </a:t>
            </a:r>
            <a:r>
              <a:rPr lang="en-US" sz="2000" u="sng" dirty="0" err="1">
                <a:solidFill>
                  <a:schemeClr val="bg1"/>
                </a:solidFill>
              </a:rPr>
              <a:t>Isosurface</a:t>
            </a:r>
            <a:r>
              <a:rPr lang="en-US" sz="2000" u="sng" dirty="0">
                <a:solidFill>
                  <a:schemeClr val="bg1"/>
                </a:solidFill>
              </a:rPr>
              <a:t> </a:t>
            </a:r>
          </a:p>
          <a:p>
            <a:pPr algn="ctr"/>
            <a:r>
              <a:rPr lang="en-US" sz="2000" u="sng" dirty="0">
                <a:solidFill>
                  <a:schemeClr val="bg1"/>
                </a:solidFill>
              </a:rPr>
              <a:t>Optimization</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E69BF223-411B-4976-96D2-B932779E5CB8}"/>
              </a:ext>
            </a:extLst>
          </p:cNvPr>
          <p:cNvGrpSpPr/>
          <p:nvPr/>
        </p:nvGrpSpPr>
        <p:grpSpPr>
          <a:xfrm>
            <a:off x="5375564" y="4287520"/>
            <a:ext cx="2144211" cy="1117612"/>
            <a:chOff x="5375564" y="4287520"/>
            <a:chExt cx="2144211" cy="1117612"/>
          </a:xfrm>
        </p:grpSpPr>
        <p:sp>
          <p:nvSpPr>
            <p:cNvPr id="739" name="TextBox 738">
              <a:extLst>
                <a:ext uri="{FF2B5EF4-FFF2-40B4-BE49-F238E27FC236}">
                  <a16:creationId xmlns:a16="http://schemas.microsoft.com/office/drawing/2014/main" id="{CEC940F8-5E98-4D33-9D9C-0FA438A292B8}"/>
                </a:ext>
              </a:extLst>
            </p:cNvPr>
            <p:cNvSpPr txBox="1"/>
            <p:nvPr/>
          </p:nvSpPr>
          <p:spPr>
            <a:xfrm>
              <a:off x="5375564" y="4758801"/>
              <a:ext cx="2144211" cy="646331"/>
            </a:xfrm>
            <a:prstGeom prst="rect">
              <a:avLst/>
            </a:prstGeom>
            <a:noFill/>
          </p:spPr>
          <p:txBody>
            <a:bodyPr wrap="square" rtlCol="0">
              <a:spAutoFit/>
            </a:bodyPr>
            <a:lstStyle/>
            <a:p>
              <a:pPr algn="ctr"/>
              <a:r>
                <a:rPr lang="en-US" dirty="0" err="1">
                  <a:solidFill>
                    <a:schemeClr val="bg1"/>
                  </a:solidFill>
                </a:rPr>
                <a:t>Isosurface</a:t>
              </a:r>
              <a:r>
                <a:rPr lang="en-US" dirty="0">
                  <a:solidFill>
                    <a:schemeClr val="bg1"/>
                  </a:solidFill>
                </a:rPr>
                <a:t>: Surface of constant value</a:t>
              </a:r>
            </a:p>
          </p:txBody>
        </p:sp>
        <p:cxnSp>
          <p:nvCxnSpPr>
            <p:cNvPr id="34" name="Straight Arrow Connector 33">
              <a:extLst>
                <a:ext uri="{FF2B5EF4-FFF2-40B4-BE49-F238E27FC236}">
                  <a16:creationId xmlns:a16="http://schemas.microsoft.com/office/drawing/2014/main" id="{2111EFAE-0089-49A6-A023-F890D15C7F6C}"/>
                </a:ext>
              </a:extLst>
            </p:cNvPr>
            <p:cNvCxnSpPr>
              <a:cxnSpLocks/>
            </p:cNvCxnSpPr>
            <p:nvPr/>
          </p:nvCxnSpPr>
          <p:spPr>
            <a:xfrm flipH="1" flipV="1">
              <a:off x="6324956" y="4297680"/>
              <a:ext cx="403860" cy="4622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C674B-52B6-4B64-8D4E-149532269357}"/>
                </a:ext>
              </a:extLst>
            </p:cNvPr>
            <p:cNvCxnSpPr>
              <a:cxnSpLocks/>
            </p:cNvCxnSpPr>
            <p:nvPr/>
          </p:nvCxnSpPr>
          <p:spPr>
            <a:xfrm flipH="1" flipV="1">
              <a:off x="6556096" y="4287520"/>
              <a:ext cx="167640" cy="4775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B7D3F17-48A7-4F6C-B8C9-29F42792341E}"/>
              </a:ext>
            </a:extLst>
          </p:cNvPr>
          <p:cNvGrpSpPr/>
          <p:nvPr/>
        </p:nvGrpSpPr>
        <p:grpSpPr>
          <a:xfrm>
            <a:off x="5610962" y="2458168"/>
            <a:ext cx="1523186" cy="1941474"/>
            <a:chOff x="6137758" y="2300688"/>
            <a:chExt cx="1523186" cy="1941474"/>
          </a:xfrm>
        </p:grpSpPr>
        <p:sp>
          <p:nvSpPr>
            <p:cNvPr id="724" name="Freeform: Shape 723">
              <a:extLst>
                <a:ext uri="{FF2B5EF4-FFF2-40B4-BE49-F238E27FC236}">
                  <a16:creationId xmlns:a16="http://schemas.microsoft.com/office/drawing/2014/main" id="{3FBE7474-AC81-4464-98C7-ECE27D74B113}"/>
                </a:ext>
              </a:extLst>
            </p:cNvPr>
            <p:cNvSpPr/>
            <p:nvPr/>
          </p:nvSpPr>
          <p:spPr>
            <a:xfrm rot="19860000" flipH="1">
              <a:off x="6137758" y="24131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725" name="Straight Connector 724">
              <a:extLst>
                <a:ext uri="{FF2B5EF4-FFF2-40B4-BE49-F238E27FC236}">
                  <a16:creationId xmlns:a16="http://schemas.microsoft.com/office/drawing/2014/main" id="{9F8B8105-E501-4D68-AE2F-7F13C4303016}"/>
                </a:ext>
              </a:extLst>
            </p:cNvPr>
            <p:cNvCxnSpPr>
              <a:cxnSpLocks/>
            </p:cNvCxnSpPr>
            <p:nvPr/>
          </p:nvCxnSpPr>
          <p:spPr>
            <a:xfrm flipV="1">
              <a:off x="6390386" y="2300688"/>
              <a:ext cx="436777" cy="239722"/>
            </a:xfrm>
            <a:prstGeom prst="line">
              <a:avLst/>
            </a:prstGeom>
            <a:ln w="76200"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37" name="TextBox 736">
            <a:extLst>
              <a:ext uri="{FF2B5EF4-FFF2-40B4-BE49-F238E27FC236}">
                <a16:creationId xmlns:a16="http://schemas.microsoft.com/office/drawing/2014/main" id="{905B0A9C-489B-488C-84E3-F4683B5C6255}"/>
              </a:ext>
            </a:extLst>
          </p:cNvPr>
          <p:cNvSpPr txBox="1"/>
          <p:nvPr/>
        </p:nvSpPr>
        <p:spPr>
          <a:xfrm>
            <a:off x="4982731" y="1921450"/>
            <a:ext cx="1991811" cy="646331"/>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723" name="Freeform: Shape 722">
            <a:extLst>
              <a:ext uri="{FF2B5EF4-FFF2-40B4-BE49-F238E27FC236}">
                <a16:creationId xmlns:a16="http://schemas.microsoft.com/office/drawing/2014/main" id="{08A54FE0-B162-45EC-B38A-6B1EE32B6953}"/>
              </a:ext>
            </a:extLst>
          </p:cNvPr>
          <p:cNvSpPr/>
          <p:nvPr/>
        </p:nvSpPr>
        <p:spPr>
          <a:xfrm rot="19860000" flipH="1">
            <a:off x="5643745" y="342964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F427C147-E864-4972-94D2-A9AD76EABBC6}"/>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9E376ECA-ACB0-49B0-BD94-9E3CD80C7402}"/>
              </a:ext>
            </a:extLst>
          </p:cNvPr>
          <p:cNvSpPr/>
          <p:nvPr/>
        </p:nvSpPr>
        <p:spPr>
          <a:xfrm rot="19860000" flipH="1">
            <a:off x="5611978" y="258837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41" name="!!B3">
            <a:extLst>
              <a:ext uri="{FF2B5EF4-FFF2-40B4-BE49-F238E27FC236}">
                <a16:creationId xmlns:a16="http://schemas.microsoft.com/office/drawing/2014/main" id="{332A2B29-936E-40BD-ACD5-504E56E05A6B}"/>
              </a:ext>
            </a:extLst>
          </p:cNvPr>
          <p:cNvSpPr/>
          <p:nvPr/>
        </p:nvSpPr>
        <p:spPr>
          <a:xfrm rot="19860000" flipH="1">
            <a:off x="8142793" y="3017242"/>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742" name="Group 741">
            <a:extLst>
              <a:ext uri="{FF2B5EF4-FFF2-40B4-BE49-F238E27FC236}">
                <a16:creationId xmlns:a16="http://schemas.microsoft.com/office/drawing/2014/main" id="{8A8575B0-3F18-4EF6-84B6-25760858ECE0}"/>
              </a:ext>
            </a:extLst>
          </p:cNvPr>
          <p:cNvGrpSpPr/>
          <p:nvPr/>
        </p:nvGrpSpPr>
        <p:grpSpPr>
          <a:xfrm>
            <a:off x="7813964" y="4312920"/>
            <a:ext cx="2144211" cy="1084592"/>
            <a:chOff x="5375564" y="4320540"/>
            <a:chExt cx="2144211" cy="1084592"/>
          </a:xfrm>
        </p:grpSpPr>
        <p:sp>
          <p:nvSpPr>
            <p:cNvPr id="743" name="TextBox 742">
              <a:extLst>
                <a:ext uri="{FF2B5EF4-FFF2-40B4-BE49-F238E27FC236}">
                  <a16:creationId xmlns:a16="http://schemas.microsoft.com/office/drawing/2014/main" id="{BD184EC8-D0F4-4B31-A179-0BD3EA16999C}"/>
                </a:ext>
              </a:extLst>
            </p:cNvPr>
            <p:cNvSpPr txBox="1"/>
            <p:nvPr/>
          </p:nvSpPr>
          <p:spPr>
            <a:xfrm>
              <a:off x="5375564" y="4758801"/>
              <a:ext cx="2144211" cy="646331"/>
            </a:xfrm>
            <a:prstGeom prst="rect">
              <a:avLst/>
            </a:prstGeom>
            <a:noFill/>
          </p:spPr>
          <p:txBody>
            <a:bodyPr wrap="square" rtlCol="0">
              <a:spAutoFit/>
            </a:bodyPr>
            <a:lstStyle/>
            <a:p>
              <a:pPr algn="ctr"/>
              <a:r>
                <a:rPr lang="en-US" dirty="0">
                  <a:solidFill>
                    <a:schemeClr val="bg1"/>
                  </a:solidFill>
                </a:rPr>
                <a:t>Final Surface Estimate</a:t>
              </a:r>
            </a:p>
          </p:txBody>
        </p:sp>
        <p:cxnSp>
          <p:nvCxnSpPr>
            <p:cNvPr id="744" name="Straight Arrow Connector 743">
              <a:extLst>
                <a:ext uri="{FF2B5EF4-FFF2-40B4-BE49-F238E27FC236}">
                  <a16:creationId xmlns:a16="http://schemas.microsoft.com/office/drawing/2014/main" id="{0032C89B-7389-42A1-928C-882AEEE1ABCA}"/>
                </a:ext>
              </a:extLst>
            </p:cNvPr>
            <p:cNvCxnSpPr>
              <a:cxnSpLocks/>
            </p:cNvCxnSpPr>
            <p:nvPr/>
          </p:nvCxnSpPr>
          <p:spPr>
            <a:xfrm flipV="1">
              <a:off x="6667500" y="4320540"/>
              <a:ext cx="60960" cy="4953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6" name="Group 735">
            <a:extLst>
              <a:ext uri="{FF2B5EF4-FFF2-40B4-BE49-F238E27FC236}">
                <a16:creationId xmlns:a16="http://schemas.microsoft.com/office/drawing/2014/main" id="{FA181FFF-D649-474D-BEE2-0712C746BF2E}"/>
              </a:ext>
            </a:extLst>
          </p:cNvPr>
          <p:cNvGrpSpPr/>
          <p:nvPr/>
        </p:nvGrpSpPr>
        <p:grpSpPr>
          <a:xfrm>
            <a:off x="2980899" y="3605530"/>
            <a:ext cx="911016" cy="616189"/>
            <a:chOff x="7004259" y="3727450"/>
            <a:chExt cx="911016" cy="616189"/>
          </a:xfrm>
        </p:grpSpPr>
        <p:grpSp>
          <p:nvGrpSpPr>
            <p:cNvPr id="749" name="Group 748">
              <a:extLst>
                <a:ext uri="{FF2B5EF4-FFF2-40B4-BE49-F238E27FC236}">
                  <a16:creationId xmlns:a16="http://schemas.microsoft.com/office/drawing/2014/main" id="{3A7D3500-6C19-4DF6-B8AC-653AC7A19180}"/>
                </a:ext>
              </a:extLst>
            </p:cNvPr>
            <p:cNvGrpSpPr/>
            <p:nvPr/>
          </p:nvGrpSpPr>
          <p:grpSpPr>
            <a:xfrm>
              <a:off x="7004259" y="3727450"/>
              <a:ext cx="555800" cy="458707"/>
              <a:chOff x="7004259" y="3727450"/>
              <a:chExt cx="555800" cy="458707"/>
            </a:xfrm>
          </p:grpSpPr>
          <p:cxnSp>
            <p:nvCxnSpPr>
              <p:cNvPr id="771" name="Straight Arrow Connector 770">
                <a:extLst>
                  <a:ext uri="{FF2B5EF4-FFF2-40B4-BE49-F238E27FC236}">
                    <a16:creationId xmlns:a16="http://schemas.microsoft.com/office/drawing/2014/main" id="{75740EDC-3D88-47B6-BC61-D507613F82A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Straight Arrow Connector 771">
                <a:extLst>
                  <a:ext uri="{FF2B5EF4-FFF2-40B4-BE49-F238E27FC236}">
                    <a16:creationId xmlns:a16="http://schemas.microsoft.com/office/drawing/2014/main" id="{DB7FC7B5-1B5D-4F8C-B318-30007E0D4168}"/>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11AB19B6-F943-4580-9620-F28AC2F97B6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85BDD603-55E5-453A-B31C-8A1F95777AFD}"/>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46FBF8CB-2964-405B-97BF-C4740861DEB0}"/>
                </a:ext>
              </a:extLst>
            </p:cNvPr>
            <p:cNvGrpSpPr/>
            <p:nvPr/>
          </p:nvGrpSpPr>
          <p:grpSpPr>
            <a:xfrm>
              <a:off x="7234939" y="4065905"/>
              <a:ext cx="680336" cy="277734"/>
              <a:chOff x="7234939" y="4065905"/>
              <a:chExt cx="680336" cy="277734"/>
            </a:xfrm>
          </p:grpSpPr>
          <p:cxnSp>
            <p:nvCxnSpPr>
              <p:cNvPr id="767" name="Straight Arrow Connector 766">
                <a:extLst>
                  <a:ext uri="{FF2B5EF4-FFF2-40B4-BE49-F238E27FC236}">
                    <a16:creationId xmlns:a16="http://schemas.microsoft.com/office/drawing/2014/main" id="{3EB6346B-E199-4116-95EF-9D11A257EDE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BE8381BC-D90F-4C81-BBAF-314C5BFA9086}"/>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7CEEE7CD-7368-4F36-A946-B2D0D110368F}"/>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6748DAB2-A0CA-46A5-BE36-371AE323C0BD}"/>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51CA0E3B-BD3F-4119-8CE7-79210DECD4CC}"/>
                </a:ext>
              </a:extLst>
            </p:cNvPr>
            <p:cNvGrpSpPr/>
            <p:nvPr/>
          </p:nvGrpSpPr>
          <p:grpSpPr>
            <a:xfrm>
              <a:off x="7196839" y="3847465"/>
              <a:ext cx="604136" cy="414894"/>
              <a:chOff x="7196839" y="3847465"/>
              <a:chExt cx="604136" cy="414894"/>
            </a:xfrm>
          </p:grpSpPr>
          <p:cxnSp>
            <p:nvCxnSpPr>
              <p:cNvPr id="763" name="Straight Arrow Connector 762">
                <a:extLst>
                  <a:ext uri="{FF2B5EF4-FFF2-40B4-BE49-F238E27FC236}">
                    <a16:creationId xmlns:a16="http://schemas.microsoft.com/office/drawing/2014/main" id="{7511CCC4-00E8-4567-81C0-6CF7238E0B6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Straight Arrow Connector 763">
                <a:extLst>
                  <a:ext uri="{FF2B5EF4-FFF2-40B4-BE49-F238E27FC236}">
                    <a16:creationId xmlns:a16="http://schemas.microsoft.com/office/drawing/2014/main" id="{666E24E1-4D45-486F-B4C6-9B64B78F6DD8}"/>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A9D42407-513D-4300-A5D2-55FB78543DF7}"/>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3C1D81F8-FA48-4408-BE54-FAA06DC2B71E}"/>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3" name="Group 752">
              <a:extLst>
                <a:ext uri="{FF2B5EF4-FFF2-40B4-BE49-F238E27FC236}">
                  <a16:creationId xmlns:a16="http://schemas.microsoft.com/office/drawing/2014/main" id="{90E4A782-3243-4248-89E6-1CB5663A17F6}"/>
                </a:ext>
              </a:extLst>
            </p:cNvPr>
            <p:cNvGrpSpPr/>
            <p:nvPr/>
          </p:nvGrpSpPr>
          <p:grpSpPr>
            <a:xfrm>
              <a:off x="7148579" y="3754755"/>
              <a:ext cx="524126" cy="464424"/>
              <a:chOff x="7148579" y="3754755"/>
              <a:chExt cx="524126" cy="464424"/>
            </a:xfrm>
          </p:grpSpPr>
          <p:cxnSp>
            <p:nvCxnSpPr>
              <p:cNvPr id="759" name="Straight Arrow Connector 758">
                <a:extLst>
                  <a:ext uri="{FF2B5EF4-FFF2-40B4-BE49-F238E27FC236}">
                    <a16:creationId xmlns:a16="http://schemas.microsoft.com/office/drawing/2014/main" id="{6D3E9A1D-F8E9-4227-A7C4-F6E29B50EBA0}"/>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0" name="Straight Arrow Connector 759">
                <a:extLst>
                  <a:ext uri="{FF2B5EF4-FFF2-40B4-BE49-F238E27FC236}">
                    <a16:creationId xmlns:a16="http://schemas.microsoft.com/office/drawing/2014/main" id="{309AC935-0F12-49D9-B18D-743CFB56A057}"/>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F583E7F6-7626-49E1-8687-D95D8979D7C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A19BF9B6-769C-41C2-8600-493E300C876C}"/>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4" name="Group 753">
              <a:extLst>
                <a:ext uri="{FF2B5EF4-FFF2-40B4-BE49-F238E27FC236}">
                  <a16:creationId xmlns:a16="http://schemas.microsoft.com/office/drawing/2014/main" id="{442D1AEC-6A3A-446A-8FC8-14000C26C582}"/>
                </a:ext>
              </a:extLst>
            </p:cNvPr>
            <p:cNvGrpSpPr/>
            <p:nvPr/>
          </p:nvGrpSpPr>
          <p:grpSpPr>
            <a:xfrm>
              <a:off x="7227319" y="3965575"/>
              <a:ext cx="661286" cy="342504"/>
              <a:chOff x="7227319" y="3965575"/>
              <a:chExt cx="661286" cy="342504"/>
            </a:xfrm>
          </p:grpSpPr>
          <p:cxnSp>
            <p:nvCxnSpPr>
              <p:cNvPr id="755" name="Straight Arrow Connector 754">
                <a:extLst>
                  <a:ext uri="{FF2B5EF4-FFF2-40B4-BE49-F238E27FC236}">
                    <a16:creationId xmlns:a16="http://schemas.microsoft.com/office/drawing/2014/main" id="{B906C7CC-709F-4767-807A-98AB78A166FB}"/>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6" name="Straight Arrow Connector 755">
                <a:extLst>
                  <a:ext uri="{FF2B5EF4-FFF2-40B4-BE49-F238E27FC236}">
                    <a16:creationId xmlns:a16="http://schemas.microsoft.com/office/drawing/2014/main" id="{F60E26FB-F01A-4DD9-979E-16E5E5910D85}"/>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DC9B7680-AF79-4F4F-BDE9-4C86E0C4581E}"/>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F56F94F1-B793-436B-AFFF-3CDDFE836A98}"/>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75" name="!!D1">
            <a:extLst>
              <a:ext uri="{FF2B5EF4-FFF2-40B4-BE49-F238E27FC236}">
                <a16:creationId xmlns:a16="http://schemas.microsoft.com/office/drawing/2014/main" id="{FB1DBC02-FA03-4F90-B9B5-119886EF68AB}"/>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76" name="Group 775">
            <a:extLst>
              <a:ext uri="{FF2B5EF4-FFF2-40B4-BE49-F238E27FC236}">
                <a16:creationId xmlns:a16="http://schemas.microsoft.com/office/drawing/2014/main" id="{842188F3-41D1-483A-99FB-5DCD5D1C1FED}"/>
              </a:ext>
            </a:extLst>
          </p:cNvPr>
          <p:cNvGrpSpPr/>
          <p:nvPr/>
        </p:nvGrpSpPr>
        <p:grpSpPr>
          <a:xfrm>
            <a:off x="2911049" y="3399155"/>
            <a:ext cx="1202481" cy="805418"/>
            <a:chOff x="6934409" y="3521075"/>
            <a:chExt cx="1202481" cy="805418"/>
          </a:xfrm>
        </p:grpSpPr>
        <p:grpSp>
          <p:nvGrpSpPr>
            <p:cNvPr id="777" name="Group 776">
              <a:extLst>
                <a:ext uri="{FF2B5EF4-FFF2-40B4-BE49-F238E27FC236}">
                  <a16:creationId xmlns:a16="http://schemas.microsoft.com/office/drawing/2014/main" id="{06AAAAC5-1796-4C60-9571-5C83A4A9E688}"/>
                </a:ext>
              </a:extLst>
            </p:cNvPr>
            <p:cNvGrpSpPr/>
            <p:nvPr/>
          </p:nvGrpSpPr>
          <p:grpSpPr>
            <a:xfrm>
              <a:off x="6934409" y="3521075"/>
              <a:ext cx="555800" cy="458707"/>
              <a:chOff x="6934409" y="3521075"/>
              <a:chExt cx="555800" cy="458707"/>
            </a:xfrm>
          </p:grpSpPr>
          <p:cxnSp>
            <p:nvCxnSpPr>
              <p:cNvPr id="937" name="Straight Arrow Connector 936">
                <a:extLst>
                  <a:ext uri="{FF2B5EF4-FFF2-40B4-BE49-F238E27FC236}">
                    <a16:creationId xmlns:a16="http://schemas.microsoft.com/office/drawing/2014/main" id="{16934589-7FFB-4CE2-A4BF-4B51177201F8}"/>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8" name="Straight Arrow Connector 937">
                <a:extLst>
                  <a:ext uri="{FF2B5EF4-FFF2-40B4-BE49-F238E27FC236}">
                    <a16:creationId xmlns:a16="http://schemas.microsoft.com/office/drawing/2014/main" id="{CED75C5E-A3B7-42DF-8973-48EEAD2095C0}"/>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Straight Arrow Connector 938">
                <a:extLst>
                  <a:ext uri="{FF2B5EF4-FFF2-40B4-BE49-F238E27FC236}">
                    <a16:creationId xmlns:a16="http://schemas.microsoft.com/office/drawing/2014/main" id="{B08621CF-166E-472A-8947-A06FBE10882F}"/>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40" name="Straight Arrow Connector 939">
                <a:extLst>
                  <a:ext uri="{FF2B5EF4-FFF2-40B4-BE49-F238E27FC236}">
                    <a16:creationId xmlns:a16="http://schemas.microsoft.com/office/drawing/2014/main" id="{7BE1D984-82EA-4965-8AD8-BA05CE9A6018}"/>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8ED03006-0EA3-4420-AF76-7D3D80EC817B}"/>
                </a:ext>
              </a:extLst>
            </p:cNvPr>
            <p:cNvGrpSpPr/>
            <p:nvPr/>
          </p:nvGrpSpPr>
          <p:grpSpPr>
            <a:xfrm>
              <a:off x="7456554" y="4048760"/>
              <a:ext cx="680336" cy="277733"/>
              <a:chOff x="7456554" y="4048760"/>
              <a:chExt cx="680336" cy="277733"/>
            </a:xfrm>
          </p:grpSpPr>
          <p:cxnSp>
            <p:nvCxnSpPr>
              <p:cNvPr id="933" name="Straight Arrow Connector 932">
                <a:extLst>
                  <a:ext uri="{FF2B5EF4-FFF2-40B4-BE49-F238E27FC236}">
                    <a16:creationId xmlns:a16="http://schemas.microsoft.com/office/drawing/2014/main" id="{603AF846-C838-4024-9AE9-CC37B6E09C4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4" name="Straight Arrow Connector 933">
                <a:extLst>
                  <a:ext uri="{FF2B5EF4-FFF2-40B4-BE49-F238E27FC236}">
                    <a16:creationId xmlns:a16="http://schemas.microsoft.com/office/drawing/2014/main" id="{DBF2B2DD-A11E-4D64-82CE-2365CB042A51}"/>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70EB2E6B-2753-460A-9011-90AD2686FB5D}"/>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FCCF61B9-840D-4211-A915-E76CD72D959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202AFAAB-42D3-4743-A01A-8D102674B20A}"/>
                </a:ext>
              </a:extLst>
            </p:cNvPr>
            <p:cNvGrpSpPr/>
            <p:nvPr/>
          </p:nvGrpSpPr>
          <p:grpSpPr>
            <a:xfrm>
              <a:off x="7316219" y="3686175"/>
              <a:ext cx="604136" cy="414894"/>
              <a:chOff x="7316219" y="3686175"/>
              <a:chExt cx="604136" cy="414894"/>
            </a:xfrm>
          </p:grpSpPr>
          <p:cxnSp>
            <p:nvCxnSpPr>
              <p:cNvPr id="929" name="Straight Arrow Connector 928">
                <a:extLst>
                  <a:ext uri="{FF2B5EF4-FFF2-40B4-BE49-F238E27FC236}">
                    <a16:creationId xmlns:a16="http://schemas.microsoft.com/office/drawing/2014/main" id="{EBA40016-9187-4742-BF59-D106EED1749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0" name="Straight Arrow Connector 929">
                <a:extLst>
                  <a:ext uri="{FF2B5EF4-FFF2-40B4-BE49-F238E27FC236}">
                    <a16:creationId xmlns:a16="http://schemas.microsoft.com/office/drawing/2014/main" id="{495A14D5-A21E-45A3-8966-F1C1639A3889}"/>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FD0A85C4-DBFF-4F38-AE98-40FB8E2541FC}"/>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A150FFFD-8459-4E7C-B737-898A693520F3}"/>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6" name="Group 915">
              <a:extLst>
                <a:ext uri="{FF2B5EF4-FFF2-40B4-BE49-F238E27FC236}">
                  <a16:creationId xmlns:a16="http://schemas.microsoft.com/office/drawing/2014/main" id="{17E6F0DA-0130-46A7-A5E4-0B98FDE7F53B}"/>
                </a:ext>
              </a:extLst>
            </p:cNvPr>
            <p:cNvGrpSpPr/>
            <p:nvPr/>
          </p:nvGrpSpPr>
          <p:grpSpPr>
            <a:xfrm>
              <a:off x="7187314" y="3540760"/>
              <a:ext cx="524126" cy="464424"/>
              <a:chOff x="7187314" y="3540760"/>
              <a:chExt cx="524126" cy="464424"/>
            </a:xfrm>
          </p:grpSpPr>
          <p:cxnSp>
            <p:nvCxnSpPr>
              <p:cNvPr id="923" name="Straight Arrow Connector 922">
                <a:extLst>
                  <a:ext uri="{FF2B5EF4-FFF2-40B4-BE49-F238E27FC236}">
                    <a16:creationId xmlns:a16="http://schemas.microsoft.com/office/drawing/2014/main" id="{C2146C6E-DE37-4374-8928-D2DF0C1CC08E}"/>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5" name="Straight Arrow Connector 924">
                <a:extLst>
                  <a:ext uri="{FF2B5EF4-FFF2-40B4-BE49-F238E27FC236}">
                    <a16:creationId xmlns:a16="http://schemas.microsoft.com/office/drawing/2014/main" id="{F5A3F4C1-97AE-4619-8889-46934ED01E93}"/>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5A78C1C6-6F44-4132-8B19-AF79622FE6E9}"/>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DA201DFC-DB1A-458B-AF44-8CA92E1A48E7}"/>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09E019D5-8902-4B47-BDD1-9F848373C4D2}"/>
                </a:ext>
              </a:extLst>
            </p:cNvPr>
            <p:cNvGrpSpPr/>
            <p:nvPr/>
          </p:nvGrpSpPr>
          <p:grpSpPr>
            <a:xfrm>
              <a:off x="7398769" y="3885565"/>
              <a:ext cx="661286" cy="342504"/>
              <a:chOff x="7398769" y="3885565"/>
              <a:chExt cx="661286" cy="342504"/>
            </a:xfrm>
          </p:grpSpPr>
          <p:cxnSp>
            <p:nvCxnSpPr>
              <p:cNvPr id="918" name="Straight Arrow Connector 917">
                <a:extLst>
                  <a:ext uri="{FF2B5EF4-FFF2-40B4-BE49-F238E27FC236}">
                    <a16:creationId xmlns:a16="http://schemas.microsoft.com/office/drawing/2014/main" id="{56110D2F-EAD4-42EA-9859-7B4BC65AFB4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9" name="Straight Arrow Connector 918">
                <a:extLst>
                  <a:ext uri="{FF2B5EF4-FFF2-40B4-BE49-F238E27FC236}">
                    <a16:creationId xmlns:a16="http://schemas.microsoft.com/office/drawing/2014/main" id="{F3D36A07-584F-4923-9E1D-B4F398CC171B}"/>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Straight Arrow Connector 919">
                <a:extLst>
                  <a:ext uri="{FF2B5EF4-FFF2-40B4-BE49-F238E27FC236}">
                    <a16:creationId xmlns:a16="http://schemas.microsoft.com/office/drawing/2014/main" id="{5C9CEDC1-8591-426B-A4DD-1A4BBEF3C8C6}"/>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2" name="Straight Arrow Connector 921">
                <a:extLst>
                  <a:ext uri="{FF2B5EF4-FFF2-40B4-BE49-F238E27FC236}">
                    <a16:creationId xmlns:a16="http://schemas.microsoft.com/office/drawing/2014/main" id="{FF3F333B-FEBD-4F41-BAA9-D9F62412F45D}"/>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41" name="!!C1">
            <a:extLst>
              <a:ext uri="{FF2B5EF4-FFF2-40B4-BE49-F238E27FC236}">
                <a16:creationId xmlns:a16="http://schemas.microsoft.com/office/drawing/2014/main" id="{701169D9-B40D-4D99-98AA-36207B465EC7}"/>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42" name="Group 941">
            <a:extLst>
              <a:ext uri="{FF2B5EF4-FFF2-40B4-BE49-F238E27FC236}">
                <a16:creationId xmlns:a16="http://schemas.microsoft.com/office/drawing/2014/main" id="{B59EC40F-D875-41A6-8BC2-8A88D3A53AB5}"/>
              </a:ext>
            </a:extLst>
          </p:cNvPr>
          <p:cNvGrpSpPr/>
          <p:nvPr/>
        </p:nvGrpSpPr>
        <p:grpSpPr>
          <a:xfrm>
            <a:off x="2838024" y="3185795"/>
            <a:ext cx="1504106" cy="1003538"/>
            <a:chOff x="6861384" y="3307715"/>
            <a:chExt cx="1504106" cy="1003538"/>
          </a:xfrm>
        </p:grpSpPr>
        <p:grpSp>
          <p:nvGrpSpPr>
            <p:cNvPr id="943" name="Group 942">
              <a:extLst>
                <a:ext uri="{FF2B5EF4-FFF2-40B4-BE49-F238E27FC236}">
                  <a16:creationId xmlns:a16="http://schemas.microsoft.com/office/drawing/2014/main" id="{CB431ECD-FF70-448D-AF0E-C82319A5C08D}"/>
                </a:ext>
              </a:extLst>
            </p:cNvPr>
            <p:cNvGrpSpPr/>
            <p:nvPr/>
          </p:nvGrpSpPr>
          <p:grpSpPr>
            <a:xfrm>
              <a:off x="6861384" y="3307715"/>
              <a:ext cx="555800" cy="458707"/>
              <a:chOff x="6861384" y="3307715"/>
              <a:chExt cx="555800" cy="458707"/>
            </a:xfrm>
          </p:grpSpPr>
          <p:cxnSp>
            <p:nvCxnSpPr>
              <p:cNvPr id="965" name="Straight Arrow Connector 964">
                <a:extLst>
                  <a:ext uri="{FF2B5EF4-FFF2-40B4-BE49-F238E27FC236}">
                    <a16:creationId xmlns:a16="http://schemas.microsoft.com/office/drawing/2014/main" id="{927A372D-3F74-4DD8-B604-0BF8F3DD6CF3}"/>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6" name="Straight Arrow Connector 965">
                <a:extLst>
                  <a:ext uri="{FF2B5EF4-FFF2-40B4-BE49-F238E27FC236}">
                    <a16:creationId xmlns:a16="http://schemas.microsoft.com/office/drawing/2014/main" id="{FE6BA573-616A-47F3-BE0F-E5DDFE6073C1}"/>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983EA045-3D38-42F0-9FEE-9C835D2FB69E}"/>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D30C2922-B7F4-475F-9F9F-DE6D483B8DD4}"/>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178DD81F-DE49-4676-9699-CBAB9CD98089}"/>
                </a:ext>
              </a:extLst>
            </p:cNvPr>
            <p:cNvGrpSpPr/>
            <p:nvPr/>
          </p:nvGrpSpPr>
          <p:grpSpPr>
            <a:xfrm>
              <a:off x="7685154" y="4033520"/>
              <a:ext cx="680336" cy="277733"/>
              <a:chOff x="7685154" y="4033520"/>
              <a:chExt cx="680336" cy="277733"/>
            </a:xfrm>
          </p:grpSpPr>
          <p:cxnSp>
            <p:nvCxnSpPr>
              <p:cNvPr id="960" name="Straight Arrow Connector 959">
                <a:extLst>
                  <a:ext uri="{FF2B5EF4-FFF2-40B4-BE49-F238E27FC236}">
                    <a16:creationId xmlns:a16="http://schemas.microsoft.com/office/drawing/2014/main" id="{4D0CEE78-43CB-470B-B524-5DCE83C88835}"/>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2" name="Straight Arrow Connector 961">
                <a:extLst>
                  <a:ext uri="{FF2B5EF4-FFF2-40B4-BE49-F238E27FC236}">
                    <a16:creationId xmlns:a16="http://schemas.microsoft.com/office/drawing/2014/main" id="{AD493237-565A-45F0-93F9-D1DF6E4DBF4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Straight Arrow Connector 962">
                <a:extLst>
                  <a:ext uri="{FF2B5EF4-FFF2-40B4-BE49-F238E27FC236}">
                    <a16:creationId xmlns:a16="http://schemas.microsoft.com/office/drawing/2014/main" id="{D80F546A-9345-4C3D-8328-EDE827F258ED}"/>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Straight Arrow Connector 963">
                <a:extLst>
                  <a:ext uri="{FF2B5EF4-FFF2-40B4-BE49-F238E27FC236}">
                    <a16:creationId xmlns:a16="http://schemas.microsoft.com/office/drawing/2014/main" id="{B0A32F5E-6680-4054-AF1E-3F970480F49F}"/>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5" name="Group 944">
              <a:extLst>
                <a:ext uri="{FF2B5EF4-FFF2-40B4-BE49-F238E27FC236}">
                  <a16:creationId xmlns:a16="http://schemas.microsoft.com/office/drawing/2014/main" id="{35CE2CD9-FE96-4D3E-959E-44915DFDA843}"/>
                </a:ext>
              </a:extLst>
            </p:cNvPr>
            <p:cNvGrpSpPr/>
            <p:nvPr/>
          </p:nvGrpSpPr>
          <p:grpSpPr>
            <a:xfrm>
              <a:off x="7445124" y="3519170"/>
              <a:ext cx="604136" cy="414894"/>
              <a:chOff x="7445124" y="3519170"/>
              <a:chExt cx="604136" cy="414894"/>
            </a:xfrm>
          </p:grpSpPr>
          <p:cxnSp>
            <p:nvCxnSpPr>
              <p:cNvPr id="956" name="Straight Arrow Connector 955">
                <a:extLst>
                  <a:ext uri="{FF2B5EF4-FFF2-40B4-BE49-F238E27FC236}">
                    <a16:creationId xmlns:a16="http://schemas.microsoft.com/office/drawing/2014/main" id="{05FD32D8-F8E4-4B7A-875E-50011078C13F}"/>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7" name="Straight Arrow Connector 956">
                <a:extLst>
                  <a:ext uri="{FF2B5EF4-FFF2-40B4-BE49-F238E27FC236}">
                    <a16:creationId xmlns:a16="http://schemas.microsoft.com/office/drawing/2014/main" id="{34666F81-7C85-4162-93B2-869305F0246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A93E1E8D-9F51-42FF-98B0-12F1BBEE3F00}"/>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B8403FCD-E218-4626-88D8-F2684C52566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6" name="Group 945">
              <a:extLst>
                <a:ext uri="{FF2B5EF4-FFF2-40B4-BE49-F238E27FC236}">
                  <a16:creationId xmlns:a16="http://schemas.microsoft.com/office/drawing/2014/main" id="{785637EF-66D2-408C-BB42-5DAD8BD089C6}"/>
                </a:ext>
              </a:extLst>
            </p:cNvPr>
            <p:cNvGrpSpPr/>
            <p:nvPr/>
          </p:nvGrpSpPr>
          <p:grpSpPr>
            <a:xfrm>
              <a:off x="7226049" y="3326765"/>
              <a:ext cx="524126" cy="464424"/>
              <a:chOff x="7226049" y="3326765"/>
              <a:chExt cx="524126" cy="464424"/>
            </a:xfrm>
          </p:grpSpPr>
          <p:cxnSp>
            <p:nvCxnSpPr>
              <p:cNvPr id="952" name="Straight Arrow Connector 951">
                <a:extLst>
                  <a:ext uri="{FF2B5EF4-FFF2-40B4-BE49-F238E27FC236}">
                    <a16:creationId xmlns:a16="http://schemas.microsoft.com/office/drawing/2014/main" id="{04EC9F22-6827-4FF8-8701-FF4DC805A3D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3" name="Straight Arrow Connector 952">
                <a:extLst>
                  <a:ext uri="{FF2B5EF4-FFF2-40B4-BE49-F238E27FC236}">
                    <a16:creationId xmlns:a16="http://schemas.microsoft.com/office/drawing/2014/main" id="{1D2791C8-7A69-417A-8AD5-A17D94A3D0A4}"/>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D233AB0C-BB21-429B-8A4F-B402FA0F02B5}"/>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362E5539-61A0-43A4-B421-E99434B7B162}"/>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7" name="Group 946">
              <a:extLst>
                <a:ext uri="{FF2B5EF4-FFF2-40B4-BE49-F238E27FC236}">
                  <a16:creationId xmlns:a16="http://schemas.microsoft.com/office/drawing/2014/main" id="{3A2EE283-48A7-4D83-94B2-DA791059D406}"/>
                </a:ext>
              </a:extLst>
            </p:cNvPr>
            <p:cNvGrpSpPr/>
            <p:nvPr/>
          </p:nvGrpSpPr>
          <p:grpSpPr>
            <a:xfrm>
              <a:off x="7608954" y="3793490"/>
              <a:ext cx="661286" cy="342504"/>
              <a:chOff x="7608954" y="3793490"/>
              <a:chExt cx="661286" cy="342504"/>
            </a:xfrm>
          </p:grpSpPr>
          <p:cxnSp>
            <p:nvCxnSpPr>
              <p:cNvPr id="948" name="Straight Arrow Connector 947">
                <a:extLst>
                  <a:ext uri="{FF2B5EF4-FFF2-40B4-BE49-F238E27FC236}">
                    <a16:creationId xmlns:a16="http://schemas.microsoft.com/office/drawing/2014/main" id="{A683F53F-5A6B-4BD5-B79D-75067766490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9" name="Straight Arrow Connector 948">
                <a:extLst>
                  <a:ext uri="{FF2B5EF4-FFF2-40B4-BE49-F238E27FC236}">
                    <a16:creationId xmlns:a16="http://schemas.microsoft.com/office/drawing/2014/main" id="{A52EF49E-0E26-418E-A84B-A81F11E2B348}"/>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0" name="Straight Arrow Connector 949">
                <a:extLst>
                  <a:ext uri="{FF2B5EF4-FFF2-40B4-BE49-F238E27FC236}">
                    <a16:creationId xmlns:a16="http://schemas.microsoft.com/office/drawing/2014/main" id="{409F0AB5-7069-4C6B-95CB-A9BFC6387594}"/>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1" name="Straight Arrow Connector 950">
                <a:extLst>
                  <a:ext uri="{FF2B5EF4-FFF2-40B4-BE49-F238E27FC236}">
                    <a16:creationId xmlns:a16="http://schemas.microsoft.com/office/drawing/2014/main" id="{D322D533-95EB-4A47-8F31-29FB3380ADF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9" name="!!B1">
            <a:extLst>
              <a:ext uri="{FF2B5EF4-FFF2-40B4-BE49-F238E27FC236}">
                <a16:creationId xmlns:a16="http://schemas.microsoft.com/office/drawing/2014/main" id="{AC751438-9D3F-4FBE-B138-D4139E304E22}"/>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70" name="Group 969">
            <a:extLst>
              <a:ext uri="{FF2B5EF4-FFF2-40B4-BE49-F238E27FC236}">
                <a16:creationId xmlns:a16="http://schemas.microsoft.com/office/drawing/2014/main" id="{29270AFE-5B29-4A6B-89ED-003284548BE4}"/>
              </a:ext>
            </a:extLst>
          </p:cNvPr>
          <p:cNvGrpSpPr/>
          <p:nvPr/>
        </p:nvGrpSpPr>
        <p:grpSpPr>
          <a:xfrm>
            <a:off x="2735154" y="2882900"/>
            <a:ext cx="1888916" cy="1283573"/>
            <a:chOff x="6758514" y="3004820"/>
            <a:chExt cx="1888916" cy="1283573"/>
          </a:xfrm>
        </p:grpSpPr>
        <p:grpSp>
          <p:nvGrpSpPr>
            <p:cNvPr id="971" name="Group 970">
              <a:extLst>
                <a:ext uri="{FF2B5EF4-FFF2-40B4-BE49-F238E27FC236}">
                  <a16:creationId xmlns:a16="http://schemas.microsoft.com/office/drawing/2014/main" id="{B6C23F50-234B-4023-B30B-E5E45104C696}"/>
                </a:ext>
              </a:extLst>
            </p:cNvPr>
            <p:cNvGrpSpPr/>
            <p:nvPr/>
          </p:nvGrpSpPr>
          <p:grpSpPr>
            <a:xfrm>
              <a:off x="7282564" y="3030855"/>
              <a:ext cx="524126" cy="464424"/>
              <a:chOff x="7282564" y="3030855"/>
              <a:chExt cx="524126" cy="464424"/>
            </a:xfrm>
          </p:grpSpPr>
          <p:cxnSp>
            <p:nvCxnSpPr>
              <p:cNvPr id="992" name="Straight Arrow Connector 991">
                <a:extLst>
                  <a:ext uri="{FF2B5EF4-FFF2-40B4-BE49-F238E27FC236}">
                    <a16:creationId xmlns:a16="http://schemas.microsoft.com/office/drawing/2014/main" id="{B82D064A-9970-43F2-9BDA-DD164384D7FF}"/>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3" name="Straight Arrow Connector 992">
                <a:extLst>
                  <a:ext uri="{FF2B5EF4-FFF2-40B4-BE49-F238E27FC236}">
                    <a16:creationId xmlns:a16="http://schemas.microsoft.com/office/drawing/2014/main" id="{CE08EC2A-1370-4315-B02B-D45F83CF24D0}"/>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4" name="Straight Arrow Connector 993">
                <a:extLst>
                  <a:ext uri="{FF2B5EF4-FFF2-40B4-BE49-F238E27FC236}">
                    <a16:creationId xmlns:a16="http://schemas.microsoft.com/office/drawing/2014/main" id="{07D944AA-8B07-49C5-820F-22F12FEB802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5" name="Straight Arrow Connector 994">
                <a:extLst>
                  <a:ext uri="{FF2B5EF4-FFF2-40B4-BE49-F238E27FC236}">
                    <a16:creationId xmlns:a16="http://schemas.microsoft.com/office/drawing/2014/main" id="{26F840E4-2977-46FB-B3FE-616CD2C08AF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AE150F4-1BC8-47D6-BE8F-4A7F62F15F21}"/>
                </a:ext>
              </a:extLst>
            </p:cNvPr>
            <p:cNvGrpSpPr/>
            <p:nvPr/>
          </p:nvGrpSpPr>
          <p:grpSpPr>
            <a:xfrm>
              <a:off x="6758514" y="3004820"/>
              <a:ext cx="555800" cy="458707"/>
              <a:chOff x="6758514" y="3004820"/>
              <a:chExt cx="555800" cy="458707"/>
            </a:xfrm>
          </p:grpSpPr>
          <p:cxnSp>
            <p:nvCxnSpPr>
              <p:cNvPr id="988" name="Straight Arrow Connector 987">
                <a:extLst>
                  <a:ext uri="{FF2B5EF4-FFF2-40B4-BE49-F238E27FC236}">
                    <a16:creationId xmlns:a16="http://schemas.microsoft.com/office/drawing/2014/main" id="{C5E340D7-A4B7-4089-B9F4-31C4EFD5EE2D}"/>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9" name="Straight Arrow Connector 988">
                <a:extLst>
                  <a:ext uri="{FF2B5EF4-FFF2-40B4-BE49-F238E27FC236}">
                    <a16:creationId xmlns:a16="http://schemas.microsoft.com/office/drawing/2014/main" id="{3CD35CEF-9A9A-41B0-B807-33CA49B8239E}"/>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8BC49C00-B18B-4CFD-A36C-59C18DF7BFE3}"/>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1" name="Straight Arrow Connector 990">
                <a:extLst>
                  <a:ext uri="{FF2B5EF4-FFF2-40B4-BE49-F238E27FC236}">
                    <a16:creationId xmlns:a16="http://schemas.microsoft.com/office/drawing/2014/main" id="{C07440A8-DEF6-4B0E-99D8-91E117DE775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3" name="Group 972">
              <a:extLst>
                <a:ext uri="{FF2B5EF4-FFF2-40B4-BE49-F238E27FC236}">
                  <a16:creationId xmlns:a16="http://schemas.microsoft.com/office/drawing/2014/main" id="{3AB211CB-357D-4446-B4E0-25FC225C49E5}"/>
                </a:ext>
              </a:extLst>
            </p:cNvPr>
            <p:cNvGrpSpPr/>
            <p:nvPr/>
          </p:nvGrpSpPr>
          <p:grpSpPr>
            <a:xfrm>
              <a:off x="7607049" y="3303905"/>
              <a:ext cx="604136" cy="414894"/>
              <a:chOff x="7607049" y="3303905"/>
              <a:chExt cx="604136" cy="414894"/>
            </a:xfrm>
          </p:grpSpPr>
          <p:cxnSp>
            <p:nvCxnSpPr>
              <p:cNvPr id="984" name="Straight Arrow Connector 983">
                <a:extLst>
                  <a:ext uri="{FF2B5EF4-FFF2-40B4-BE49-F238E27FC236}">
                    <a16:creationId xmlns:a16="http://schemas.microsoft.com/office/drawing/2014/main" id="{A01AA9FE-C54F-450B-BCB3-60805A7A86BD}"/>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5" name="Straight Arrow Connector 984">
                <a:extLst>
                  <a:ext uri="{FF2B5EF4-FFF2-40B4-BE49-F238E27FC236}">
                    <a16:creationId xmlns:a16="http://schemas.microsoft.com/office/drawing/2014/main" id="{46774EE2-E4C2-480A-858B-A22A9E92843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6" name="Straight Arrow Connector 985">
                <a:extLst>
                  <a:ext uri="{FF2B5EF4-FFF2-40B4-BE49-F238E27FC236}">
                    <a16:creationId xmlns:a16="http://schemas.microsoft.com/office/drawing/2014/main" id="{366A1CEA-F86D-40E8-AB14-94E9B3274A9E}"/>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7" name="Straight Arrow Connector 986">
                <a:extLst>
                  <a:ext uri="{FF2B5EF4-FFF2-40B4-BE49-F238E27FC236}">
                    <a16:creationId xmlns:a16="http://schemas.microsoft.com/office/drawing/2014/main" id="{431929DA-8B2A-4169-B6F7-090F2B4D0D96}"/>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4" name="Group 973">
              <a:extLst>
                <a:ext uri="{FF2B5EF4-FFF2-40B4-BE49-F238E27FC236}">
                  <a16:creationId xmlns:a16="http://schemas.microsoft.com/office/drawing/2014/main" id="{DD89D7D6-FF7B-4684-B6EC-80C6466A6311}"/>
                </a:ext>
              </a:extLst>
            </p:cNvPr>
            <p:cNvGrpSpPr/>
            <p:nvPr/>
          </p:nvGrpSpPr>
          <p:grpSpPr>
            <a:xfrm>
              <a:off x="7848984" y="3686810"/>
              <a:ext cx="661286" cy="342504"/>
              <a:chOff x="7848984" y="3686810"/>
              <a:chExt cx="661286" cy="342504"/>
            </a:xfrm>
          </p:grpSpPr>
          <p:cxnSp>
            <p:nvCxnSpPr>
              <p:cNvPr id="980" name="Straight Arrow Connector 979">
                <a:extLst>
                  <a:ext uri="{FF2B5EF4-FFF2-40B4-BE49-F238E27FC236}">
                    <a16:creationId xmlns:a16="http://schemas.microsoft.com/office/drawing/2014/main" id="{90574608-A53A-4EA8-B9B3-22581CB20EBE}"/>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1" name="Straight Arrow Connector 980">
                <a:extLst>
                  <a:ext uri="{FF2B5EF4-FFF2-40B4-BE49-F238E27FC236}">
                    <a16:creationId xmlns:a16="http://schemas.microsoft.com/office/drawing/2014/main" id="{817AC5AF-19A4-429E-969A-91CF40C2721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2" name="Straight Arrow Connector 981">
                <a:extLst>
                  <a:ext uri="{FF2B5EF4-FFF2-40B4-BE49-F238E27FC236}">
                    <a16:creationId xmlns:a16="http://schemas.microsoft.com/office/drawing/2014/main" id="{B394F152-DC8B-4E84-B566-0FEBAAE7E462}"/>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3" name="Straight Arrow Connector 982">
                <a:extLst>
                  <a:ext uri="{FF2B5EF4-FFF2-40B4-BE49-F238E27FC236}">
                    <a16:creationId xmlns:a16="http://schemas.microsoft.com/office/drawing/2014/main" id="{22A5C85C-F96B-44C8-A4DA-C186F6C3E8C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5" name="Group 974">
              <a:extLst>
                <a:ext uri="{FF2B5EF4-FFF2-40B4-BE49-F238E27FC236}">
                  <a16:creationId xmlns:a16="http://schemas.microsoft.com/office/drawing/2014/main" id="{DEFC0433-FD21-4D85-A5D1-5E7E992E83E1}"/>
                </a:ext>
              </a:extLst>
            </p:cNvPr>
            <p:cNvGrpSpPr/>
            <p:nvPr/>
          </p:nvGrpSpPr>
          <p:grpSpPr>
            <a:xfrm>
              <a:off x="7967094" y="4010660"/>
              <a:ext cx="680336" cy="277733"/>
              <a:chOff x="7967094" y="4010660"/>
              <a:chExt cx="680336" cy="277733"/>
            </a:xfrm>
          </p:grpSpPr>
          <p:cxnSp>
            <p:nvCxnSpPr>
              <p:cNvPr id="976" name="Straight Arrow Connector 975">
                <a:extLst>
                  <a:ext uri="{FF2B5EF4-FFF2-40B4-BE49-F238E27FC236}">
                    <a16:creationId xmlns:a16="http://schemas.microsoft.com/office/drawing/2014/main" id="{FFA320B8-1F6B-4F3A-AAEE-96DE5EA4BDE2}"/>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7" name="Straight Arrow Connector 976">
                <a:extLst>
                  <a:ext uri="{FF2B5EF4-FFF2-40B4-BE49-F238E27FC236}">
                    <a16:creationId xmlns:a16="http://schemas.microsoft.com/office/drawing/2014/main" id="{111C7244-8368-4E13-A6F7-36AFA2F1539A}"/>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2A42659C-37FE-469D-8199-ADD1BE84CC50}"/>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7291F31C-B044-4197-8BC0-3F42C24EB2D5}"/>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6" name="!!A1">
            <a:extLst>
              <a:ext uri="{FF2B5EF4-FFF2-40B4-BE49-F238E27FC236}">
                <a16:creationId xmlns:a16="http://schemas.microsoft.com/office/drawing/2014/main" id="{5E834A45-1748-4A23-BC60-0D465D7EB372}"/>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030A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997" name="Group 996">
            <a:extLst>
              <a:ext uri="{FF2B5EF4-FFF2-40B4-BE49-F238E27FC236}">
                <a16:creationId xmlns:a16="http://schemas.microsoft.com/office/drawing/2014/main" id="{08C3AF7C-A7BD-4C6F-B310-36FA88E9499F}"/>
              </a:ext>
            </a:extLst>
          </p:cNvPr>
          <p:cNvGrpSpPr/>
          <p:nvPr/>
        </p:nvGrpSpPr>
        <p:grpSpPr>
          <a:xfrm>
            <a:off x="2617044" y="2526665"/>
            <a:ext cx="2370881" cy="1611233"/>
            <a:chOff x="6640404" y="2648585"/>
            <a:chExt cx="2370881" cy="1611233"/>
          </a:xfrm>
        </p:grpSpPr>
        <p:grpSp>
          <p:nvGrpSpPr>
            <p:cNvPr id="998" name="Group 997">
              <a:extLst>
                <a:ext uri="{FF2B5EF4-FFF2-40B4-BE49-F238E27FC236}">
                  <a16:creationId xmlns:a16="http://schemas.microsoft.com/office/drawing/2014/main" id="{760952AE-9EB4-4AC1-BC57-4E75D699E54D}"/>
                </a:ext>
              </a:extLst>
            </p:cNvPr>
            <p:cNvGrpSpPr/>
            <p:nvPr/>
          </p:nvGrpSpPr>
          <p:grpSpPr>
            <a:xfrm>
              <a:off x="7345429" y="2703830"/>
              <a:ext cx="524126" cy="464424"/>
              <a:chOff x="7345429" y="2703830"/>
              <a:chExt cx="524126" cy="464424"/>
            </a:xfrm>
          </p:grpSpPr>
          <p:cxnSp>
            <p:nvCxnSpPr>
              <p:cNvPr id="1019" name="Straight Arrow Connector 1018">
                <a:extLst>
                  <a:ext uri="{FF2B5EF4-FFF2-40B4-BE49-F238E27FC236}">
                    <a16:creationId xmlns:a16="http://schemas.microsoft.com/office/drawing/2014/main" id="{F880BD63-CCE0-4096-8CDB-602EB8DF8C4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0" name="Straight Arrow Connector 1019">
                <a:extLst>
                  <a:ext uri="{FF2B5EF4-FFF2-40B4-BE49-F238E27FC236}">
                    <a16:creationId xmlns:a16="http://schemas.microsoft.com/office/drawing/2014/main" id="{D53641BA-6C27-44A3-BC74-D8D5E5A4D95A}"/>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1" name="Straight Arrow Connector 1020">
                <a:extLst>
                  <a:ext uri="{FF2B5EF4-FFF2-40B4-BE49-F238E27FC236}">
                    <a16:creationId xmlns:a16="http://schemas.microsoft.com/office/drawing/2014/main" id="{7D3CFA61-8E6A-4483-A589-633BA4704E8A}"/>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2" name="Straight Arrow Connector 1021">
                <a:extLst>
                  <a:ext uri="{FF2B5EF4-FFF2-40B4-BE49-F238E27FC236}">
                    <a16:creationId xmlns:a16="http://schemas.microsoft.com/office/drawing/2014/main" id="{E5C11584-754C-4E73-9406-6976B8D70FE1}"/>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32AC2D47-5281-4E5F-ABA6-A40EC79E152A}"/>
                </a:ext>
              </a:extLst>
            </p:cNvPr>
            <p:cNvGrpSpPr/>
            <p:nvPr/>
          </p:nvGrpSpPr>
          <p:grpSpPr>
            <a:xfrm>
              <a:off x="6640404" y="2648585"/>
              <a:ext cx="555800" cy="458707"/>
              <a:chOff x="6640404" y="2648585"/>
              <a:chExt cx="555800" cy="458707"/>
            </a:xfrm>
          </p:grpSpPr>
          <p:cxnSp>
            <p:nvCxnSpPr>
              <p:cNvPr id="1015" name="Straight Arrow Connector 1014">
                <a:extLst>
                  <a:ext uri="{FF2B5EF4-FFF2-40B4-BE49-F238E27FC236}">
                    <a16:creationId xmlns:a16="http://schemas.microsoft.com/office/drawing/2014/main" id="{821ECB6A-54D5-465B-9315-15B554B2ABB8}"/>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6" name="Straight Arrow Connector 1015">
                <a:extLst>
                  <a:ext uri="{FF2B5EF4-FFF2-40B4-BE49-F238E27FC236}">
                    <a16:creationId xmlns:a16="http://schemas.microsoft.com/office/drawing/2014/main" id="{71C651F3-A070-4150-A3C1-984A79FEEFB1}"/>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7" name="Straight Arrow Connector 1016">
                <a:extLst>
                  <a:ext uri="{FF2B5EF4-FFF2-40B4-BE49-F238E27FC236}">
                    <a16:creationId xmlns:a16="http://schemas.microsoft.com/office/drawing/2014/main" id="{9AC58369-50BA-4A38-9DED-021F0A98BE3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8" name="Straight Arrow Connector 1017">
                <a:extLst>
                  <a:ext uri="{FF2B5EF4-FFF2-40B4-BE49-F238E27FC236}">
                    <a16:creationId xmlns:a16="http://schemas.microsoft.com/office/drawing/2014/main" id="{0BA3E39B-6E41-40A8-8583-9A30E0729567}"/>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6A35E0B2-DEB8-4ACF-A90A-D92B9B3A6927}"/>
                </a:ext>
              </a:extLst>
            </p:cNvPr>
            <p:cNvGrpSpPr/>
            <p:nvPr/>
          </p:nvGrpSpPr>
          <p:grpSpPr>
            <a:xfrm>
              <a:off x="7801359" y="3046730"/>
              <a:ext cx="604136" cy="414894"/>
              <a:chOff x="7801359" y="3046730"/>
              <a:chExt cx="604136" cy="414894"/>
            </a:xfrm>
          </p:grpSpPr>
          <p:cxnSp>
            <p:nvCxnSpPr>
              <p:cNvPr id="1011" name="Straight Arrow Connector 1010">
                <a:extLst>
                  <a:ext uri="{FF2B5EF4-FFF2-40B4-BE49-F238E27FC236}">
                    <a16:creationId xmlns:a16="http://schemas.microsoft.com/office/drawing/2014/main" id="{8231E9F0-8126-41ED-B519-6A9353D70685}"/>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2" name="Straight Arrow Connector 1011">
                <a:extLst>
                  <a:ext uri="{FF2B5EF4-FFF2-40B4-BE49-F238E27FC236}">
                    <a16:creationId xmlns:a16="http://schemas.microsoft.com/office/drawing/2014/main" id="{DEEDAC2E-C6B1-4CF7-ADAD-21013744D32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3" name="Straight Arrow Connector 1012">
                <a:extLst>
                  <a:ext uri="{FF2B5EF4-FFF2-40B4-BE49-F238E27FC236}">
                    <a16:creationId xmlns:a16="http://schemas.microsoft.com/office/drawing/2014/main" id="{9D3AA005-C0C4-40C6-9081-82B97B65E0A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4" name="Straight Arrow Connector 1013">
                <a:extLst>
                  <a:ext uri="{FF2B5EF4-FFF2-40B4-BE49-F238E27FC236}">
                    <a16:creationId xmlns:a16="http://schemas.microsoft.com/office/drawing/2014/main" id="{8EF1C756-51AC-483D-9B5D-CA39CA6906B9}"/>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1" name="Group 1000">
              <a:extLst>
                <a:ext uri="{FF2B5EF4-FFF2-40B4-BE49-F238E27FC236}">
                  <a16:creationId xmlns:a16="http://schemas.microsoft.com/office/drawing/2014/main" id="{43798066-96CD-49C1-9BC6-49835E052F81}"/>
                </a:ext>
              </a:extLst>
            </p:cNvPr>
            <p:cNvGrpSpPr/>
            <p:nvPr/>
          </p:nvGrpSpPr>
          <p:grpSpPr>
            <a:xfrm>
              <a:off x="8138544" y="3557270"/>
              <a:ext cx="661286" cy="342504"/>
              <a:chOff x="8138544" y="3557270"/>
              <a:chExt cx="661286" cy="342504"/>
            </a:xfrm>
          </p:grpSpPr>
          <p:cxnSp>
            <p:nvCxnSpPr>
              <p:cNvPr id="1007" name="Straight Arrow Connector 1006">
                <a:extLst>
                  <a:ext uri="{FF2B5EF4-FFF2-40B4-BE49-F238E27FC236}">
                    <a16:creationId xmlns:a16="http://schemas.microsoft.com/office/drawing/2014/main" id="{11FE64D2-67C8-4E67-9514-743A643675A8}"/>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8" name="Straight Arrow Connector 1007">
                <a:extLst>
                  <a:ext uri="{FF2B5EF4-FFF2-40B4-BE49-F238E27FC236}">
                    <a16:creationId xmlns:a16="http://schemas.microsoft.com/office/drawing/2014/main" id="{3E4C7E43-3C59-48CF-9238-46B2B033535F}"/>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9" name="Straight Arrow Connector 1008">
                <a:extLst>
                  <a:ext uri="{FF2B5EF4-FFF2-40B4-BE49-F238E27FC236}">
                    <a16:creationId xmlns:a16="http://schemas.microsoft.com/office/drawing/2014/main" id="{C70358EF-9523-41B3-B36E-A01DEDCC8F5C}"/>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0" name="Straight Arrow Connector 1009">
                <a:extLst>
                  <a:ext uri="{FF2B5EF4-FFF2-40B4-BE49-F238E27FC236}">
                    <a16:creationId xmlns:a16="http://schemas.microsoft.com/office/drawing/2014/main" id="{246217C8-6D03-4265-813B-6FF38CF39A62}"/>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2" name="Group 1001">
              <a:extLst>
                <a:ext uri="{FF2B5EF4-FFF2-40B4-BE49-F238E27FC236}">
                  <a16:creationId xmlns:a16="http://schemas.microsoft.com/office/drawing/2014/main" id="{BFA112E4-5759-406E-B235-83301447F316}"/>
                </a:ext>
              </a:extLst>
            </p:cNvPr>
            <p:cNvGrpSpPr/>
            <p:nvPr/>
          </p:nvGrpSpPr>
          <p:grpSpPr>
            <a:xfrm>
              <a:off x="8330949" y="3982085"/>
              <a:ext cx="680336" cy="277733"/>
              <a:chOff x="8330949" y="3982085"/>
              <a:chExt cx="680336" cy="277733"/>
            </a:xfrm>
          </p:grpSpPr>
          <p:cxnSp>
            <p:nvCxnSpPr>
              <p:cNvPr id="1003" name="Straight Arrow Connector 1002">
                <a:extLst>
                  <a:ext uri="{FF2B5EF4-FFF2-40B4-BE49-F238E27FC236}">
                    <a16:creationId xmlns:a16="http://schemas.microsoft.com/office/drawing/2014/main" id="{BC07EC78-04B0-4810-92C8-5B78BABD3451}"/>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4" name="Straight Arrow Connector 1003">
                <a:extLst>
                  <a:ext uri="{FF2B5EF4-FFF2-40B4-BE49-F238E27FC236}">
                    <a16:creationId xmlns:a16="http://schemas.microsoft.com/office/drawing/2014/main" id="{4100617F-9ADD-45D2-94B9-9C3D3109020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D460EB24-7E0C-4188-AE1C-AD2B3229C821}"/>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5A8C5173-D7B1-4A47-AF3F-195849FC786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21" name="Group 720">
            <a:extLst>
              <a:ext uri="{FF2B5EF4-FFF2-40B4-BE49-F238E27FC236}">
                <a16:creationId xmlns:a16="http://schemas.microsoft.com/office/drawing/2014/main" id="{2447B06B-F98D-4A73-AEF9-5ADE20DF1724}"/>
              </a:ext>
            </a:extLst>
          </p:cNvPr>
          <p:cNvGrpSpPr/>
          <p:nvPr/>
        </p:nvGrpSpPr>
        <p:grpSpPr>
          <a:xfrm>
            <a:off x="5606823" y="2480162"/>
            <a:ext cx="1523186" cy="1919026"/>
            <a:chOff x="7735343" y="1306682"/>
            <a:chExt cx="1523186" cy="1919026"/>
          </a:xfrm>
        </p:grpSpPr>
        <p:sp>
          <p:nvSpPr>
            <p:cNvPr id="734" name="Freeform: Shape 733">
              <a:extLst>
                <a:ext uri="{FF2B5EF4-FFF2-40B4-BE49-F238E27FC236}">
                  <a16:creationId xmlns:a16="http://schemas.microsoft.com/office/drawing/2014/main" id="{2E8A5A71-28C9-4F20-9D12-40239FB16E4B}"/>
                </a:ext>
              </a:extLst>
            </p:cNvPr>
            <p:cNvSpPr/>
            <p:nvPr/>
          </p:nvSpPr>
          <p:spPr>
            <a:xfrm rot="19860000" flipH="1">
              <a:off x="7735343" y="139666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921" name="Straight Connector 920">
              <a:extLst>
                <a:ext uri="{FF2B5EF4-FFF2-40B4-BE49-F238E27FC236}">
                  <a16:creationId xmlns:a16="http://schemas.microsoft.com/office/drawing/2014/main" id="{604C6A86-5196-47E4-80A8-55C3ED7E280A}"/>
                </a:ext>
              </a:extLst>
            </p:cNvPr>
            <p:cNvCxnSpPr>
              <a:cxnSpLocks/>
            </p:cNvCxnSpPr>
            <p:nvPr/>
          </p:nvCxnSpPr>
          <p:spPr>
            <a:xfrm flipV="1">
              <a:off x="7970446" y="13066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sp>
        <p:nvSpPr>
          <p:cNvPr id="746" name="Rectangle 745">
            <a:extLst>
              <a:ext uri="{FF2B5EF4-FFF2-40B4-BE49-F238E27FC236}">
                <a16:creationId xmlns:a16="http://schemas.microsoft.com/office/drawing/2014/main" id="{0C7460CB-7482-4B66-9924-E363AC975A96}"/>
              </a:ext>
            </a:extLst>
          </p:cNvPr>
          <p:cNvSpPr/>
          <p:nvPr/>
        </p:nvSpPr>
        <p:spPr>
          <a:xfrm>
            <a:off x="5104321" y="1056169"/>
            <a:ext cx="2447364" cy="4300819"/>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Rectangle 746">
            <a:extLst>
              <a:ext uri="{FF2B5EF4-FFF2-40B4-BE49-F238E27FC236}">
                <a16:creationId xmlns:a16="http://schemas.microsoft.com/office/drawing/2014/main" id="{6C4F8952-786E-4636-AEF8-2E593E097E20}"/>
              </a:ext>
            </a:extLst>
          </p:cNvPr>
          <p:cNvSpPr/>
          <p:nvPr/>
        </p:nvSpPr>
        <p:spPr>
          <a:xfrm>
            <a:off x="7429948" y="1123833"/>
            <a:ext cx="2556062" cy="4338919"/>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5" name="Rectangle 744">
            <a:extLst>
              <a:ext uri="{FF2B5EF4-FFF2-40B4-BE49-F238E27FC236}">
                <a16:creationId xmlns:a16="http://schemas.microsoft.com/office/drawing/2014/main" id="{96FA6810-47F3-4112-AA64-A583263484D8}"/>
              </a:ext>
            </a:extLst>
          </p:cNvPr>
          <p:cNvSpPr/>
          <p:nvPr/>
        </p:nvSpPr>
        <p:spPr>
          <a:xfrm>
            <a:off x="2564369" y="1027148"/>
            <a:ext cx="2447364" cy="3567953"/>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47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0" animBg="1"/>
      <p:bldP spid="747" grpId="0" animBg="1"/>
      <p:bldP spid="7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155">
            <a:extLst>
              <a:ext uri="{FF2B5EF4-FFF2-40B4-BE49-F238E27FC236}">
                <a16:creationId xmlns:a16="http://schemas.microsoft.com/office/drawing/2014/main" id="{E1EF1FFB-F8EC-45FE-B74F-448186850AAF}"/>
              </a:ext>
            </a:extLst>
          </p:cNvPr>
          <p:cNvGrpSpPr/>
          <p:nvPr/>
        </p:nvGrpSpPr>
        <p:grpSpPr>
          <a:xfrm>
            <a:off x="2548570" y="1456567"/>
            <a:ext cx="5397278" cy="1489994"/>
            <a:chOff x="2066986" y="1632898"/>
            <a:chExt cx="5397278" cy="1489994"/>
          </a:xfrm>
        </p:grpSpPr>
        <p:grpSp>
          <p:nvGrpSpPr>
            <p:cNvPr id="157" name="Group 156">
              <a:extLst>
                <a:ext uri="{FF2B5EF4-FFF2-40B4-BE49-F238E27FC236}">
                  <a16:creationId xmlns:a16="http://schemas.microsoft.com/office/drawing/2014/main" id="{B810C53F-E2B7-4BAA-899E-F813495C5AC4}"/>
                </a:ext>
              </a:extLst>
            </p:cNvPr>
            <p:cNvGrpSpPr/>
            <p:nvPr/>
          </p:nvGrpSpPr>
          <p:grpSpPr>
            <a:xfrm>
              <a:off x="2066986" y="1632898"/>
              <a:ext cx="377177" cy="464437"/>
              <a:chOff x="3671248" y="1508078"/>
              <a:chExt cx="522436" cy="643302"/>
            </a:xfrm>
          </p:grpSpPr>
          <p:sp>
            <p:nvSpPr>
              <p:cNvPr id="176" name="Isosceles Triangle 175">
                <a:extLst>
                  <a:ext uri="{FF2B5EF4-FFF2-40B4-BE49-F238E27FC236}">
                    <a16:creationId xmlns:a16="http://schemas.microsoft.com/office/drawing/2014/main" id="{9FB0187A-166C-46C7-BF1F-A3588F87E10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7" name="Straight Connector 176">
                <a:extLst>
                  <a:ext uri="{FF2B5EF4-FFF2-40B4-BE49-F238E27FC236}">
                    <a16:creationId xmlns:a16="http://schemas.microsoft.com/office/drawing/2014/main" id="{D3DD49E9-C0C7-47D6-8DF6-4E2710D9B6E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7BED208-2A30-4728-A10A-AF069E80DF43}"/>
                </a:ext>
              </a:extLst>
            </p:cNvPr>
            <p:cNvGrpSpPr/>
            <p:nvPr/>
          </p:nvGrpSpPr>
          <p:grpSpPr>
            <a:xfrm>
              <a:off x="2903670" y="1804890"/>
              <a:ext cx="377177" cy="464437"/>
              <a:chOff x="3671248" y="1508078"/>
              <a:chExt cx="522436" cy="643302"/>
            </a:xfrm>
          </p:grpSpPr>
          <p:sp>
            <p:nvSpPr>
              <p:cNvPr id="174" name="Isosceles Triangle 173">
                <a:extLst>
                  <a:ext uri="{FF2B5EF4-FFF2-40B4-BE49-F238E27FC236}">
                    <a16:creationId xmlns:a16="http://schemas.microsoft.com/office/drawing/2014/main" id="{686F6E91-BED1-4B4D-8454-8C379A4C3AD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5" name="Straight Connector 174">
                <a:extLst>
                  <a:ext uri="{FF2B5EF4-FFF2-40B4-BE49-F238E27FC236}">
                    <a16:creationId xmlns:a16="http://schemas.microsoft.com/office/drawing/2014/main" id="{3E1BF755-E230-44A6-AAE2-ECD0A38910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FB043635-0198-478F-AF9B-B9BAD10FF1C6}"/>
                </a:ext>
              </a:extLst>
            </p:cNvPr>
            <p:cNvGrpSpPr/>
            <p:nvPr/>
          </p:nvGrpSpPr>
          <p:grpSpPr>
            <a:xfrm>
              <a:off x="3740354" y="1975103"/>
              <a:ext cx="377177" cy="464437"/>
              <a:chOff x="3671248" y="1508078"/>
              <a:chExt cx="522436" cy="643302"/>
            </a:xfrm>
          </p:grpSpPr>
          <p:sp>
            <p:nvSpPr>
              <p:cNvPr id="172" name="Isosceles Triangle 171">
                <a:extLst>
                  <a:ext uri="{FF2B5EF4-FFF2-40B4-BE49-F238E27FC236}">
                    <a16:creationId xmlns:a16="http://schemas.microsoft.com/office/drawing/2014/main" id="{7E2312A3-807B-4ABE-AC59-E5C890C6D49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3" name="Straight Connector 172">
                <a:extLst>
                  <a:ext uri="{FF2B5EF4-FFF2-40B4-BE49-F238E27FC236}">
                    <a16:creationId xmlns:a16="http://schemas.microsoft.com/office/drawing/2014/main" id="{335BBBEF-E591-49F6-A7D6-E5DA13A99D0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D694335F-4BC7-479A-9233-B6A999047933}"/>
                </a:ext>
              </a:extLst>
            </p:cNvPr>
            <p:cNvGrpSpPr/>
            <p:nvPr/>
          </p:nvGrpSpPr>
          <p:grpSpPr>
            <a:xfrm>
              <a:off x="4577038" y="2147036"/>
              <a:ext cx="377177" cy="464437"/>
              <a:chOff x="3671248" y="1508078"/>
              <a:chExt cx="522436" cy="643302"/>
            </a:xfrm>
          </p:grpSpPr>
          <p:sp>
            <p:nvSpPr>
              <p:cNvPr id="170" name="Isosceles Triangle 169">
                <a:extLst>
                  <a:ext uri="{FF2B5EF4-FFF2-40B4-BE49-F238E27FC236}">
                    <a16:creationId xmlns:a16="http://schemas.microsoft.com/office/drawing/2014/main" id="{9E9918A1-BB86-4A08-B14D-DEC92EE1E71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1" name="Straight Connector 170">
                <a:extLst>
                  <a:ext uri="{FF2B5EF4-FFF2-40B4-BE49-F238E27FC236}">
                    <a16:creationId xmlns:a16="http://schemas.microsoft.com/office/drawing/2014/main" id="{9874C81A-C9B0-4FF8-A7C5-A31541AB348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409ACE3-1250-4AAC-A81C-03CB4362E227}"/>
                </a:ext>
              </a:extLst>
            </p:cNvPr>
            <p:cNvGrpSpPr/>
            <p:nvPr/>
          </p:nvGrpSpPr>
          <p:grpSpPr>
            <a:xfrm>
              <a:off x="5413722" y="2318078"/>
              <a:ext cx="377177" cy="464437"/>
              <a:chOff x="3671248" y="1508078"/>
              <a:chExt cx="522436" cy="643302"/>
            </a:xfrm>
          </p:grpSpPr>
          <p:sp>
            <p:nvSpPr>
              <p:cNvPr id="168" name="Isosceles Triangle 167">
                <a:extLst>
                  <a:ext uri="{FF2B5EF4-FFF2-40B4-BE49-F238E27FC236}">
                    <a16:creationId xmlns:a16="http://schemas.microsoft.com/office/drawing/2014/main" id="{C5250D61-65F8-4F55-A832-CE7643C83AA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9" name="Straight Connector 168">
                <a:extLst>
                  <a:ext uri="{FF2B5EF4-FFF2-40B4-BE49-F238E27FC236}">
                    <a16:creationId xmlns:a16="http://schemas.microsoft.com/office/drawing/2014/main" id="{B884F73D-EA3A-4EB3-AFF9-4A17411FE66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9F3503A-E2B0-4477-8C4A-C362310D66A6}"/>
                </a:ext>
              </a:extLst>
            </p:cNvPr>
            <p:cNvGrpSpPr/>
            <p:nvPr/>
          </p:nvGrpSpPr>
          <p:grpSpPr>
            <a:xfrm>
              <a:off x="6250406" y="2486460"/>
              <a:ext cx="377177" cy="464437"/>
              <a:chOff x="3671248" y="1508078"/>
              <a:chExt cx="522436" cy="643302"/>
            </a:xfrm>
          </p:grpSpPr>
          <p:sp>
            <p:nvSpPr>
              <p:cNvPr id="166" name="Isosceles Triangle 165">
                <a:extLst>
                  <a:ext uri="{FF2B5EF4-FFF2-40B4-BE49-F238E27FC236}">
                    <a16:creationId xmlns:a16="http://schemas.microsoft.com/office/drawing/2014/main" id="{1694E867-1FA8-4555-8C21-AC1312F37CE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7" name="Straight Connector 166">
                <a:extLst>
                  <a:ext uri="{FF2B5EF4-FFF2-40B4-BE49-F238E27FC236}">
                    <a16:creationId xmlns:a16="http://schemas.microsoft.com/office/drawing/2014/main" id="{2DDC8609-E2D2-4811-B0B8-307805D01AA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A03FD36-0522-43B5-A845-EE57719DF8AF}"/>
                </a:ext>
              </a:extLst>
            </p:cNvPr>
            <p:cNvGrpSpPr/>
            <p:nvPr/>
          </p:nvGrpSpPr>
          <p:grpSpPr>
            <a:xfrm>
              <a:off x="7087087" y="2658455"/>
              <a:ext cx="377177" cy="464437"/>
              <a:chOff x="3671248" y="1508078"/>
              <a:chExt cx="522436" cy="643302"/>
            </a:xfrm>
          </p:grpSpPr>
          <p:sp>
            <p:nvSpPr>
              <p:cNvPr id="164" name="Isosceles Triangle 163">
                <a:extLst>
                  <a:ext uri="{FF2B5EF4-FFF2-40B4-BE49-F238E27FC236}">
                    <a16:creationId xmlns:a16="http://schemas.microsoft.com/office/drawing/2014/main" id="{B57C7F70-C1D2-4EEB-9B8C-85D9C96C984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5" name="Straight Connector 164">
                <a:extLst>
                  <a:ext uri="{FF2B5EF4-FFF2-40B4-BE49-F238E27FC236}">
                    <a16:creationId xmlns:a16="http://schemas.microsoft.com/office/drawing/2014/main" id="{D4CD7D61-7008-46C7-81AD-A16B45CABC6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78" name="Group 177">
            <a:extLst>
              <a:ext uri="{FF2B5EF4-FFF2-40B4-BE49-F238E27FC236}">
                <a16:creationId xmlns:a16="http://schemas.microsoft.com/office/drawing/2014/main" id="{D91D1700-3007-4419-9473-02C8332E9E93}"/>
              </a:ext>
            </a:extLst>
          </p:cNvPr>
          <p:cNvGrpSpPr/>
          <p:nvPr/>
        </p:nvGrpSpPr>
        <p:grpSpPr>
          <a:xfrm>
            <a:off x="2908234" y="1176151"/>
            <a:ext cx="5397278" cy="1489994"/>
            <a:chOff x="2066986" y="1632898"/>
            <a:chExt cx="5397278" cy="1489994"/>
          </a:xfrm>
        </p:grpSpPr>
        <p:grpSp>
          <p:nvGrpSpPr>
            <p:cNvPr id="179" name="Group 178">
              <a:extLst>
                <a:ext uri="{FF2B5EF4-FFF2-40B4-BE49-F238E27FC236}">
                  <a16:creationId xmlns:a16="http://schemas.microsoft.com/office/drawing/2014/main" id="{00DF4BBE-CBE6-4F8C-B434-53EC8FAB07C7}"/>
                </a:ext>
              </a:extLst>
            </p:cNvPr>
            <p:cNvGrpSpPr/>
            <p:nvPr/>
          </p:nvGrpSpPr>
          <p:grpSpPr>
            <a:xfrm>
              <a:off x="2066986" y="1632898"/>
              <a:ext cx="377177" cy="464437"/>
              <a:chOff x="3671248" y="1508078"/>
              <a:chExt cx="522436" cy="643302"/>
            </a:xfrm>
          </p:grpSpPr>
          <p:sp>
            <p:nvSpPr>
              <p:cNvPr id="198" name="Isosceles Triangle 197">
                <a:extLst>
                  <a:ext uri="{FF2B5EF4-FFF2-40B4-BE49-F238E27FC236}">
                    <a16:creationId xmlns:a16="http://schemas.microsoft.com/office/drawing/2014/main" id="{23061A25-336C-4A4D-96DF-3C746D26DD0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9" name="Straight Connector 198">
                <a:extLst>
                  <a:ext uri="{FF2B5EF4-FFF2-40B4-BE49-F238E27FC236}">
                    <a16:creationId xmlns:a16="http://schemas.microsoft.com/office/drawing/2014/main" id="{359ECB27-725F-41D8-89E2-E0586ABCE96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9EEB8F50-97C3-47C9-B2B3-BA9A320E2336}"/>
                </a:ext>
              </a:extLst>
            </p:cNvPr>
            <p:cNvGrpSpPr/>
            <p:nvPr/>
          </p:nvGrpSpPr>
          <p:grpSpPr>
            <a:xfrm>
              <a:off x="2903670" y="1804890"/>
              <a:ext cx="377177" cy="464437"/>
              <a:chOff x="3671248" y="1508078"/>
              <a:chExt cx="522436" cy="643302"/>
            </a:xfrm>
          </p:grpSpPr>
          <p:sp>
            <p:nvSpPr>
              <p:cNvPr id="196" name="Isosceles Triangle 195">
                <a:extLst>
                  <a:ext uri="{FF2B5EF4-FFF2-40B4-BE49-F238E27FC236}">
                    <a16:creationId xmlns:a16="http://schemas.microsoft.com/office/drawing/2014/main" id="{84B2E3C2-BD62-48E2-B407-6EE0558A15A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97" name="Straight Connector 196">
                <a:extLst>
                  <a:ext uri="{FF2B5EF4-FFF2-40B4-BE49-F238E27FC236}">
                    <a16:creationId xmlns:a16="http://schemas.microsoft.com/office/drawing/2014/main" id="{9D52D440-852B-4A11-8FD9-F7FD34612B2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F5152781-56E6-408F-93D2-431CA7423064}"/>
                </a:ext>
              </a:extLst>
            </p:cNvPr>
            <p:cNvGrpSpPr/>
            <p:nvPr/>
          </p:nvGrpSpPr>
          <p:grpSpPr>
            <a:xfrm>
              <a:off x="3740354" y="1975103"/>
              <a:ext cx="377177" cy="464437"/>
              <a:chOff x="3671248" y="1508078"/>
              <a:chExt cx="522436" cy="643302"/>
            </a:xfrm>
          </p:grpSpPr>
          <p:sp>
            <p:nvSpPr>
              <p:cNvPr id="194" name="Isosceles Triangle 193">
                <a:extLst>
                  <a:ext uri="{FF2B5EF4-FFF2-40B4-BE49-F238E27FC236}">
                    <a16:creationId xmlns:a16="http://schemas.microsoft.com/office/drawing/2014/main" id="{A86A6ECA-0BF7-47FA-A4D7-1043BA73CBE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5" name="Straight Connector 194">
                <a:extLst>
                  <a:ext uri="{FF2B5EF4-FFF2-40B4-BE49-F238E27FC236}">
                    <a16:creationId xmlns:a16="http://schemas.microsoft.com/office/drawing/2014/main" id="{B39AF675-20D9-4D57-805E-F3B9C36ECB5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CEA784D0-D54D-40AC-AA9C-7F24DED123E5}"/>
                </a:ext>
              </a:extLst>
            </p:cNvPr>
            <p:cNvGrpSpPr/>
            <p:nvPr/>
          </p:nvGrpSpPr>
          <p:grpSpPr>
            <a:xfrm>
              <a:off x="4577038" y="2147036"/>
              <a:ext cx="377177" cy="464437"/>
              <a:chOff x="3671248" y="1508078"/>
              <a:chExt cx="522436" cy="643302"/>
            </a:xfrm>
          </p:grpSpPr>
          <p:sp>
            <p:nvSpPr>
              <p:cNvPr id="192" name="Isosceles Triangle 191">
                <a:extLst>
                  <a:ext uri="{FF2B5EF4-FFF2-40B4-BE49-F238E27FC236}">
                    <a16:creationId xmlns:a16="http://schemas.microsoft.com/office/drawing/2014/main" id="{932F5736-AE43-4141-A4C1-EA86887FE5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3" name="Straight Connector 192">
                <a:extLst>
                  <a:ext uri="{FF2B5EF4-FFF2-40B4-BE49-F238E27FC236}">
                    <a16:creationId xmlns:a16="http://schemas.microsoft.com/office/drawing/2014/main" id="{E60CFE88-614E-4470-8D59-4FABF3A17D8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9351B6A-70E5-4D88-8B49-567168705B80}"/>
                </a:ext>
              </a:extLst>
            </p:cNvPr>
            <p:cNvGrpSpPr/>
            <p:nvPr/>
          </p:nvGrpSpPr>
          <p:grpSpPr>
            <a:xfrm>
              <a:off x="5413722" y="2318078"/>
              <a:ext cx="377177" cy="464437"/>
              <a:chOff x="3671248" y="1508078"/>
              <a:chExt cx="522436" cy="643302"/>
            </a:xfrm>
          </p:grpSpPr>
          <p:sp>
            <p:nvSpPr>
              <p:cNvPr id="190" name="Isosceles Triangle 189">
                <a:extLst>
                  <a:ext uri="{FF2B5EF4-FFF2-40B4-BE49-F238E27FC236}">
                    <a16:creationId xmlns:a16="http://schemas.microsoft.com/office/drawing/2014/main" id="{997C550D-622D-4D67-85A0-94E48EADB83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1" name="Straight Connector 190">
                <a:extLst>
                  <a:ext uri="{FF2B5EF4-FFF2-40B4-BE49-F238E27FC236}">
                    <a16:creationId xmlns:a16="http://schemas.microsoft.com/office/drawing/2014/main" id="{2D07FC8C-F40C-45C9-A617-51E623898D3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8610D17F-B494-4623-9147-1A022B6CAD7D}"/>
                </a:ext>
              </a:extLst>
            </p:cNvPr>
            <p:cNvGrpSpPr/>
            <p:nvPr/>
          </p:nvGrpSpPr>
          <p:grpSpPr>
            <a:xfrm>
              <a:off x="6250406" y="2486460"/>
              <a:ext cx="377177" cy="464437"/>
              <a:chOff x="3671248" y="1508078"/>
              <a:chExt cx="522436" cy="643302"/>
            </a:xfrm>
          </p:grpSpPr>
          <p:sp>
            <p:nvSpPr>
              <p:cNvPr id="188" name="Isosceles Triangle 187">
                <a:extLst>
                  <a:ext uri="{FF2B5EF4-FFF2-40B4-BE49-F238E27FC236}">
                    <a16:creationId xmlns:a16="http://schemas.microsoft.com/office/drawing/2014/main" id="{9429A264-9E99-46C0-AB5A-BD77B94A9B9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9" name="Straight Connector 188">
                <a:extLst>
                  <a:ext uri="{FF2B5EF4-FFF2-40B4-BE49-F238E27FC236}">
                    <a16:creationId xmlns:a16="http://schemas.microsoft.com/office/drawing/2014/main" id="{0E75CD13-5B5D-417C-BB90-695EB3AC55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419B3AEB-90DD-44DD-AF67-D08D1BF410BE}"/>
                </a:ext>
              </a:extLst>
            </p:cNvPr>
            <p:cNvGrpSpPr/>
            <p:nvPr/>
          </p:nvGrpSpPr>
          <p:grpSpPr>
            <a:xfrm>
              <a:off x="7087087" y="2658455"/>
              <a:ext cx="377177" cy="464437"/>
              <a:chOff x="3671248" y="1508078"/>
              <a:chExt cx="522436" cy="643302"/>
            </a:xfrm>
          </p:grpSpPr>
          <p:sp>
            <p:nvSpPr>
              <p:cNvPr id="186" name="Isosceles Triangle 185">
                <a:extLst>
                  <a:ext uri="{FF2B5EF4-FFF2-40B4-BE49-F238E27FC236}">
                    <a16:creationId xmlns:a16="http://schemas.microsoft.com/office/drawing/2014/main" id="{9EA6385A-98FA-4DED-9307-CCDD9953529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7" name="Straight Connector 186">
                <a:extLst>
                  <a:ext uri="{FF2B5EF4-FFF2-40B4-BE49-F238E27FC236}">
                    <a16:creationId xmlns:a16="http://schemas.microsoft.com/office/drawing/2014/main" id="{987EFBC6-77EB-42F6-840A-9A6BD42D107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00" name="Group 199">
            <a:extLst>
              <a:ext uri="{FF2B5EF4-FFF2-40B4-BE49-F238E27FC236}">
                <a16:creationId xmlns:a16="http://schemas.microsoft.com/office/drawing/2014/main" id="{9E29C990-E3FC-4E2B-A8EF-0CB99B6BE213}"/>
              </a:ext>
            </a:extLst>
          </p:cNvPr>
          <p:cNvGrpSpPr/>
          <p:nvPr/>
        </p:nvGrpSpPr>
        <p:grpSpPr>
          <a:xfrm>
            <a:off x="3267898" y="877447"/>
            <a:ext cx="5397278" cy="1489994"/>
            <a:chOff x="2066986" y="1632898"/>
            <a:chExt cx="5397278" cy="1489994"/>
          </a:xfrm>
        </p:grpSpPr>
        <p:grpSp>
          <p:nvGrpSpPr>
            <p:cNvPr id="201" name="Group 200">
              <a:extLst>
                <a:ext uri="{FF2B5EF4-FFF2-40B4-BE49-F238E27FC236}">
                  <a16:creationId xmlns:a16="http://schemas.microsoft.com/office/drawing/2014/main" id="{88F91356-4DDB-4275-80AC-8E82F17FC2C6}"/>
                </a:ext>
              </a:extLst>
            </p:cNvPr>
            <p:cNvGrpSpPr/>
            <p:nvPr/>
          </p:nvGrpSpPr>
          <p:grpSpPr>
            <a:xfrm>
              <a:off x="2066986" y="1632898"/>
              <a:ext cx="377177" cy="464437"/>
              <a:chOff x="3671248" y="1508078"/>
              <a:chExt cx="522436" cy="643302"/>
            </a:xfrm>
          </p:grpSpPr>
          <p:sp>
            <p:nvSpPr>
              <p:cNvPr id="220" name="Isosceles Triangle 219">
                <a:extLst>
                  <a:ext uri="{FF2B5EF4-FFF2-40B4-BE49-F238E27FC236}">
                    <a16:creationId xmlns:a16="http://schemas.microsoft.com/office/drawing/2014/main" id="{00E97318-E250-4F46-947A-CE0D4B7C1E9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21" name="Straight Connector 220">
                <a:extLst>
                  <a:ext uri="{FF2B5EF4-FFF2-40B4-BE49-F238E27FC236}">
                    <a16:creationId xmlns:a16="http://schemas.microsoft.com/office/drawing/2014/main" id="{725B1214-C516-4D56-A6AA-8F3036BA91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7FA3D5C-E54D-4E81-BBD2-3429A9B080C0}"/>
                </a:ext>
              </a:extLst>
            </p:cNvPr>
            <p:cNvGrpSpPr/>
            <p:nvPr/>
          </p:nvGrpSpPr>
          <p:grpSpPr>
            <a:xfrm>
              <a:off x="2903670" y="1804890"/>
              <a:ext cx="377177" cy="464437"/>
              <a:chOff x="3671248" y="1508078"/>
              <a:chExt cx="522436" cy="643302"/>
            </a:xfrm>
          </p:grpSpPr>
          <p:sp>
            <p:nvSpPr>
              <p:cNvPr id="218" name="Isosceles Triangle 217">
                <a:extLst>
                  <a:ext uri="{FF2B5EF4-FFF2-40B4-BE49-F238E27FC236}">
                    <a16:creationId xmlns:a16="http://schemas.microsoft.com/office/drawing/2014/main" id="{B22E6248-A0CD-4C55-B3CB-CB4CE62911B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9" name="Straight Connector 218">
                <a:extLst>
                  <a:ext uri="{FF2B5EF4-FFF2-40B4-BE49-F238E27FC236}">
                    <a16:creationId xmlns:a16="http://schemas.microsoft.com/office/drawing/2014/main" id="{9EB52BE5-44FE-4726-878E-38B33BAF0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C682FBF-AEC4-4F4B-B5E2-8F3CB0DE5A4A}"/>
                </a:ext>
              </a:extLst>
            </p:cNvPr>
            <p:cNvGrpSpPr/>
            <p:nvPr/>
          </p:nvGrpSpPr>
          <p:grpSpPr>
            <a:xfrm>
              <a:off x="3740354" y="1975103"/>
              <a:ext cx="377177" cy="464437"/>
              <a:chOff x="3671248" y="1508078"/>
              <a:chExt cx="522436" cy="643302"/>
            </a:xfrm>
          </p:grpSpPr>
          <p:sp>
            <p:nvSpPr>
              <p:cNvPr id="216" name="Isosceles Triangle 215">
                <a:extLst>
                  <a:ext uri="{FF2B5EF4-FFF2-40B4-BE49-F238E27FC236}">
                    <a16:creationId xmlns:a16="http://schemas.microsoft.com/office/drawing/2014/main" id="{D338420B-484E-469B-85C4-D79406FF4BE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7" name="Straight Connector 216">
                <a:extLst>
                  <a:ext uri="{FF2B5EF4-FFF2-40B4-BE49-F238E27FC236}">
                    <a16:creationId xmlns:a16="http://schemas.microsoft.com/office/drawing/2014/main" id="{28F50EFA-0E33-448D-B4A8-1782D0C9E4E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4494BE1-E717-43CA-BFBF-F66290500581}"/>
                </a:ext>
              </a:extLst>
            </p:cNvPr>
            <p:cNvGrpSpPr/>
            <p:nvPr/>
          </p:nvGrpSpPr>
          <p:grpSpPr>
            <a:xfrm>
              <a:off x="4577038" y="2147036"/>
              <a:ext cx="377177" cy="464437"/>
              <a:chOff x="3671248" y="1508078"/>
              <a:chExt cx="522436" cy="643302"/>
            </a:xfrm>
          </p:grpSpPr>
          <p:sp>
            <p:nvSpPr>
              <p:cNvPr id="214" name="Isosceles Triangle 213">
                <a:extLst>
                  <a:ext uri="{FF2B5EF4-FFF2-40B4-BE49-F238E27FC236}">
                    <a16:creationId xmlns:a16="http://schemas.microsoft.com/office/drawing/2014/main" id="{BFAF9495-0F28-477F-A1DE-ECFB85E70A8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5" name="Straight Connector 214">
                <a:extLst>
                  <a:ext uri="{FF2B5EF4-FFF2-40B4-BE49-F238E27FC236}">
                    <a16:creationId xmlns:a16="http://schemas.microsoft.com/office/drawing/2014/main" id="{986DD083-4468-4F2F-AE11-8F8F6C72922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7D25744-A41A-4F49-AB20-3AE74C4F6856}"/>
                </a:ext>
              </a:extLst>
            </p:cNvPr>
            <p:cNvGrpSpPr/>
            <p:nvPr/>
          </p:nvGrpSpPr>
          <p:grpSpPr>
            <a:xfrm>
              <a:off x="5413722" y="2318078"/>
              <a:ext cx="377177" cy="464437"/>
              <a:chOff x="3671248" y="1508078"/>
              <a:chExt cx="522436" cy="643302"/>
            </a:xfrm>
          </p:grpSpPr>
          <p:sp>
            <p:nvSpPr>
              <p:cNvPr id="212" name="Isosceles Triangle 211">
                <a:extLst>
                  <a:ext uri="{FF2B5EF4-FFF2-40B4-BE49-F238E27FC236}">
                    <a16:creationId xmlns:a16="http://schemas.microsoft.com/office/drawing/2014/main" id="{04A03C5F-0092-4957-950E-DEABA619BC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3" name="Straight Connector 212">
                <a:extLst>
                  <a:ext uri="{FF2B5EF4-FFF2-40B4-BE49-F238E27FC236}">
                    <a16:creationId xmlns:a16="http://schemas.microsoft.com/office/drawing/2014/main" id="{86A27C54-DD8A-45DB-B822-A5C99E5D226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A3FD5636-FDCA-44B0-ADF5-251D1FE5A414}"/>
                </a:ext>
              </a:extLst>
            </p:cNvPr>
            <p:cNvGrpSpPr/>
            <p:nvPr/>
          </p:nvGrpSpPr>
          <p:grpSpPr>
            <a:xfrm>
              <a:off x="6250406" y="2486460"/>
              <a:ext cx="377177" cy="464437"/>
              <a:chOff x="3671248" y="1508078"/>
              <a:chExt cx="522436" cy="643302"/>
            </a:xfrm>
          </p:grpSpPr>
          <p:sp>
            <p:nvSpPr>
              <p:cNvPr id="210" name="Isosceles Triangle 209">
                <a:extLst>
                  <a:ext uri="{FF2B5EF4-FFF2-40B4-BE49-F238E27FC236}">
                    <a16:creationId xmlns:a16="http://schemas.microsoft.com/office/drawing/2014/main" id="{5AD17104-1475-46C3-892E-423AA01575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1" name="Straight Connector 210">
                <a:extLst>
                  <a:ext uri="{FF2B5EF4-FFF2-40B4-BE49-F238E27FC236}">
                    <a16:creationId xmlns:a16="http://schemas.microsoft.com/office/drawing/2014/main" id="{4061EFAF-0CD7-4019-AB12-04C99EC06CB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1EF107F-5674-4A86-87DC-90CA27CD84EE}"/>
                </a:ext>
              </a:extLst>
            </p:cNvPr>
            <p:cNvGrpSpPr/>
            <p:nvPr/>
          </p:nvGrpSpPr>
          <p:grpSpPr>
            <a:xfrm>
              <a:off x="7087087" y="2658455"/>
              <a:ext cx="377177" cy="464437"/>
              <a:chOff x="3671248" y="1508078"/>
              <a:chExt cx="522436" cy="643302"/>
            </a:xfrm>
          </p:grpSpPr>
          <p:sp>
            <p:nvSpPr>
              <p:cNvPr id="208" name="Isosceles Triangle 207">
                <a:extLst>
                  <a:ext uri="{FF2B5EF4-FFF2-40B4-BE49-F238E27FC236}">
                    <a16:creationId xmlns:a16="http://schemas.microsoft.com/office/drawing/2014/main" id="{BC3BC9CB-27D8-4C25-B189-E3C71FEF314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09" name="Straight Connector 208">
                <a:extLst>
                  <a:ext uri="{FF2B5EF4-FFF2-40B4-BE49-F238E27FC236}">
                    <a16:creationId xmlns:a16="http://schemas.microsoft.com/office/drawing/2014/main" id="{58AFB6A9-C30A-478B-84ED-E0A358A977F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36" name="Group 135">
            <a:extLst>
              <a:ext uri="{FF2B5EF4-FFF2-40B4-BE49-F238E27FC236}">
                <a16:creationId xmlns:a16="http://schemas.microsoft.com/office/drawing/2014/main" id="{2EFC0EB6-4936-4DEE-A135-5E455F70CEBC}"/>
              </a:ext>
            </a:extLst>
          </p:cNvPr>
          <p:cNvGrpSpPr/>
          <p:nvPr/>
        </p:nvGrpSpPr>
        <p:grpSpPr>
          <a:xfrm>
            <a:off x="2903670" y="1933359"/>
            <a:ext cx="377177" cy="464437"/>
            <a:chOff x="3671248" y="1508078"/>
            <a:chExt cx="522436" cy="643302"/>
          </a:xfrm>
        </p:grpSpPr>
        <p:sp>
          <p:nvSpPr>
            <p:cNvPr id="152" name="Isosceles Triangle 151">
              <a:extLst>
                <a:ext uri="{FF2B5EF4-FFF2-40B4-BE49-F238E27FC236}">
                  <a16:creationId xmlns:a16="http://schemas.microsoft.com/office/drawing/2014/main" id="{80FDA985-24AC-4E46-B62A-11D9DA7BE5B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2B531F4-17CB-4BE1-ABCE-AA43581E7E5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65A1A1D4-E5A1-480D-A035-5BABD71C1C19}"/>
              </a:ext>
            </a:extLst>
          </p:cNvPr>
          <p:cNvGrpSpPr/>
          <p:nvPr/>
        </p:nvGrpSpPr>
        <p:grpSpPr>
          <a:xfrm>
            <a:off x="3740354" y="2103572"/>
            <a:ext cx="377177" cy="464437"/>
            <a:chOff x="3671248" y="1508078"/>
            <a:chExt cx="522436" cy="643302"/>
          </a:xfrm>
        </p:grpSpPr>
        <p:sp>
          <p:nvSpPr>
            <p:cNvPr id="150" name="Isosceles Triangle 149">
              <a:extLst>
                <a:ext uri="{FF2B5EF4-FFF2-40B4-BE49-F238E27FC236}">
                  <a16:creationId xmlns:a16="http://schemas.microsoft.com/office/drawing/2014/main" id="{8E117E65-2202-4595-97C1-2A899F1E6F2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1" name="Straight Connector 150">
              <a:extLst>
                <a:ext uri="{FF2B5EF4-FFF2-40B4-BE49-F238E27FC236}">
                  <a16:creationId xmlns:a16="http://schemas.microsoft.com/office/drawing/2014/main" id="{73539F1A-1CD3-45F9-8418-EA71CCBC176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71C4B22E-DFA5-4346-A61A-78EFFAF1587B}"/>
              </a:ext>
            </a:extLst>
          </p:cNvPr>
          <p:cNvGrpSpPr/>
          <p:nvPr/>
        </p:nvGrpSpPr>
        <p:grpSpPr>
          <a:xfrm>
            <a:off x="4577038" y="2275505"/>
            <a:ext cx="377177" cy="464437"/>
            <a:chOff x="3671248" y="1508078"/>
            <a:chExt cx="522436" cy="643302"/>
          </a:xfrm>
        </p:grpSpPr>
        <p:sp>
          <p:nvSpPr>
            <p:cNvPr id="148" name="Isosceles Triangle 147">
              <a:extLst>
                <a:ext uri="{FF2B5EF4-FFF2-40B4-BE49-F238E27FC236}">
                  <a16:creationId xmlns:a16="http://schemas.microsoft.com/office/drawing/2014/main" id="{F2626689-F7F2-4003-8348-0AC21FE8977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9" name="Straight Connector 148">
              <a:extLst>
                <a:ext uri="{FF2B5EF4-FFF2-40B4-BE49-F238E27FC236}">
                  <a16:creationId xmlns:a16="http://schemas.microsoft.com/office/drawing/2014/main" id="{6AB831C5-4814-4312-89E6-61C8211371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E7CFB81-1163-4BBD-ACE3-3443E3AE04F0}"/>
              </a:ext>
            </a:extLst>
          </p:cNvPr>
          <p:cNvGrpSpPr/>
          <p:nvPr/>
        </p:nvGrpSpPr>
        <p:grpSpPr>
          <a:xfrm>
            <a:off x="5413722" y="2446547"/>
            <a:ext cx="377177" cy="464437"/>
            <a:chOff x="3671248" y="1508078"/>
            <a:chExt cx="522436" cy="643302"/>
          </a:xfrm>
        </p:grpSpPr>
        <p:sp>
          <p:nvSpPr>
            <p:cNvPr id="146" name="Isosceles Triangle 145">
              <a:extLst>
                <a:ext uri="{FF2B5EF4-FFF2-40B4-BE49-F238E27FC236}">
                  <a16:creationId xmlns:a16="http://schemas.microsoft.com/office/drawing/2014/main" id="{01F96D7D-EE3F-48E1-8B30-2D9F8F3E2E1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7EEC152-DCAA-448E-9801-1E267193BF2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C1509BF-8F1E-4E86-91EB-7E34FBEBACF1}"/>
              </a:ext>
            </a:extLst>
          </p:cNvPr>
          <p:cNvGrpSpPr/>
          <p:nvPr/>
        </p:nvGrpSpPr>
        <p:grpSpPr>
          <a:xfrm>
            <a:off x="6250406" y="2614929"/>
            <a:ext cx="377177" cy="464437"/>
            <a:chOff x="3671248" y="1508078"/>
            <a:chExt cx="522436" cy="643302"/>
          </a:xfrm>
        </p:grpSpPr>
        <p:sp>
          <p:nvSpPr>
            <p:cNvPr id="144" name="Isosceles Triangle 143">
              <a:extLst>
                <a:ext uri="{FF2B5EF4-FFF2-40B4-BE49-F238E27FC236}">
                  <a16:creationId xmlns:a16="http://schemas.microsoft.com/office/drawing/2014/main" id="{4C260A5A-6376-445B-82F0-4E2C776EBB4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5" name="Straight Connector 144">
              <a:extLst>
                <a:ext uri="{FF2B5EF4-FFF2-40B4-BE49-F238E27FC236}">
                  <a16:creationId xmlns:a16="http://schemas.microsoft.com/office/drawing/2014/main" id="{54488999-FD80-4371-9F87-C5D3DACE441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C54B8BF-5C59-4D93-B815-1EA77738556F}"/>
              </a:ext>
            </a:extLst>
          </p:cNvPr>
          <p:cNvGrpSpPr/>
          <p:nvPr/>
        </p:nvGrpSpPr>
        <p:grpSpPr>
          <a:xfrm>
            <a:off x="7087087" y="2786924"/>
            <a:ext cx="377177" cy="464437"/>
            <a:chOff x="3671248" y="1508078"/>
            <a:chExt cx="522436" cy="643302"/>
          </a:xfrm>
        </p:grpSpPr>
        <p:sp>
          <p:nvSpPr>
            <p:cNvPr id="142" name="Isosceles Triangle 141">
              <a:extLst>
                <a:ext uri="{FF2B5EF4-FFF2-40B4-BE49-F238E27FC236}">
                  <a16:creationId xmlns:a16="http://schemas.microsoft.com/office/drawing/2014/main" id="{1AAC0D62-C25D-4EEA-8D4F-3BAA54D1672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3" name="Straight Connector 142">
              <a:extLst>
                <a:ext uri="{FF2B5EF4-FFF2-40B4-BE49-F238E27FC236}">
                  <a16:creationId xmlns:a16="http://schemas.microsoft.com/office/drawing/2014/main" id="{96E21E77-26F3-4AB7-9B53-FB98187B33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7AF5308B-DEF4-4C16-ADF8-BE6F17BF4A7D}"/>
              </a:ext>
            </a:extLst>
          </p:cNvPr>
          <p:cNvGrpSpPr/>
          <p:nvPr/>
        </p:nvGrpSpPr>
        <p:grpSpPr>
          <a:xfrm>
            <a:off x="2066986" y="1761367"/>
            <a:ext cx="377177" cy="464437"/>
            <a:chOff x="3671248" y="1508078"/>
            <a:chExt cx="522436" cy="643302"/>
          </a:xfrm>
        </p:grpSpPr>
        <p:sp>
          <p:nvSpPr>
            <p:cNvPr id="154" name="Isosceles Triangle 153">
              <a:extLst>
                <a:ext uri="{FF2B5EF4-FFF2-40B4-BE49-F238E27FC236}">
                  <a16:creationId xmlns:a16="http://schemas.microsoft.com/office/drawing/2014/main" id="{B8497A12-37F4-4985-BED3-5DD4AC5886D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5" name="Straight Connector 154">
              <a:extLst>
                <a:ext uri="{FF2B5EF4-FFF2-40B4-BE49-F238E27FC236}">
                  <a16:creationId xmlns:a16="http://schemas.microsoft.com/office/drawing/2014/main" id="{2AB038EA-65F6-4C9D-B31A-F5CBC127C52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87FACBAB-D5C9-4C52-BE24-CDC0AF2FD1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37756" y="3617127"/>
            <a:ext cx="1906141" cy="1698092"/>
          </a:xfrm>
          <a:prstGeom prst="rect">
            <a:avLst/>
          </a:prstGeom>
        </p:spPr>
      </p:pic>
      <p:sp>
        <p:nvSpPr>
          <p:cNvPr id="96" name="TextBox 95">
            <a:extLst>
              <a:ext uri="{FF2B5EF4-FFF2-40B4-BE49-F238E27FC236}">
                <a16:creationId xmlns:a16="http://schemas.microsoft.com/office/drawing/2014/main" id="{128E8EE0-8B2D-4E9F-A944-CEE9E9EDC65E}"/>
              </a:ext>
            </a:extLst>
          </p:cNvPr>
          <p:cNvSpPr txBox="1"/>
          <p:nvPr/>
        </p:nvSpPr>
        <p:spPr>
          <a:xfrm>
            <a:off x="7657916" y="3113037"/>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98" name="Arc 97">
            <a:extLst>
              <a:ext uri="{FF2B5EF4-FFF2-40B4-BE49-F238E27FC236}">
                <a16:creationId xmlns:a16="http://schemas.microsoft.com/office/drawing/2014/main" id="{EE6843B0-CDA8-454D-8445-87A6C1D8CBA4}"/>
              </a:ext>
            </a:extLst>
          </p:cNvPr>
          <p:cNvSpPr/>
          <p:nvPr/>
        </p:nvSpPr>
        <p:spPr>
          <a:xfrm>
            <a:off x="2512936" y="4169479"/>
            <a:ext cx="2583306" cy="2583306"/>
          </a:xfrm>
          <a:prstGeom prst="arc">
            <a:avLst>
              <a:gd name="adj1" fmla="val 13829894"/>
              <a:gd name="adj2" fmla="val 18621974"/>
            </a:avLst>
          </a:prstGeom>
          <a:ln w="76200">
            <a:solidFill>
              <a:srgbClr val="832321"/>
            </a:solidFill>
          </a:ln>
          <a:scene3d>
            <a:camera prst="orthographicFront">
              <a:rot lat="21170430" lon="17990658" rev="46739"/>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Tree>
    <p:extLst>
      <p:ext uri="{BB962C8B-B14F-4D97-AF65-F5344CB8AC3E}">
        <p14:creationId xmlns:p14="http://schemas.microsoft.com/office/powerpoint/2010/main" val="1389264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DA44-2C20-68C1-6630-50130EF91BA8}"/>
              </a:ext>
            </a:extLst>
          </p:cNvPr>
          <p:cNvSpPr txBox="1">
            <a:spLocks noGrp="1"/>
          </p:cNvSpPr>
          <p:nvPr>
            <p:ph type="title" idx="4294967295"/>
          </p:nvPr>
        </p:nvSpPr>
        <p:spPr>
          <a:xfrm>
            <a:off x="503640" y="2222498"/>
            <a:ext cx="9068760" cy="984885"/>
          </a:xfrm>
        </p:spPr>
        <p:txBody>
          <a:bodyPr vert="horz">
            <a:spAutoFit/>
          </a:bodyPr>
          <a:lstStyle/>
          <a:p>
            <a:pPr lvl="0"/>
            <a:r>
              <a:rPr lang="en-US" sz="3200" dirty="0">
                <a:solidFill>
                  <a:schemeClr val="bg1"/>
                </a:solidFill>
              </a:rPr>
              <a:t>Can we enable </a:t>
            </a:r>
            <a:r>
              <a:rPr lang="en-US" sz="3200" u="sng" dirty="0">
                <a:solidFill>
                  <a:schemeClr val="bg1"/>
                </a:solidFill>
              </a:rPr>
              <a:t>high-accuracy</a:t>
            </a:r>
            <a:r>
              <a:rPr lang="en-US" sz="3200" dirty="0">
                <a:solidFill>
                  <a:schemeClr val="bg1"/>
                </a:solidFill>
              </a:rPr>
              <a:t> non-line-of-sight </a:t>
            </a:r>
            <a:br>
              <a:rPr lang="en-US" sz="3200" dirty="0">
                <a:solidFill>
                  <a:schemeClr val="bg1"/>
                </a:solidFill>
              </a:rPr>
            </a:br>
            <a:r>
              <a:rPr lang="en-US" sz="3200" dirty="0">
                <a:solidFill>
                  <a:schemeClr val="bg1"/>
                </a:solidFill>
              </a:rPr>
              <a:t>3D object reconstruction with millimeter-waves?</a:t>
            </a:r>
          </a:p>
        </p:txBody>
      </p:sp>
    </p:spTree>
    <p:extLst>
      <p:ext uri="{BB962C8B-B14F-4D97-AF65-F5344CB8AC3E}">
        <p14:creationId xmlns:p14="http://schemas.microsoft.com/office/powerpoint/2010/main" val="226927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2EFC0EB6-4936-4DEE-A135-5E455F70CEBC}"/>
              </a:ext>
            </a:extLst>
          </p:cNvPr>
          <p:cNvGrpSpPr/>
          <p:nvPr/>
        </p:nvGrpSpPr>
        <p:grpSpPr>
          <a:xfrm>
            <a:off x="2903670" y="1933359"/>
            <a:ext cx="377177" cy="464437"/>
            <a:chOff x="3671248" y="1508078"/>
            <a:chExt cx="522436" cy="643302"/>
          </a:xfrm>
        </p:grpSpPr>
        <p:sp>
          <p:nvSpPr>
            <p:cNvPr id="152" name="Isosceles Triangle 151">
              <a:extLst>
                <a:ext uri="{FF2B5EF4-FFF2-40B4-BE49-F238E27FC236}">
                  <a16:creationId xmlns:a16="http://schemas.microsoft.com/office/drawing/2014/main" id="{80FDA985-24AC-4E46-B62A-11D9DA7BE5B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2B531F4-17CB-4BE1-ABCE-AA43581E7E5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65A1A1D4-E5A1-480D-A035-5BABD71C1C19}"/>
              </a:ext>
            </a:extLst>
          </p:cNvPr>
          <p:cNvGrpSpPr/>
          <p:nvPr/>
        </p:nvGrpSpPr>
        <p:grpSpPr>
          <a:xfrm>
            <a:off x="3740354" y="2103572"/>
            <a:ext cx="377177" cy="464437"/>
            <a:chOff x="3671248" y="1508078"/>
            <a:chExt cx="522436" cy="643302"/>
          </a:xfrm>
        </p:grpSpPr>
        <p:sp>
          <p:nvSpPr>
            <p:cNvPr id="150" name="Isosceles Triangle 149">
              <a:extLst>
                <a:ext uri="{FF2B5EF4-FFF2-40B4-BE49-F238E27FC236}">
                  <a16:creationId xmlns:a16="http://schemas.microsoft.com/office/drawing/2014/main" id="{8E117E65-2202-4595-97C1-2A899F1E6F2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1" name="Straight Connector 150">
              <a:extLst>
                <a:ext uri="{FF2B5EF4-FFF2-40B4-BE49-F238E27FC236}">
                  <a16:creationId xmlns:a16="http://schemas.microsoft.com/office/drawing/2014/main" id="{73539F1A-1CD3-45F9-8418-EA71CCBC176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71C4B22E-DFA5-4346-A61A-78EFFAF1587B}"/>
              </a:ext>
            </a:extLst>
          </p:cNvPr>
          <p:cNvGrpSpPr/>
          <p:nvPr/>
        </p:nvGrpSpPr>
        <p:grpSpPr>
          <a:xfrm>
            <a:off x="4577038" y="2275505"/>
            <a:ext cx="377177" cy="464437"/>
            <a:chOff x="3671248" y="1508078"/>
            <a:chExt cx="522436" cy="643302"/>
          </a:xfrm>
        </p:grpSpPr>
        <p:sp>
          <p:nvSpPr>
            <p:cNvPr id="148" name="Isosceles Triangle 147">
              <a:extLst>
                <a:ext uri="{FF2B5EF4-FFF2-40B4-BE49-F238E27FC236}">
                  <a16:creationId xmlns:a16="http://schemas.microsoft.com/office/drawing/2014/main" id="{F2626689-F7F2-4003-8348-0AC21FE8977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9" name="Straight Connector 148">
              <a:extLst>
                <a:ext uri="{FF2B5EF4-FFF2-40B4-BE49-F238E27FC236}">
                  <a16:creationId xmlns:a16="http://schemas.microsoft.com/office/drawing/2014/main" id="{6AB831C5-4814-4312-89E6-61C8211371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E7CFB81-1163-4BBD-ACE3-3443E3AE04F0}"/>
              </a:ext>
            </a:extLst>
          </p:cNvPr>
          <p:cNvGrpSpPr/>
          <p:nvPr/>
        </p:nvGrpSpPr>
        <p:grpSpPr>
          <a:xfrm>
            <a:off x="5413722" y="2446547"/>
            <a:ext cx="377177" cy="464437"/>
            <a:chOff x="3671248" y="1508078"/>
            <a:chExt cx="522436" cy="643302"/>
          </a:xfrm>
        </p:grpSpPr>
        <p:sp>
          <p:nvSpPr>
            <p:cNvPr id="146" name="Isosceles Triangle 145">
              <a:extLst>
                <a:ext uri="{FF2B5EF4-FFF2-40B4-BE49-F238E27FC236}">
                  <a16:creationId xmlns:a16="http://schemas.microsoft.com/office/drawing/2014/main" id="{01F96D7D-EE3F-48E1-8B30-2D9F8F3E2E1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7EEC152-DCAA-448E-9801-1E267193BF2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C1509BF-8F1E-4E86-91EB-7E34FBEBACF1}"/>
              </a:ext>
            </a:extLst>
          </p:cNvPr>
          <p:cNvGrpSpPr/>
          <p:nvPr/>
        </p:nvGrpSpPr>
        <p:grpSpPr>
          <a:xfrm>
            <a:off x="6250406" y="2614929"/>
            <a:ext cx="377177" cy="464437"/>
            <a:chOff x="3671248" y="1508078"/>
            <a:chExt cx="522436" cy="643302"/>
          </a:xfrm>
        </p:grpSpPr>
        <p:sp>
          <p:nvSpPr>
            <p:cNvPr id="144" name="Isosceles Triangle 143">
              <a:extLst>
                <a:ext uri="{FF2B5EF4-FFF2-40B4-BE49-F238E27FC236}">
                  <a16:creationId xmlns:a16="http://schemas.microsoft.com/office/drawing/2014/main" id="{4C260A5A-6376-445B-82F0-4E2C776EBB4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5" name="Straight Connector 144">
              <a:extLst>
                <a:ext uri="{FF2B5EF4-FFF2-40B4-BE49-F238E27FC236}">
                  <a16:creationId xmlns:a16="http://schemas.microsoft.com/office/drawing/2014/main" id="{54488999-FD80-4371-9F87-C5D3DACE441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C54B8BF-5C59-4D93-B815-1EA77738556F}"/>
              </a:ext>
            </a:extLst>
          </p:cNvPr>
          <p:cNvGrpSpPr/>
          <p:nvPr/>
        </p:nvGrpSpPr>
        <p:grpSpPr>
          <a:xfrm>
            <a:off x="7087087" y="2786924"/>
            <a:ext cx="377177" cy="464437"/>
            <a:chOff x="3671248" y="1508078"/>
            <a:chExt cx="522436" cy="643302"/>
          </a:xfrm>
        </p:grpSpPr>
        <p:sp>
          <p:nvSpPr>
            <p:cNvPr id="142" name="Isosceles Triangle 141">
              <a:extLst>
                <a:ext uri="{FF2B5EF4-FFF2-40B4-BE49-F238E27FC236}">
                  <a16:creationId xmlns:a16="http://schemas.microsoft.com/office/drawing/2014/main" id="{1AAC0D62-C25D-4EEA-8D4F-3BAA54D1672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3" name="Straight Connector 142">
              <a:extLst>
                <a:ext uri="{FF2B5EF4-FFF2-40B4-BE49-F238E27FC236}">
                  <a16:creationId xmlns:a16="http://schemas.microsoft.com/office/drawing/2014/main" id="{96E21E77-26F3-4AB7-9B53-FB98187B33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7AF5308B-DEF4-4C16-ADF8-BE6F17BF4A7D}"/>
              </a:ext>
            </a:extLst>
          </p:cNvPr>
          <p:cNvGrpSpPr/>
          <p:nvPr/>
        </p:nvGrpSpPr>
        <p:grpSpPr>
          <a:xfrm>
            <a:off x="2066986" y="1761367"/>
            <a:ext cx="377177" cy="464437"/>
            <a:chOff x="3671248" y="1508078"/>
            <a:chExt cx="522436" cy="643302"/>
          </a:xfrm>
        </p:grpSpPr>
        <p:sp>
          <p:nvSpPr>
            <p:cNvPr id="154" name="Isosceles Triangle 153">
              <a:extLst>
                <a:ext uri="{FF2B5EF4-FFF2-40B4-BE49-F238E27FC236}">
                  <a16:creationId xmlns:a16="http://schemas.microsoft.com/office/drawing/2014/main" id="{B8497A12-37F4-4985-BED3-5DD4AC5886D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5" name="Straight Connector 154">
              <a:extLst>
                <a:ext uri="{FF2B5EF4-FFF2-40B4-BE49-F238E27FC236}">
                  <a16:creationId xmlns:a16="http://schemas.microsoft.com/office/drawing/2014/main" id="{2AB038EA-65F6-4C9D-B31A-F5CBC127C52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87FACBAB-D5C9-4C52-BE24-CDC0AF2FD1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37756" y="3617127"/>
            <a:ext cx="1906141" cy="1698092"/>
          </a:xfrm>
          <a:prstGeom prst="rect">
            <a:avLst/>
          </a:prstGeom>
        </p:spPr>
      </p:pic>
      <p:sp>
        <p:nvSpPr>
          <p:cNvPr id="96" name="TextBox 95">
            <a:extLst>
              <a:ext uri="{FF2B5EF4-FFF2-40B4-BE49-F238E27FC236}">
                <a16:creationId xmlns:a16="http://schemas.microsoft.com/office/drawing/2014/main" id="{128E8EE0-8B2D-4E9F-A944-CEE9E9EDC65E}"/>
              </a:ext>
            </a:extLst>
          </p:cNvPr>
          <p:cNvSpPr txBox="1"/>
          <p:nvPr/>
        </p:nvSpPr>
        <p:spPr>
          <a:xfrm>
            <a:off x="7657916" y="3113037"/>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98" name="Arc 97">
            <a:extLst>
              <a:ext uri="{FF2B5EF4-FFF2-40B4-BE49-F238E27FC236}">
                <a16:creationId xmlns:a16="http://schemas.microsoft.com/office/drawing/2014/main" id="{EE6843B0-CDA8-454D-8445-87A6C1D8CBA4}"/>
              </a:ext>
            </a:extLst>
          </p:cNvPr>
          <p:cNvSpPr/>
          <p:nvPr/>
        </p:nvSpPr>
        <p:spPr>
          <a:xfrm>
            <a:off x="2512936" y="4169479"/>
            <a:ext cx="2583306" cy="2583306"/>
          </a:xfrm>
          <a:prstGeom prst="arc">
            <a:avLst>
              <a:gd name="adj1" fmla="val 13829894"/>
              <a:gd name="adj2" fmla="val 18621974"/>
            </a:avLst>
          </a:prstGeom>
          <a:ln w="76200">
            <a:solidFill>
              <a:srgbClr val="832321"/>
            </a:solidFill>
          </a:ln>
          <a:scene3d>
            <a:camera prst="orthographicFront">
              <a:rot lat="21170430" lon="17990658" rev="46739"/>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Tree>
    <p:extLst>
      <p:ext uri="{BB962C8B-B14F-4D97-AF65-F5344CB8AC3E}">
        <p14:creationId xmlns:p14="http://schemas.microsoft.com/office/powerpoint/2010/main" val="60758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E3BA8F-3B10-4E09-B8AE-0B2EDE000C73}"/>
              </a:ext>
            </a:extLst>
          </p:cNvPr>
          <p:cNvGrpSpPr/>
          <p:nvPr/>
        </p:nvGrpSpPr>
        <p:grpSpPr>
          <a:xfrm>
            <a:off x="1373056" y="1200230"/>
            <a:ext cx="522436" cy="643302"/>
            <a:chOff x="3671248" y="1508078"/>
            <a:chExt cx="522436" cy="643302"/>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3EBE213-67CD-4873-BC72-02C66891C68F}"/>
              </a:ext>
            </a:extLst>
          </p:cNvPr>
          <p:cNvGrpSpPr/>
          <p:nvPr/>
        </p:nvGrpSpPr>
        <p:grpSpPr>
          <a:xfrm>
            <a:off x="2513770" y="1200230"/>
            <a:ext cx="522436" cy="643302"/>
            <a:chOff x="3671248" y="1508078"/>
            <a:chExt cx="522436" cy="643302"/>
          </a:xfrm>
        </p:grpSpPr>
        <p:sp>
          <p:nvSpPr>
            <p:cNvPr id="31" name="Isosceles Triangle 30">
              <a:extLst>
                <a:ext uri="{FF2B5EF4-FFF2-40B4-BE49-F238E27FC236}">
                  <a16:creationId xmlns:a16="http://schemas.microsoft.com/office/drawing/2014/main" id="{31392F2B-041E-421E-90A4-7258DAF821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0988F59-04E6-4DF0-8A42-D7B64919B6CB}"/>
              </a:ext>
            </a:extLst>
          </p:cNvPr>
          <p:cNvGrpSpPr/>
          <p:nvPr/>
        </p:nvGrpSpPr>
        <p:grpSpPr>
          <a:xfrm>
            <a:off x="8217340" y="1200230"/>
            <a:ext cx="522436" cy="643302"/>
            <a:chOff x="3671248" y="1508078"/>
            <a:chExt cx="522436" cy="643302"/>
          </a:xfrm>
        </p:grpSpPr>
        <p:sp>
          <p:nvSpPr>
            <p:cNvPr id="34" name="Isosceles Triangle 33">
              <a:extLst>
                <a:ext uri="{FF2B5EF4-FFF2-40B4-BE49-F238E27FC236}">
                  <a16:creationId xmlns:a16="http://schemas.microsoft.com/office/drawing/2014/main" id="{59FF9472-9BB3-431C-B595-71FF52C6A89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0DACDAD-0B71-4397-8F2A-6761FE0915DF}"/>
              </a:ext>
            </a:extLst>
          </p:cNvPr>
          <p:cNvGrpSpPr/>
          <p:nvPr/>
        </p:nvGrpSpPr>
        <p:grpSpPr>
          <a:xfrm>
            <a:off x="3654484" y="1200230"/>
            <a:ext cx="522436" cy="643302"/>
            <a:chOff x="3671248" y="1508078"/>
            <a:chExt cx="522436" cy="643302"/>
          </a:xfrm>
        </p:grpSpPr>
        <p:sp>
          <p:nvSpPr>
            <p:cNvPr id="37" name="Isosceles Triangle 36">
              <a:extLst>
                <a:ext uri="{FF2B5EF4-FFF2-40B4-BE49-F238E27FC236}">
                  <a16:creationId xmlns:a16="http://schemas.microsoft.com/office/drawing/2014/main" id="{13E034EE-5F6E-4FB0-975E-CE960A32BB9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008F0B3-D58F-44D1-83F3-6A66EE0FA319}"/>
              </a:ext>
            </a:extLst>
          </p:cNvPr>
          <p:cNvGrpSpPr/>
          <p:nvPr/>
        </p:nvGrpSpPr>
        <p:grpSpPr>
          <a:xfrm>
            <a:off x="4795198" y="1200230"/>
            <a:ext cx="522436" cy="643302"/>
            <a:chOff x="3671248" y="1508078"/>
            <a:chExt cx="522436" cy="643302"/>
          </a:xfrm>
        </p:grpSpPr>
        <p:sp>
          <p:nvSpPr>
            <p:cNvPr id="40" name="Isosceles Triangle 39">
              <a:extLst>
                <a:ext uri="{FF2B5EF4-FFF2-40B4-BE49-F238E27FC236}">
                  <a16:creationId xmlns:a16="http://schemas.microsoft.com/office/drawing/2014/main" id="{3CE2928F-8B1D-496D-A3DF-8742033AD4E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EB779A4-574C-4112-858A-3E74E6EEC0A7}"/>
              </a:ext>
            </a:extLst>
          </p:cNvPr>
          <p:cNvGrpSpPr/>
          <p:nvPr/>
        </p:nvGrpSpPr>
        <p:grpSpPr>
          <a:xfrm>
            <a:off x="5935912" y="1200230"/>
            <a:ext cx="522436" cy="643302"/>
            <a:chOff x="3671248" y="1508078"/>
            <a:chExt cx="522436" cy="643302"/>
          </a:xfrm>
        </p:grpSpPr>
        <p:sp>
          <p:nvSpPr>
            <p:cNvPr id="43" name="Isosceles Triangle 42">
              <a:extLst>
                <a:ext uri="{FF2B5EF4-FFF2-40B4-BE49-F238E27FC236}">
                  <a16:creationId xmlns:a16="http://schemas.microsoft.com/office/drawing/2014/main" id="{B4619CD7-4DAD-4264-936D-542A5B86BB4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F820458-767B-473F-90B2-A201D1294F6C}"/>
              </a:ext>
            </a:extLst>
          </p:cNvPr>
          <p:cNvGrpSpPr/>
          <p:nvPr/>
        </p:nvGrpSpPr>
        <p:grpSpPr>
          <a:xfrm>
            <a:off x="7076626" y="1200230"/>
            <a:ext cx="522436" cy="643302"/>
            <a:chOff x="3671248" y="1508078"/>
            <a:chExt cx="522436" cy="643302"/>
          </a:xfrm>
        </p:grpSpPr>
        <p:sp>
          <p:nvSpPr>
            <p:cNvPr id="46" name="Isosceles Triangle 45">
              <a:extLst>
                <a:ext uri="{FF2B5EF4-FFF2-40B4-BE49-F238E27FC236}">
                  <a16:creationId xmlns:a16="http://schemas.microsoft.com/office/drawing/2014/main" id="{0B5990CC-3999-465B-B458-F10C3C94025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1" name="TextBox 100">
            <a:extLst>
              <a:ext uri="{FF2B5EF4-FFF2-40B4-BE49-F238E27FC236}">
                <a16:creationId xmlns:a16="http://schemas.microsoft.com/office/drawing/2014/main" id="{4300BBFB-E8A0-43F1-9B53-89F688F6128C}"/>
              </a:ext>
            </a:extLst>
          </p:cNvPr>
          <p:cNvSpPr txBox="1"/>
          <p:nvPr/>
        </p:nvSpPr>
        <p:spPr>
          <a:xfrm>
            <a:off x="8882417" y="1362502"/>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56" name="Arc 55">
            <a:extLst>
              <a:ext uri="{FF2B5EF4-FFF2-40B4-BE49-F238E27FC236}">
                <a16:creationId xmlns:a16="http://schemas.microsoft.com/office/drawing/2014/main" id="{24948EF5-97E2-4406-83D4-51ACDDF9D119}"/>
              </a:ext>
            </a:extLst>
          </p:cNvPr>
          <p:cNvSpPr/>
          <p:nvPr/>
        </p:nvSpPr>
        <p:spPr>
          <a:xfrm>
            <a:off x="3769454" y="3748914"/>
            <a:ext cx="2583306" cy="2583306"/>
          </a:xfrm>
          <a:prstGeom prst="arc">
            <a:avLst>
              <a:gd name="adj1" fmla="val 13829894"/>
              <a:gd name="adj2" fmla="val 18621974"/>
            </a:avLst>
          </a:prstGeom>
          <a:ln w="76200">
            <a:solidFill>
              <a:srgbClr val="83232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TextBox 57">
            <a:extLst>
              <a:ext uri="{FF2B5EF4-FFF2-40B4-BE49-F238E27FC236}">
                <a16:creationId xmlns:a16="http://schemas.microsoft.com/office/drawing/2014/main" id="{C6ECB831-1184-46CB-8DE9-EEFC60728873}"/>
              </a:ext>
            </a:extLst>
          </p:cNvPr>
          <p:cNvSpPr txBox="1"/>
          <p:nvPr/>
        </p:nvSpPr>
        <p:spPr>
          <a:xfrm>
            <a:off x="5819177" y="3831382"/>
            <a:ext cx="1319284" cy="646331"/>
          </a:xfrm>
          <a:prstGeom prst="rect">
            <a:avLst/>
          </a:prstGeom>
          <a:noFill/>
        </p:spPr>
        <p:txBody>
          <a:bodyPr wrap="square" rtlCol="0">
            <a:spAutoFit/>
          </a:bodyPr>
          <a:lstStyle/>
          <a:p>
            <a:pPr algn="ctr"/>
            <a:r>
              <a:rPr lang="en-US" dirty="0">
                <a:solidFill>
                  <a:srgbClr val="E7E6E6"/>
                </a:solidFill>
              </a:rPr>
              <a:t>Object Surface</a:t>
            </a:r>
          </a:p>
        </p:txBody>
      </p:sp>
      <p:sp>
        <p:nvSpPr>
          <p:cNvPr id="59" name="Freeform: Shape 29">
            <a:extLst>
              <a:ext uri="{FF2B5EF4-FFF2-40B4-BE49-F238E27FC236}">
                <a16:creationId xmlns:a16="http://schemas.microsoft.com/office/drawing/2014/main" id="{5F8F83C6-CD67-4747-AE89-E57F781290FC}"/>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60" name="Freeform: Shape 29">
            <a:extLst>
              <a:ext uri="{FF2B5EF4-FFF2-40B4-BE49-F238E27FC236}">
                <a16:creationId xmlns:a16="http://schemas.microsoft.com/office/drawing/2014/main" id="{5AE65805-CF28-42C7-B917-6663FDD607E0}"/>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Tree>
    <p:extLst>
      <p:ext uri="{BB962C8B-B14F-4D97-AF65-F5344CB8AC3E}">
        <p14:creationId xmlns:p14="http://schemas.microsoft.com/office/powerpoint/2010/main" val="32544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500" fill="hold"/>
                                        <p:tgtEl>
                                          <p:spTgt spid="56"/>
                                        </p:tgtEl>
                                        <p:attrNameLst>
                                          <p:attrName>stroke.color</p:attrName>
                                        </p:attrNameLst>
                                      </p:cBhvr>
                                      <p:to>
                                        <a:srgbClr val="FFFFFF"/>
                                      </p:to>
                                    </p:animClr>
                                    <p:set>
                                      <p:cBhvr>
                                        <p:cTn id="7" dur="500" fill="hold"/>
                                        <p:tgtEl>
                                          <p:spTgt spid="56"/>
                                        </p:tgtEl>
                                        <p:attrNameLst>
                                          <p:attrName>stroke.on</p:attrName>
                                        </p:attrNameLst>
                                      </p:cBhvr>
                                      <p:to>
                                        <p:strVal val="true"/>
                                      </p:to>
                                    </p:set>
                                  </p:childTnLst>
                                </p:cTn>
                              </p:par>
                              <p:par>
                                <p:cTn id="8" presetID="1"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E3BA8F-3B10-4E09-B8AE-0B2EDE000C73}"/>
              </a:ext>
            </a:extLst>
          </p:cNvPr>
          <p:cNvGrpSpPr/>
          <p:nvPr/>
        </p:nvGrpSpPr>
        <p:grpSpPr>
          <a:xfrm>
            <a:off x="1373056" y="1200230"/>
            <a:ext cx="522436" cy="643302"/>
            <a:chOff x="3671248" y="1508078"/>
            <a:chExt cx="522436" cy="643302"/>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3EBE213-67CD-4873-BC72-02C66891C68F}"/>
              </a:ext>
            </a:extLst>
          </p:cNvPr>
          <p:cNvGrpSpPr/>
          <p:nvPr/>
        </p:nvGrpSpPr>
        <p:grpSpPr>
          <a:xfrm>
            <a:off x="2513770" y="1200230"/>
            <a:ext cx="522436" cy="643302"/>
            <a:chOff x="3671248" y="1508078"/>
            <a:chExt cx="522436" cy="643302"/>
          </a:xfrm>
        </p:grpSpPr>
        <p:sp>
          <p:nvSpPr>
            <p:cNvPr id="31" name="Isosceles Triangle 30">
              <a:extLst>
                <a:ext uri="{FF2B5EF4-FFF2-40B4-BE49-F238E27FC236}">
                  <a16:creationId xmlns:a16="http://schemas.microsoft.com/office/drawing/2014/main" id="{31392F2B-041E-421E-90A4-7258DAF821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0988F59-04E6-4DF0-8A42-D7B64919B6CB}"/>
              </a:ext>
            </a:extLst>
          </p:cNvPr>
          <p:cNvGrpSpPr/>
          <p:nvPr/>
        </p:nvGrpSpPr>
        <p:grpSpPr>
          <a:xfrm>
            <a:off x="8217340" y="1200230"/>
            <a:ext cx="522436" cy="643302"/>
            <a:chOff x="3671248" y="1508078"/>
            <a:chExt cx="522436" cy="643302"/>
          </a:xfrm>
        </p:grpSpPr>
        <p:sp>
          <p:nvSpPr>
            <p:cNvPr id="34" name="Isosceles Triangle 33">
              <a:extLst>
                <a:ext uri="{FF2B5EF4-FFF2-40B4-BE49-F238E27FC236}">
                  <a16:creationId xmlns:a16="http://schemas.microsoft.com/office/drawing/2014/main" id="{59FF9472-9BB3-431C-B595-71FF52C6A89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008F0B3-D58F-44D1-83F3-6A66EE0FA319}"/>
              </a:ext>
            </a:extLst>
          </p:cNvPr>
          <p:cNvGrpSpPr/>
          <p:nvPr/>
        </p:nvGrpSpPr>
        <p:grpSpPr>
          <a:xfrm>
            <a:off x="4795198" y="1200230"/>
            <a:ext cx="522436" cy="643302"/>
            <a:chOff x="3671248" y="1508078"/>
            <a:chExt cx="522436" cy="643302"/>
          </a:xfrm>
        </p:grpSpPr>
        <p:sp>
          <p:nvSpPr>
            <p:cNvPr id="40" name="Isosceles Triangle 39">
              <a:extLst>
                <a:ext uri="{FF2B5EF4-FFF2-40B4-BE49-F238E27FC236}">
                  <a16:creationId xmlns:a16="http://schemas.microsoft.com/office/drawing/2014/main" id="{3CE2928F-8B1D-496D-A3DF-8742033AD4E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EB779A4-574C-4112-858A-3E74E6EEC0A7}"/>
              </a:ext>
            </a:extLst>
          </p:cNvPr>
          <p:cNvGrpSpPr/>
          <p:nvPr/>
        </p:nvGrpSpPr>
        <p:grpSpPr>
          <a:xfrm>
            <a:off x="5935912" y="1200230"/>
            <a:ext cx="522436" cy="643302"/>
            <a:chOff x="3671248" y="1508078"/>
            <a:chExt cx="522436" cy="643302"/>
          </a:xfrm>
        </p:grpSpPr>
        <p:sp>
          <p:nvSpPr>
            <p:cNvPr id="43" name="Isosceles Triangle 42">
              <a:extLst>
                <a:ext uri="{FF2B5EF4-FFF2-40B4-BE49-F238E27FC236}">
                  <a16:creationId xmlns:a16="http://schemas.microsoft.com/office/drawing/2014/main" id="{B4619CD7-4DAD-4264-936D-542A5B86BB4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F820458-767B-473F-90B2-A201D1294F6C}"/>
              </a:ext>
            </a:extLst>
          </p:cNvPr>
          <p:cNvGrpSpPr/>
          <p:nvPr/>
        </p:nvGrpSpPr>
        <p:grpSpPr>
          <a:xfrm>
            <a:off x="7076626" y="1200230"/>
            <a:ext cx="522436" cy="643302"/>
            <a:chOff x="3671248" y="1508078"/>
            <a:chExt cx="522436" cy="643302"/>
          </a:xfrm>
        </p:grpSpPr>
        <p:sp>
          <p:nvSpPr>
            <p:cNvPr id="46" name="Isosceles Triangle 45">
              <a:extLst>
                <a:ext uri="{FF2B5EF4-FFF2-40B4-BE49-F238E27FC236}">
                  <a16:creationId xmlns:a16="http://schemas.microsoft.com/office/drawing/2014/main" id="{0B5990CC-3999-465B-B458-F10C3C94025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1" name="TextBox 100">
            <a:extLst>
              <a:ext uri="{FF2B5EF4-FFF2-40B4-BE49-F238E27FC236}">
                <a16:creationId xmlns:a16="http://schemas.microsoft.com/office/drawing/2014/main" id="{4300BBFB-E8A0-43F1-9B53-89F688F6128C}"/>
              </a:ext>
            </a:extLst>
          </p:cNvPr>
          <p:cNvSpPr txBox="1"/>
          <p:nvPr/>
        </p:nvSpPr>
        <p:spPr>
          <a:xfrm>
            <a:off x="8882417" y="1362502"/>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mmWave</a:t>
            </a:r>
            <a:r>
              <a:rPr lang="en-US" sz="2800" dirty="0">
                <a:solidFill>
                  <a:schemeClr val="bg1"/>
                </a:solidFill>
              </a:rPr>
              <a:t> signals experience primarily specular reflections</a:t>
            </a:r>
          </a:p>
        </p:txBody>
      </p:sp>
      <p:sp>
        <p:nvSpPr>
          <p:cNvPr id="57" name="TextBox 56">
            <a:extLst>
              <a:ext uri="{FF2B5EF4-FFF2-40B4-BE49-F238E27FC236}">
                <a16:creationId xmlns:a16="http://schemas.microsoft.com/office/drawing/2014/main" id="{459FE3CE-0F0F-4A79-8E01-3E454AD6D139}"/>
              </a:ext>
            </a:extLst>
          </p:cNvPr>
          <p:cNvSpPr txBox="1"/>
          <p:nvPr/>
        </p:nvSpPr>
        <p:spPr>
          <a:xfrm>
            <a:off x="5819177" y="3831382"/>
            <a:ext cx="1319284" cy="646331"/>
          </a:xfrm>
          <a:prstGeom prst="rect">
            <a:avLst/>
          </a:prstGeom>
          <a:noFill/>
        </p:spPr>
        <p:txBody>
          <a:bodyPr wrap="square" rtlCol="0">
            <a:spAutoFit/>
          </a:bodyPr>
          <a:lstStyle/>
          <a:p>
            <a:pPr algn="ctr"/>
            <a:r>
              <a:rPr lang="en-US" dirty="0">
                <a:solidFill>
                  <a:srgbClr val="E7E6E6"/>
                </a:solidFill>
              </a:rPr>
              <a:t>Object Surface</a:t>
            </a:r>
          </a:p>
        </p:txBody>
      </p:sp>
      <p:cxnSp>
        <p:nvCxnSpPr>
          <p:cNvPr id="28" name="Straight Arrow Connector 27">
            <a:extLst>
              <a:ext uri="{FF2B5EF4-FFF2-40B4-BE49-F238E27FC236}">
                <a16:creationId xmlns:a16="http://schemas.microsoft.com/office/drawing/2014/main" id="{376B259B-5C3A-4CE2-B0CF-911BB6622D8E}"/>
              </a:ext>
            </a:extLst>
          </p:cNvPr>
          <p:cNvCxnSpPr>
            <a:cxnSpLocks/>
          </p:cNvCxnSpPr>
          <p:nvPr/>
        </p:nvCxnSpPr>
        <p:spPr>
          <a:xfrm>
            <a:off x="3983355" y="1527810"/>
            <a:ext cx="1551813" cy="2219706"/>
          </a:xfrm>
          <a:prstGeom prst="straightConnector1">
            <a:avLst/>
          </a:prstGeom>
          <a:ln w="38100">
            <a:solidFill>
              <a:srgbClr val="B686D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066668A-E496-4FFD-A6CE-9C9F89024D14}"/>
              </a:ext>
            </a:extLst>
          </p:cNvPr>
          <p:cNvCxnSpPr>
            <a:cxnSpLocks/>
          </p:cNvCxnSpPr>
          <p:nvPr/>
        </p:nvCxnSpPr>
        <p:spPr>
          <a:xfrm>
            <a:off x="3931920" y="1341120"/>
            <a:ext cx="690583" cy="242887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11AB236-8BBA-4797-A52F-8477D4BA76CE}"/>
              </a:ext>
            </a:extLst>
          </p:cNvPr>
          <p:cNvCxnSpPr>
            <a:cxnSpLocks/>
            <a:stCxn id="37" idx="1"/>
          </p:cNvCxnSpPr>
          <p:nvPr/>
        </p:nvCxnSpPr>
        <p:spPr>
          <a:xfrm>
            <a:off x="4046311" y="1425418"/>
            <a:ext cx="664754" cy="2345804"/>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30DACDAD-0B71-4397-8F2A-6761FE0915DF}"/>
              </a:ext>
            </a:extLst>
          </p:cNvPr>
          <p:cNvGrpSpPr/>
          <p:nvPr/>
        </p:nvGrpSpPr>
        <p:grpSpPr>
          <a:xfrm>
            <a:off x="3654484" y="1200230"/>
            <a:ext cx="522436" cy="643302"/>
            <a:chOff x="3671248" y="1508078"/>
            <a:chExt cx="522436" cy="643302"/>
          </a:xfrm>
        </p:grpSpPr>
        <p:sp>
          <p:nvSpPr>
            <p:cNvPr id="37" name="Isosceles Triangle 36">
              <a:extLst>
                <a:ext uri="{FF2B5EF4-FFF2-40B4-BE49-F238E27FC236}">
                  <a16:creationId xmlns:a16="http://schemas.microsoft.com/office/drawing/2014/main" id="{13E034EE-5F6E-4FB0-975E-CE960A32BB9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6F42AB74-24CB-4BAA-A86E-6A353C2F8A47}"/>
              </a:ext>
            </a:extLst>
          </p:cNvPr>
          <p:cNvCxnSpPr>
            <a:cxnSpLocks/>
          </p:cNvCxnSpPr>
          <p:nvPr/>
        </p:nvCxnSpPr>
        <p:spPr>
          <a:xfrm flipV="1">
            <a:off x="5516880" y="3229356"/>
            <a:ext cx="2590800" cy="512064"/>
          </a:xfrm>
          <a:prstGeom prst="straightConnector1">
            <a:avLst/>
          </a:prstGeom>
          <a:ln w="38100">
            <a:solidFill>
              <a:srgbClr val="B686DA"/>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6180BE24-0794-4A8F-9336-ED8013B9759B}"/>
              </a:ext>
            </a:extLst>
          </p:cNvPr>
          <p:cNvGrpSpPr/>
          <p:nvPr/>
        </p:nvGrpSpPr>
        <p:grpSpPr>
          <a:xfrm>
            <a:off x="7330862" y="2696473"/>
            <a:ext cx="2468458" cy="457200"/>
            <a:chOff x="1714245" y="3240503"/>
            <a:chExt cx="2468458" cy="457200"/>
          </a:xfrm>
        </p:grpSpPr>
        <p:sp>
          <p:nvSpPr>
            <p:cNvPr id="52" name="TextBox 51">
              <a:extLst>
                <a:ext uri="{FF2B5EF4-FFF2-40B4-BE49-F238E27FC236}">
                  <a16:creationId xmlns:a16="http://schemas.microsoft.com/office/drawing/2014/main" id="{DB425052-96A8-4C57-9AB6-F3DADE64E373}"/>
                </a:ext>
              </a:extLst>
            </p:cNvPr>
            <p:cNvSpPr txBox="1"/>
            <p:nvPr/>
          </p:nvSpPr>
          <p:spPr>
            <a:xfrm>
              <a:off x="1882165" y="3283120"/>
              <a:ext cx="2300538" cy="369332"/>
            </a:xfrm>
            <a:prstGeom prst="rect">
              <a:avLst/>
            </a:prstGeom>
            <a:noFill/>
          </p:spPr>
          <p:txBody>
            <a:bodyPr wrap="square" rtlCol="0">
              <a:spAutoFit/>
            </a:bodyPr>
            <a:lstStyle/>
            <a:p>
              <a:pPr algn="ctr"/>
              <a:r>
                <a:rPr lang="en-US" dirty="0">
                  <a:solidFill>
                    <a:schemeClr val="bg1"/>
                  </a:solidFill>
                </a:rPr>
                <a:t>No Signal Received</a:t>
              </a:r>
            </a:p>
          </p:txBody>
        </p:sp>
        <p:sp>
          <p:nvSpPr>
            <p:cNvPr id="53" name="Straight Connector 52">
              <a:extLst>
                <a:ext uri="{FF2B5EF4-FFF2-40B4-BE49-F238E27FC236}">
                  <a16:creationId xmlns:a16="http://schemas.microsoft.com/office/drawing/2014/main" id="{C0EE3DD6-67A7-44B3-B887-96E498A8E92A}"/>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54" name="Straight Connector 53">
              <a:extLst>
                <a:ext uri="{FF2B5EF4-FFF2-40B4-BE49-F238E27FC236}">
                  <a16:creationId xmlns:a16="http://schemas.microsoft.com/office/drawing/2014/main" id="{FAD11495-E558-4CE7-8B10-02DB479DBA59}"/>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grpSp>
        <p:nvGrpSpPr>
          <p:cNvPr id="55" name="Group 54">
            <a:extLst>
              <a:ext uri="{FF2B5EF4-FFF2-40B4-BE49-F238E27FC236}">
                <a16:creationId xmlns:a16="http://schemas.microsoft.com/office/drawing/2014/main" id="{313E720E-DE03-4C7F-8473-493CEC228472}"/>
              </a:ext>
            </a:extLst>
          </p:cNvPr>
          <p:cNvGrpSpPr/>
          <p:nvPr/>
        </p:nvGrpSpPr>
        <p:grpSpPr>
          <a:xfrm>
            <a:off x="2216233" y="2259245"/>
            <a:ext cx="2236115" cy="548640"/>
            <a:chOff x="1806894" y="2430601"/>
            <a:chExt cx="2236115" cy="548640"/>
          </a:xfrm>
        </p:grpSpPr>
        <p:grpSp>
          <p:nvGrpSpPr>
            <p:cNvPr id="58" name="Group 57">
              <a:extLst>
                <a:ext uri="{FF2B5EF4-FFF2-40B4-BE49-F238E27FC236}">
                  <a16:creationId xmlns:a16="http://schemas.microsoft.com/office/drawing/2014/main" id="{6BAB866E-E2AA-4CCA-B046-0E501840C549}"/>
                </a:ext>
              </a:extLst>
            </p:cNvPr>
            <p:cNvGrpSpPr/>
            <p:nvPr/>
          </p:nvGrpSpPr>
          <p:grpSpPr>
            <a:xfrm>
              <a:off x="1806894" y="2430601"/>
              <a:ext cx="444960" cy="548640"/>
              <a:chOff x="5416840" y="4202418"/>
              <a:chExt cx="444960" cy="548640"/>
            </a:xfrm>
          </p:grpSpPr>
          <p:sp>
            <p:nvSpPr>
              <p:cNvPr id="60" name="Straight Connector 59">
                <a:extLst>
                  <a:ext uri="{FF2B5EF4-FFF2-40B4-BE49-F238E27FC236}">
                    <a16:creationId xmlns:a16="http://schemas.microsoft.com/office/drawing/2014/main" id="{07FD86AC-1087-40DB-A952-98E8CC25240B}"/>
                  </a:ext>
                </a:extLst>
              </p:cNvPr>
              <p:cNvSpPr/>
              <p:nvPr/>
            </p:nvSpPr>
            <p:spPr>
              <a:xfrm>
                <a:off x="5416840" y="4510218"/>
                <a:ext cx="170640" cy="240840"/>
              </a:xfrm>
              <a:prstGeom prst="line">
                <a:avLst/>
              </a:prstGeom>
              <a:noFill/>
              <a:ln w="54720" cap="rnd">
                <a:solidFill>
                  <a:srgbClr val="89C765"/>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sp>
            <p:nvSpPr>
              <p:cNvPr id="61" name="Straight Connector 60">
                <a:extLst>
                  <a:ext uri="{FF2B5EF4-FFF2-40B4-BE49-F238E27FC236}">
                    <a16:creationId xmlns:a16="http://schemas.microsoft.com/office/drawing/2014/main" id="{36900AE9-3030-4CED-A6E0-DAA96F354409}"/>
                  </a:ext>
                </a:extLst>
              </p:cNvPr>
              <p:cNvSpPr/>
              <p:nvPr/>
            </p:nvSpPr>
            <p:spPr>
              <a:xfrm flipH="1">
                <a:off x="5587480" y="4202418"/>
                <a:ext cx="274320" cy="548640"/>
              </a:xfrm>
              <a:prstGeom prst="line">
                <a:avLst/>
              </a:prstGeom>
              <a:noFill/>
              <a:ln w="54720" cap="rnd">
                <a:solidFill>
                  <a:srgbClr val="89C765"/>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grpSp>
        <p:sp>
          <p:nvSpPr>
            <p:cNvPr id="59" name="TextBox 58">
              <a:extLst>
                <a:ext uri="{FF2B5EF4-FFF2-40B4-BE49-F238E27FC236}">
                  <a16:creationId xmlns:a16="http://schemas.microsoft.com/office/drawing/2014/main" id="{51863039-B1B7-41AA-A2EA-0A95D8EAD372}"/>
                </a:ext>
              </a:extLst>
            </p:cNvPr>
            <p:cNvSpPr txBox="1"/>
            <p:nvPr/>
          </p:nvSpPr>
          <p:spPr>
            <a:xfrm>
              <a:off x="1951346" y="2579057"/>
              <a:ext cx="2091663" cy="369332"/>
            </a:xfrm>
            <a:prstGeom prst="rect">
              <a:avLst/>
            </a:prstGeom>
            <a:noFill/>
          </p:spPr>
          <p:txBody>
            <a:bodyPr wrap="square" rtlCol="0">
              <a:spAutoFit/>
            </a:bodyPr>
            <a:lstStyle/>
            <a:p>
              <a:pPr algn="ctr"/>
              <a:r>
                <a:rPr lang="en-US" dirty="0">
                  <a:solidFill>
                    <a:schemeClr val="bg1"/>
                  </a:solidFill>
                </a:rPr>
                <a:t>Signal Received</a:t>
              </a:r>
            </a:p>
          </p:txBody>
        </p:sp>
      </p:grpSp>
      <p:grpSp>
        <p:nvGrpSpPr>
          <p:cNvPr id="9" name="Group 8">
            <a:extLst>
              <a:ext uri="{FF2B5EF4-FFF2-40B4-BE49-F238E27FC236}">
                <a16:creationId xmlns:a16="http://schemas.microsoft.com/office/drawing/2014/main" id="{B963EA69-8BC3-4222-BE82-E2B85B693603}"/>
              </a:ext>
            </a:extLst>
          </p:cNvPr>
          <p:cNvGrpSpPr/>
          <p:nvPr/>
        </p:nvGrpSpPr>
        <p:grpSpPr>
          <a:xfrm>
            <a:off x="4672416" y="3612261"/>
            <a:ext cx="151044" cy="134448"/>
            <a:chOff x="4672416" y="3612261"/>
            <a:chExt cx="151044" cy="134448"/>
          </a:xfrm>
        </p:grpSpPr>
        <p:cxnSp>
          <p:nvCxnSpPr>
            <p:cNvPr id="63" name="Straight Arrow Connector 62">
              <a:extLst>
                <a:ext uri="{FF2B5EF4-FFF2-40B4-BE49-F238E27FC236}">
                  <a16:creationId xmlns:a16="http://schemas.microsoft.com/office/drawing/2014/main" id="{9BED648E-D10B-4190-A454-84F379513080}"/>
                </a:ext>
              </a:extLst>
            </p:cNvPr>
            <p:cNvCxnSpPr>
              <a:cxnSpLocks/>
            </p:cNvCxnSpPr>
            <p:nvPr/>
          </p:nvCxnSpPr>
          <p:spPr>
            <a:xfrm>
              <a:off x="4785360" y="3612261"/>
              <a:ext cx="38100" cy="134448"/>
            </a:xfrm>
            <a:prstGeom prst="straightConnector1">
              <a:avLst/>
            </a:prstGeom>
            <a:ln w="3810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AAC582E-B549-4037-ADA1-E9503B6AEF34}"/>
                </a:ext>
              </a:extLst>
            </p:cNvPr>
            <p:cNvCxnSpPr>
              <a:cxnSpLocks/>
            </p:cNvCxnSpPr>
            <p:nvPr/>
          </p:nvCxnSpPr>
          <p:spPr>
            <a:xfrm rot="5400000">
              <a:off x="4720590" y="3572256"/>
              <a:ext cx="38100" cy="134448"/>
            </a:xfrm>
            <a:prstGeom prst="straightConnector1">
              <a:avLst/>
            </a:prstGeom>
            <a:ln w="3810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6" name="Arc 55">
            <a:extLst>
              <a:ext uri="{FF2B5EF4-FFF2-40B4-BE49-F238E27FC236}">
                <a16:creationId xmlns:a16="http://schemas.microsoft.com/office/drawing/2014/main" id="{24948EF5-97E2-4406-83D4-51ACDDF9D119}"/>
              </a:ext>
            </a:extLst>
          </p:cNvPr>
          <p:cNvSpPr/>
          <p:nvPr/>
        </p:nvSpPr>
        <p:spPr>
          <a:xfrm>
            <a:off x="3769454" y="3748914"/>
            <a:ext cx="2583306" cy="2583306"/>
          </a:xfrm>
          <a:prstGeom prst="arc">
            <a:avLst>
              <a:gd name="adj1" fmla="val 13829894"/>
              <a:gd name="adj2" fmla="val 18621974"/>
            </a:avLst>
          </a:prstGeom>
          <a:ln w="76200">
            <a:solidFill>
              <a:schemeClr val="bg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870596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 name="Straight Connector 3">
            <a:extLst>
              <a:ext uri="{FF2B5EF4-FFF2-40B4-BE49-F238E27FC236}">
                <a16:creationId xmlns:a16="http://schemas.microsoft.com/office/drawing/2014/main" id="{262FC3DB-23AB-4A48-BB1C-A9454610AF5A}"/>
              </a:ext>
            </a:extLst>
          </p:cNvPr>
          <p:cNvCxnSpPr>
            <a:cxnSpLocks/>
          </p:cNvCxnSpPr>
          <p:nvPr/>
        </p:nvCxnSpPr>
        <p:spPr>
          <a:xfrm flipV="1">
            <a:off x="5071110" y="2812869"/>
            <a:ext cx="4804857" cy="920931"/>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78B0D9A-C483-4B55-99F5-A6B368BBD823}"/>
              </a:ext>
            </a:extLst>
          </p:cNvPr>
          <p:cNvSpPr txBox="1"/>
          <p:nvPr/>
        </p:nvSpPr>
        <p:spPr>
          <a:xfrm>
            <a:off x="5278016" y="3700973"/>
            <a:ext cx="685380" cy="369332"/>
          </a:xfrm>
          <a:prstGeom prst="rect">
            <a:avLst/>
          </a:prstGeom>
          <a:noFill/>
          <a:ln>
            <a:noFill/>
          </a:ln>
        </p:spPr>
        <p:txBody>
          <a:bodyPr wrap="none" rtlCol="0">
            <a:spAutoFit/>
          </a:bodyPr>
          <a:lstStyle/>
          <a:p>
            <a:r>
              <a:rPr lang="en-US" dirty="0">
                <a:solidFill>
                  <a:schemeClr val="accent5"/>
                </a:solidFill>
              </a:rPr>
              <a:t>Voxel</a:t>
            </a:r>
          </a:p>
        </p:txBody>
      </p:sp>
      <p:cxnSp>
        <p:nvCxnSpPr>
          <p:cNvPr id="49" name="Straight Connector 48">
            <a:extLst>
              <a:ext uri="{FF2B5EF4-FFF2-40B4-BE49-F238E27FC236}">
                <a16:creationId xmlns:a16="http://schemas.microsoft.com/office/drawing/2014/main" id="{7897DA97-ECA5-4CD0-B93A-723403E2E23B}"/>
              </a:ext>
            </a:extLst>
          </p:cNvPr>
          <p:cNvCxnSpPr>
            <a:cxnSpLocks/>
          </p:cNvCxnSpPr>
          <p:nvPr/>
        </p:nvCxnSpPr>
        <p:spPr>
          <a:xfrm flipH="1">
            <a:off x="289560" y="3733801"/>
            <a:ext cx="4781550" cy="124205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9B35A4B-7E8C-4BD7-A0C7-A451FE8A27E7}"/>
              </a:ext>
            </a:extLst>
          </p:cNvPr>
          <p:cNvCxnSpPr>
            <a:cxnSpLocks/>
          </p:cNvCxnSpPr>
          <p:nvPr/>
        </p:nvCxnSpPr>
        <p:spPr>
          <a:xfrm flipH="1">
            <a:off x="2766060" y="3733801"/>
            <a:ext cx="2305050" cy="178307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1B7344-601B-454C-B4A9-E5AA9037A298}"/>
              </a:ext>
            </a:extLst>
          </p:cNvPr>
          <p:cNvCxnSpPr>
            <a:cxnSpLocks/>
          </p:cNvCxnSpPr>
          <p:nvPr/>
        </p:nvCxnSpPr>
        <p:spPr>
          <a:xfrm flipH="1">
            <a:off x="4168140" y="3733801"/>
            <a:ext cx="902970" cy="178307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1DACC8-1E3A-4589-9710-68B23E4D8323}"/>
              </a:ext>
            </a:extLst>
          </p:cNvPr>
          <p:cNvCxnSpPr>
            <a:cxnSpLocks/>
          </p:cNvCxnSpPr>
          <p:nvPr/>
        </p:nvCxnSpPr>
        <p:spPr>
          <a:xfrm>
            <a:off x="5071110" y="3761741"/>
            <a:ext cx="0" cy="179069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F140D7D-446D-4D36-9B5A-FF19FA4BC2B1}"/>
              </a:ext>
            </a:extLst>
          </p:cNvPr>
          <p:cNvCxnSpPr>
            <a:cxnSpLocks/>
          </p:cNvCxnSpPr>
          <p:nvPr/>
        </p:nvCxnSpPr>
        <p:spPr>
          <a:xfrm>
            <a:off x="5071110" y="3733801"/>
            <a:ext cx="2167890" cy="177545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857C83-6646-4E19-8A5C-9531FD89C78E}"/>
              </a:ext>
            </a:extLst>
          </p:cNvPr>
          <p:cNvCxnSpPr>
            <a:cxnSpLocks/>
          </p:cNvCxnSpPr>
          <p:nvPr/>
        </p:nvCxnSpPr>
        <p:spPr>
          <a:xfrm>
            <a:off x="5071110" y="3733801"/>
            <a:ext cx="4728210" cy="124967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671ED6E-30BB-46C4-84B1-3FB9EC9940B5}"/>
              </a:ext>
            </a:extLst>
          </p:cNvPr>
          <p:cNvCxnSpPr>
            <a:cxnSpLocks/>
          </p:cNvCxnSpPr>
          <p:nvPr/>
        </p:nvCxnSpPr>
        <p:spPr>
          <a:xfrm flipH="1" flipV="1">
            <a:off x="251460" y="2872740"/>
            <a:ext cx="4819650" cy="861061"/>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EAEA63-328B-43F8-BB72-A5A815D7B201}"/>
              </a:ext>
            </a:extLst>
          </p:cNvPr>
          <p:cNvCxnSpPr>
            <a:cxnSpLocks/>
          </p:cNvCxnSpPr>
          <p:nvPr/>
        </p:nvCxnSpPr>
        <p:spPr>
          <a:xfrm>
            <a:off x="5071110" y="3733801"/>
            <a:ext cx="839470" cy="177291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E2F19B2-498E-463F-A9A2-F8EB31F9A15A}"/>
              </a:ext>
            </a:extLst>
          </p:cNvPr>
          <p:cNvCxnSpPr>
            <a:cxnSpLocks/>
          </p:cNvCxnSpPr>
          <p:nvPr/>
        </p:nvCxnSpPr>
        <p:spPr>
          <a:xfrm flipH="1" flipV="1">
            <a:off x="4622800" y="2814320"/>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9D507A2-3BA3-4A18-A0C0-8B999CF09183}"/>
              </a:ext>
            </a:extLst>
          </p:cNvPr>
          <p:cNvCxnSpPr>
            <a:cxnSpLocks/>
          </p:cNvCxnSpPr>
          <p:nvPr/>
        </p:nvCxnSpPr>
        <p:spPr>
          <a:xfrm flipV="1">
            <a:off x="5059680" y="2717800"/>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147F5F5-7B52-41D8-B400-58359D295A82}"/>
              </a:ext>
            </a:extLst>
          </p:cNvPr>
          <p:cNvCxnSpPr>
            <a:cxnSpLocks/>
          </p:cNvCxnSpPr>
          <p:nvPr/>
        </p:nvCxnSpPr>
        <p:spPr>
          <a:xfrm flipV="1">
            <a:off x="5059680" y="2809240"/>
            <a:ext cx="431800" cy="924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02579EB-E0DC-469C-83AE-13ACD0AF262A}"/>
              </a:ext>
            </a:extLst>
          </p:cNvPr>
          <p:cNvCxnSpPr>
            <a:cxnSpLocks/>
          </p:cNvCxnSpPr>
          <p:nvPr/>
        </p:nvCxnSpPr>
        <p:spPr>
          <a:xfrm rot="16816043" flipH="1" flipV="1">
            <a:off x="4349863" y="3403665"/>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DDCF1401-B12D-49C1-A052-8031251C0D74}"/>
              </a:ext>
            </a:extLst>
          </p:cNvPr>
          <p:cNvCxnSpPr>
            <a:cxnSpLocks/>
          </p:cNvCxnSpPr>
          <p:nvPr/>
        </p:nvCxnSpPr>
        <p:spPr>
          <a:xfrm rot="16816043" flipV="1">
            <a:off x="4559751" y="3131861"/>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0C73A253-B503-4B3B-B7D9-81C1150099C9}"/>
              </a:ext>
            </a:extLst>
          </p:cNvPr>
          <p:cNvCxnSpPr>
            <a:cxnSpLocks/>
          </p:cNvCxnSpPr>
          <p:nvPr/>
        </p:nvCxnSpPr>
        <p:spPr>
          <a:xfrm rot="16816043" flipV="1">
            <a:off x="4427321" y="2973287"/>
            <a:ext cx="431800" cy="924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BB896AE0-9C74-4AB3-B26E-A54870DB01F6}"/>
              </a:ext>
            </a:extLst>
          </p:cNvPr>
          <p:cNvCxnSpPr>
            <a:cxnSpLocks/>
          </p:cNvCxnSpPr>
          <p:nvPr/>
        </p:nvCxnSpPr>
        <p:spPr>
          <a:xfrm rot="20083350">
            <a:off x="5239382" y="3590351"/>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F8A6B5F1-63DD-44E6-B96F-12917D1116FF}"/>
              </a:ext>
            </a:extLst>
          </p:cNvPr>
          <p:cNvCxnSpPr>
            <a:cxnSpLocks/>
          </p:cNvCxnSpPr>
          <p:nvPr/>
        </p:nvCxnSpPr>
        <p:spPr>
          <a:xfrm rot="20083350" flipH="1">
            <a:off x="5280905" y="3679005"/>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00E2808C-91AC-42D4-8BA8-CA9A008A2A49}"/>
              </a:ext>
            </a:extLst>
          </p:cNvPr>
          <p:cNvCxnSpPr>
            <a:cxnSpLocks/>
          </p:cNvCxnSpPr>
          <p:nvPr/>
        </p:nvCxnSpPr>
        <p:spPr>
          <a:xfrm rot="20083350" flipH="1">
            <a:off x="4850255" y="3775572"/>
            <a:ext cx="431800" cy="924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C1E5297-8987-4F1D-A4AB-7E20024D8DC2}"/>
              </a:ext>
            </a:extLst>
          </p:cNvPr>
          <p:cNvCxnSpPr>
            <a:cxnSpLocks/>
          </p:cNvCxnSpPr>
          <p:nvPr/>
        </p:nvCxnSpPr>
        <p:spPr>
          <a:xfrm rot="1516650" flipH="1">
            <a:off x="4446277" y="3594162"/>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D07C743E-1DA8-4081-BCE2-0B507B9953F0}"/>
              </a:ext>
            </a:extLst>
          </p:cNvPr>
          <p:cNvCxnSpPr>
            <a:cxnSpLocks/>
          </p:cNvCxnSpPr>
          <p:nvPr/>
        </p:nvCxnSpPr>
        <p:spPr>
          <a:xfrm rot="1516650">
            <a:off x="4843539" y="3682816"/>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56EC372A-3177-46CE-A749-53B7B65DCED3}"/>
              </a:ext>
            </a:extLst>
          </p:cNvPr>
          <p:cNvCxnSpPr>
            <a:cxnSpLocks/>
          </p:cNvCxnSpPr>
          <p:nvPr/>
        </p:nvCxnSpPr>
        <p:spPr>
          <a:xfrm rot="4783957" flipV="1">
            <a:off x="5339599" y="3399855"/>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91401EDA-2DB5-45F8-88C8-026C8381D83E}"/>
              </a:ext>
            </a:extLst>
          </p:cNvPr>
          <p:cNvCxnSpPr>
            <a:cxnSpLocks/>
          </p:cNvCxnSpPr>
          <p:nvPr/>
        </p:nvCxnSpPr>
        <p:spPr>
          <a:xfrm rot="4783957" flipH="1" flipV="1">
            <a:off x="5566591" y="3128051"/>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09706060-7A15-4D4B-95E5-721E707BE9A3}"/>
              </a:ext>
            </a:extLst>
          </p:cNvPr>
          <p:cNvCxnSpPr>
            <a:cxnSpLocks/>
          </p:cNvCxnSpPr>
          <p:nvPr/>
        </p:nvCxnSpPr>
        <p:spPr>
          <a:xfrm rot="4783957" flipH="1" flipV="1">
            <a:off x="5267221" y="2969477"/>
            <a:ext cx="431800" cy="924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6E8642FA-11E5-4D54-9A20-30E4490D658C}"/>
              </a:ext>
            </a:extLst>
          </p:cNvPr>
          <p:cNvSpPr txBox="1"/>
          <p:nvPr/>
        </p:nvSpPr>
        <p:spPr>
          <a:xfrm>
            <a:off x="2771037" y="3114233"/>
            <a:ext cx="1290424" cy="923330"/>
          </a:xfrm>
          <a:prstGeom prst="rect">
            <a:avLst/>
          </a:prstGeom>
          <a:noFill/>
          <a:ln>
            <a:noFill/>
          </a:ln>
        </p:spPr>
        <p:txBody>
          <a:bodyPr wrap="square" rtlCol="0">
            <a:spAutoFit/>
          </a:bodyPr>
          <a:lstStyle/>
          <a:p>
            <a:pPr algn="ctr"/>
            <a:r>
              <a:rPr lang="en-US" dirty="0">
                <a:solidFill>
                  <a:schemeClr val="bg1"/>
                </a:solidFill>
              </a:rPr>
              <a:t>Possible Surface </a:t>
            </a:r>
            <a:r>
              <a:rPr lang="en-US" dirty="0" err="1">
                <a:solidFill>
                  <a:schemeClr val="bg1"/>
                </a:solidFill>
              </a:rPr>
              <a:t>Normals</a:t>
            </a:r>
            <a:endParaRPr lang="en-US" dirty="0">
              <a:solidFill>
                <a:schemeClr val="bg1"/>
              </a:solidFill>
            </a:endParaRPr>
          </a:p>
        </p:txBody>
      </p:sp>
      <p:grpSp>
        <p:nvGrpSpPr>
          <p:cNvPr id="147" name="Group 146">
            <a:extLst>
              <a:ext uri="{FF2B5EF4-FFF2-40B4-BE49-F238E27FC236}">
                <a16:creationId xmlns:a16="http://schemas.microsoft.com/office/drawing/2014/main" id="{8C23A11C-B32F-4B42-8266-C5C41F7FF205}"/>
              </a:ext>
            </a:extLst>
          </p:cNvPr>
          <p:cNvGrpSpPr/>
          <p:nvPr/>
        </p:nvGrpSpPr>
        <p:grpSpPr>
          <a:xfrm>
            <a:off x="6527314" y="3332954"/>
            <a:ext cx="3610599" cy="923330"/>
            <a:chOff x="1523414" y="2957257"/>
            <a:chExt cx="3610599" cy="923330"/>
          </a:xfrm>
        </p:grpSpPr>
        <p:sp>
          <p:nvSpPr>
            <p:cNvPr id="148" name="TextBox 147">
              <a:extLst>
                <a:ext uri="{FF2B5EF4-FFF2-40B4-BE49-F238E27FC236}">
                  <a16:creationId xmlns:a16="http://schemas.microsoft.com/office/drawing/2014/main" id="{E0A1298A-EBFC-4F30-876E-DCC79C987B34}"/>
                </a:ext>
              </a:extLst>
            </p:cNvPr>
            <p:cNvSpPr txBox="1"/>
            <p:nvPr/>
          </p:nvSpPr>
          <p:spPr>
            <a:xfrm>
              <a:off x="1774200" y="2957257"/>
              <a:ext cx="3359813" cy="923330"/>
            </a:xfrm>
            <a:prstGeom prst="rect">
              <a:avLst/>
            </a:prstGeom>
            <a:noFill/>
          </p:spPr>
          <p:txBody>
            <a:bodyPr wrap="square" rtlCol="0">
              <a:spAutoFit/>
            </a:bodyPr>
            <a:lstStyle/>
            <a:p>
              <a:pPr algn="ctr"/>
              <a:r>
                <a:rPr lang="en-US" dirty="0">
                  <a:solidFill>
                    <a:schemeClr val="bg1"/>
                  </a:solidFill>
                </a:rPr>
                <a:t>Due to </a:t>
              </a:r>
              <a:r>
                <a:rPr lang="en-US" dirty="0" err="1">
                  <a:solidFill>
                    <a:schemeClr val="bg1"/>
                  </a:solidFill>
                </a:rPr>
                <a:t>specularity</a:t>
              </a:r>
              <a:r>
                <a:rPr lang="en-US" dirty="0">
                  <a:solidFill>
                    <a:schemeClr val="bg1"/>
                  </a:solidFill>
                </a:rPr>
                <a:t>, these normal do not produce reflections towards the aperture</a:t>
              </a:r>
            </a:p>
          </p:txBody>
        </p:sp>
        <p:sp>
          <p:nvSpPr>
            <p:cNvPr id="149" name="Straight Connector 148">
              <a:extLst>
                <a:ext uri="{FF2B5EF4-FFF2-40B4-BE49-F238E27FC236}">
                  <a16:creationId xmlns:a16="http://schemas.microsoft.com/office/drawing/2014/main" id="{73BBFE45-7C44-4940-A625-9F59351EF2B8}"/>
                </a:ext>
              </a:extLst>
            </p:cNvPr>
            <p:cNvSpPr/>
            <p:nvPr/>
          </p:nvSpPr>
          <p:spPr>
            <a:xfrm>
              <a:off x="1523414" y="3208698"/>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50" name="Straight Connector 149">
              <a:extLst>
                <a:ext uri="{FF2B5EF4-FFF2-40B4-BE49-F238E27FC236}">
                  <a16:creationId xmlns:a16="http://schemas.microsoft.com/office/drawing/2014/main" id="{903470D8-20AE-4AFD-B6FA-508E6435BFFA}"/>
                </a:ext>
              </a:extLst>
            </p:cNvPr>
            <p:cNvSpPr/>
            <p:nvPr/>
          </p:nvSpPr>
          <p:spPr>
            <a:xfrm flipH="1">
              <a:off x="1523414" y="3208698"/>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56" name="TextBox 55">
            <a:extLst>
              <a:ext uri="{FF2B5EF4-FFF2-40B4-BE49-F238E27FC236}">
                <a16:creationId xmlns:a16="http://schemas.microsoft.com/office/drawing/2014/main" id="{158CAD0C-462C-4BDB-9226-8F18D2504E57}"/>
              </a:ext>
            </a:extLst>
          </p:cNvPr>
          <p:cNvSpPr txBox="1"/>
          <p:nvPr/>
        </p:nvSpPr>
        <p:spPr>
          <a:xfrm>
            <a:off x="1813425" y="745329"/>
            <a:ext cx="6450601" cy="369332"/>
          </a:xfrm>
          <a:prstGeom prst="rect">
            <a:avLst/>
          </a:prstGeom>
          <a:noFill/>
          <a:ln>
            <a:noFill/>
          </a:ln>
        </p:spPr>
        <p:txBody>
          <a:bodyPr wrap="square" rtlCol="0">
            <a:spAutoFit/>
          </a:bodyPr>
          <a:lstStyle/>
          <a:p>
            <a:pPr algn="ctr"/>
            <a:r>
              <a:rPr lang="en-US" dirty="0">
                <a:solidFill>
                  <a:schemeClr val="bg1"/>
                </a:solidFill>
              </a:rPr>
              <a:t>Lets say one of these antennas receive a reflection from this voxel</a:t>
            </a:r>
          </a:p>
        </p:txBody>
      </p:sp>
    </p:spTree>
    <p:extLst>
      <p:ext uri="{BB962C8B-B14F-4D97-AF65-F5344CB8AC3E}">
        <p14:creationId xmlns:p14="http://schemas.microsoft.com/office/powerpoint/2010/main" val="1146889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6"/>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100"/>
                                  </p:stCondLst>
                                  <p:childTnLst>
                                    <p:set>
                                      <p:cBhvr>
                                        <p:cTn id="17" dur="1" fill="hold">
                                          <p:stCondLst>
                                            <p:cond delay="0"/>
                                          </p:stCondLst>
                                        </p:cTn>
                                        <p:tgtEl>
                                          <p:spTgt spid="79"/>
                                        </p:tgtEl>
                                        <p:attrNameLst>
                                          <p:attrName>style.visibility</p:attrName>
                                        </p:attrNameLst>
                                      </p:cBhvr>
                                      <p:to>
                                        <p:strVal val="visible"/>
                                      </p:to>
                                    </p:set>
                                  </p:childTnLst>
                                </p:cTn>
                              </p:par>
                            </p:childTnLst>
                          </p:cTn>
                        </p:par>
                        <p:par>
                          <p:cTn id="18" fill="hold">
                            <p:stCondLst>
                              <p:cond delay="100"/>
                            </p:stCondLst>
                            <p:childTnLst>
                              <p:par>
                                <p:cTn id="19" presetID="1" presetClass="entr" presetSubtype="0" fill="hold" nodeType="afterEffect">
                                  <p:stCondLst>
                                    <p:cond delay="100"/>
                                  </p:stCondLst>
                                  <p:childTnLst>
                                    <p:set>
                                      <p:cBhvr>
                                        <p:cTn id="20" dur="1" fill="hold">
                                          <p:stCondLst>
                                            <p:cond delay="0"/>
                                          </p:stCondLst>
                                        </p:cTn>
                                        <p:tgtEl>
                                          <p:spTgt spid="145"/>
                                        </p:tgtEl>
                                        <p:attrNameLst>
                                          <p:attrName>style.visibility</p:attrName>
                                        </p:attrNameLst>
                                      </p:cBhvr>
                                      <p:to>
                                        <p:strVal val="visible"/>
                                      </p:to>
                                    </p:set>
                                  </p:childTnLst>
                                </p:cTn>
                              </p:par>
                            </p:childTnLst>
                          </p:cTn>
                        </p:par>
                        <p:par>
                          <p:cTn id="21" fill="hold">
                            <p:stCondLst>
                              <p:cond delay="200"/>
                            </p:stCondLst>
                            <p:childTnLst>
                              <p:par>
                                <p:cTn id="22" presetID="1" presetClass="entr" presetSubtype="0" fill="hold" nodeType="afterEffect">
                                  <p:stCondLst>
                                    <p:cond delay="100"/>
                                  </p:stCondLst>
                                  <p:childTnLst>
                                    <p:set>
                                      <p:cBhvr>
                                        <p:cTn id="23" dur="1" fill="hold">
                                          <p:stCondLst>
                                            <p:cond delay="0"/>
                                          </p:stCondLst>
                                        </p:cTn>
                                        <p:tgtEl>
                                          <p:spTgt spid="144"/>
                                        </p:tgtEl>
                                        <p:attrNameLst>
                                          <p:attrName>style.visibility</p:attrName>
                                        </p:attrNameLst>
                                      </p:cBhvr>
                                      <p:to>
                                        <p:strVal val="visible"/>
                                      </p:to>
                                    </p:set>
                                  </p:childTnLst>
                                </p:cTn>
                              </p:par>
                            </p:childTnLst>
                          </p:cTn>
                        </p:par>
                        <p:par>
                          <p:cTn id="24" fill="hold">
                            <p:stCondLst>
                              <p:cond delay="300"/>
                            </p:stCondLst>
                            <p:childTnLst>
                              <p:par>
                                <p:cTn id="25" presetID="1" presetClass="entr" presetSubtype="0" fill="hold" nodeType="afterEffect">
                                  <p:stCondLst>
                                    <p:cond delay="100"/>
                                  </p:stCondLst>
                                  <p:childTnLst>
                                    <p:set>
                                      <p:cBhvr>
                                        <p:cTn id="26" dur="1" fill="hold">
                                          <p:stCondLst>
                                            <p:cond delay="0"/>
                                          </p:stCondLst>
                                        </p:cTn>
                                        <p:tgtEl>
                                          <p:spTgt spid="143"/>
                                        </p:tgtEl>
                                        <p:attrNameLst>
                                          <p:attrName>style.visibility</p:attrName>
                                        </p:attrNameLst>
                                      </p:cBhvr>
                                      <p:to>
                                        <p:strVal val="visible"/>
                                      </p:to>
                                    </p:set>
                                  </p:childTnLst>
                                </p:cTn>
                              </p:par>
                            </p:childTnLst>
                          </p:cTn>
                        </p:par>
                        <p:par>
                          <p:cTn id="27" fill="hold">
                            <p:stCondLst>
                              <p:cond delay="400"/>
                            </p:stCondLst>
                            <p:childTnLst>
                              <p:par>
                                <p:cTn id="28" presetID="1" presetClass="entr" presetSubtype="0" fill="hold" nodeType="afterEffect">
                                  <p:stCondLst>
                                    <p:cond delay="100"/>
                                  </p:stCondLst>
                                  <p:childTnLst>
                                    <p:set>
                                      <p:cBhvr>
                                        <p:cTn id="29" dur="1" fill="hold">
                                          <p:stCondLst>
                                            <p:cond delay="0"/>
                                          </p:stCondLst>
                                        </p:cTn>
                                        <p:tgtEl>
                                          <p:spTgt spid="124"/>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nodeType="afterEffect">
                                  <p:stCondLst>
                                    <p:cond delay="100"/>
                                  </p:stCondLst>
                                  <p:childTnLst>
                                    <p:set>
                                      <p:cBhvr>
                                        <p:cTn id="32" dur="1" fill="hold">
                                          <p:stCondLst>
                                            <p:cond delay="0"/>
                                          </p:stCondLst>
                                        </p:cTn>
                                        <p:tgtEl>
                                          <p:spTgt spid="125"/>
                                        </p:tgtEl>
                                        <p:attrNameLst>
                                          <p:attrName>style.visibility</p:attrName>
                                        </p:attrNameLst>
                                      </p:cBhvr>
                                      <p:to>
                                        <p:strVal val="visible"/>
                                      </p:to>
                                    </p:set>
                                  </p:childTnLst>
                                </p:cTn>
                              </p:par>
                            </p:childTnLst>
                          </p:cTn>
                        </p:par>
                        <p:par>
                          <p:cTn id="33" fill="hold">
                            <p:stCondLst>
                              <p:cond delay="600"/>
                            </p:stCondLst>
                            <p:childTnLst>
                              <p:par>
                                <p:cTn id="34" presetID="1" presetClass="entr" presetSubtype="0" fill="hold" nodeType="afterEffect">
                                  <p:stCondLst>
                                    <p:cond delay="100"/>
                                  </p:stCondLst>
                                  <p:childTnLst>
                                    <p:set>
                                      <p:cBhvr>
                                        <p:cTn id="35" dur="1" fill="hold">
                                          <p:stCondLst>
                                            <p:cond delay="0"/>
                                          </p:stCondLst>
                                        </p:cTn>
                                        <p:tgtEl>
                                          <p:spTgt spid="126"/>
                                        </p:tgtEl>
                                        <p:attrNameLst>
                                          <p:attrName>style.visibility</p:attrName>
                                        </p:attrNameLst>
                                      </p:cBhvr>
                                      <p:to>
                                        <p:strVal val="visible"/>
                                      </p:to>
                                    </p:set>
                                  </p:childTnLst>
                                </p:cTn>
                              </p:par>
                            </p:childTnLst>
                          </p:cTn>
                        </p:par>
                        <p:par>
                          <p:cTn id="36" fill="hold">
                            <p:stCondLst>
                              <p:cond delay="700"/>
                            </p:stCondLst>
                            <p:childTnLst>
                              <p:par>
                                <p:cTn id="37" presetID="1" presetClass="entr" presetSubtype="0" fill="hold" nodeType="afterEffect">
                                  <p:stCondLst>
                                    <p:cond delay="100"/>
                                  </p:stCondLst>
                                  <p:childTnLst>
                                    <p:set>
                                      <p:cBhvr>
                                        <p:cTn id="38" dur="1" fill="hold">
                                          <p:stCondLst>
                                            <p:cond delay="0"/>
                                          </p:stCondLst>
                                        </p:cTn>
                                        <p:tgtEl>
                                          <p:spTgt spid="140"/>
                                        </p:tgtEl>
                                        <p:attrNameLst>
                                          <p:attrName>style.visibility</p:attrName>
                                        </p:attrNameLst>
                                      </p:cBhvr>
                                      <p:to>
                                        <p:strVal val="visible"/>
                                      </p:to>
                                    </p:set>
                                  </p:childTnLst>
                                </p:cTn>
                              </p:par>
                            </p:childTnLst>
                          </p:cTn>
                        </p:par>
                        <p:par>
                          <p:cTn id="39" fill="hold">
                            <p:stCondLst>
                              <p:cond delay="800"/>
                            </p:stCondLst>
                            <p:childTnLst>
                              <p:par>
                                <p:cTn id="40" presetID="1" presetClass="entr" presetSubtype="0" fill="hold" nodeType="afterEffect">
                                  <p:stCondLst>
                                    <p:cond delay="100"/>
                                  </p:stCondLst>
                                  <p:childTnLst>
                                    <p:set>
                                      <p:cBhvr>
                                        <p:cTn id="41" dur="1" fill="hold">
                                          <p:stCondLst>
                                            <p:cond delay="0"/>
                                          </p:stCondLst>
                                        </p:cTn>
                                        <p:tgtEl>
                                          <p:spTgt spid="139"/>
                                        </p:tgtEl>
                                        <p:attrNameLst>
                                          <p:attrName>style.visibility</p:attrName>
                                        </p:attrNameLst>
                                      </p:cBhvr>
                                      <p:to>
                                        <p:strVal val="visible"/>
                                      </p:to>
                                    </p:set>
                                  </p:childTnLst>
                                </p:cTn>
                              </p:par>
                            </p:childTnLst>
                          </p:cTn>
                        </p:par>
                        <p:par>
                          <p:cTn id="42" fill="hold">
                            <p:stCondLst>
                              <p:cond delay="900"/>
                            </p:stCondLst>
                            <p:childTnLst>
                              <p:par>
                                <p:cTn id="43" presetID="1" presetClass="entr" presetSubtype="0" fill="hold" nodeType="afterEffect">
                                  <p:stCondLst>
                                    <p:cond delay="100"/>
                                  </p:stCondLst>
                                  <p:childTnLst>
                                    <p:set>
                                      <p:cBhvr>
                                        <p:cTn id="44" dur="1" fill="hold">
                                          <p:stCondLst>
                                            <p:cond delay="0"/>
                                          </p:stCondLst>
                                        </p:cTn>
                                        <p:tgtEl>
                                          <p:spTgt spid="103"/>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100"/>
                                  </p:stCondLst>
                                  <p:childTnLst>
                                    <p:set>
                                      <p:cBhvr>
                                        <p:cTn id="47" dur="1" fill="hold">
                                          <p:stCondLst>
                                            <p:cond delay="0"/>
                                          </p:stCondLst>
                                        </p:cTn>
                                        <p:tgtEl>
                                          <p:spTgt spid="104"/>
                                        </p:tgtEl>
                                        <p:attrNameLst>
                                          <p:attrName>style.visibility</p:attrName>
                                        </p:attrNameLst>
                                      </p:cBhvr>
                                      <p:to>
                                        <p:strVal val="visible"/>
                                      </p:to>
                                    </p:set>
                                  </p:childTnLst>
                                </p:cTn>
                              </p:par>
                            </p:childTnLst>
                          </p:cTn>
                        </p:par>
                        <p:par>
                          <p:cTn id="48" fill="hold">
                            <p:stCondLst>
                              <p:cond delay="1100"/>
                            </p:stCondLst>
                            <p:childTnLst>
                              <p:par>
                                <p:cTn id="49" presetID="1" presetClass="entr" presetSubtype="0" fill="hold" nodeType="afterEffect">
                                  <p:stCondLst>
                                    <p:cond delay="100"/>
                                  </p:stCondLst>
                                  <p:childTnLst>
                                    <p:set>
                                      <p:cBhvr>
                                        <p:cTn id="50" dur="1" fill="hold">
                                          <p:stCondLst>
                                            <p:cond delay="0"/>
                                          </p:stCondLst>
                                        </p:cTn>
                                        <p:tgtEl>
                                          <p:spTgt spid="105"/>
                                        </p:tgtEl>
                                        <p:attrNameLst>
                                          <p:attrName>style.visibility</p:attrName>
                                        </p:attrNameLst>
                                      </p:cBhvr>
                                      <p:to>
                                        <p:strVal val="visible"/>
                                      </p:to>
                                    </p:set>
                                  </p:childTnLst>
                                </p:cTn>
                              </p:par>
                            </p:childTnLst>
                          </p:cTn>
                        </p:par>
                        <p:par>
                          <p:cTn id="51" fill="hold">
                            <p:stCondLst>
                              <p:cond delay="1200"/>
                            </p:stCondLst>
                            <p:childTnLst>
                              <p:par>
                                <p:cTn id="52" presetID="1" presetClass="entr" presetSubtype="0" fill="hold" nodeType="afterEffect">
                                  <p:stCondLst>
                                    <p:cond delay="100"/>
                                  </p:stCondLst>
                                  <p:childTnLst>
                                    <p:set>
                                      <p:cBhvr>
                                        <p:cTn id="53" dur="1" fill="hold">
                                          <p:stCondLst>
                                            <p:cond delay="0"/>
                                          </p:stCondLst>
                                        </p:cTn>
                                        <p:tgtEl>
                                          <p:spTgt spid="7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10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nodeType="withEffect">
                                  <p:stCondLst>
                                    <p:cond delay="100"/>
                                  </p:stCondLst>
                                  <p:childTnLst>
                                    <p:set>
                                      <p:cBhvr>
                                        <p:cTn id="61" dur="1" fill="hold">
                                          <p:stCondLst>
                                            <p:cond delay="0"/>
                                          </p:stCondLst>
                                        </p:cTn>
                                        <p:tgtEl>
                                          <p:spTgt spid="24"/>
                                        </p:tgtEl>
                                        <p:attrNameLst>
                                          <p:attrName>style.visibility</p:attrName>
                                        </p:attrNameLst>
                                      </p:cBhvr>
                                      <p:to>
                                        <p:strVal val="visible"/>
                                      </p:to>
                                    </p:set>
                                  </p:childTnLst>
                                </p:cTn>
                              </p:par>
                            </p:childTnLst>
                          </p:cTn>
                        </p:par>
                        <p:par>
                          <p:cTn id="62" fill="hold">
                            <p:stCondLst>
                              <p:cond delay="100"/>
                            </p:stCondLst>
                            <p:childTnLst>
                              <p:par>
                                <p:cTn id="63" presetID="1" presetClass="entr" presetSubtype="0" fill="hold" grpId="0" nodeType="afterEffect">
                                  <p:stCondLst>
                                    <p:cond delay="10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nodeType="withEffect">
                                  <p:stCondLst>
                                    <p:cond delay="100"/>
                                  </p:stCondLst>
                                  <p:childTnLst>
                                    <p:set>
                                      <p:cBhvr>
                                        <p:cTn id="66" dur="1" fill="hold">
                                          <p:stCondLst>
                                            <p:cond delay="0"/>
                                          </p:stCondLst>
                                        </p:cTn>
                                        <p:tgtEl>
                                          <p:spTgt spid="32"/>
                                        </p:tgtEl>
                                        <p:attrNameLst>
                                          <p:attrName>style.visibility</p:attrName>
                                        </p:attrNameLst>
                                      </p:cBhvr>
                                      <p:to>
                                        <p:strVal val="visible"/>
                                      </p:to>
                                    </p:set>
                                  </p:childTnLst>
                                </p:cTn>
                              </p:par>
                            </p:childTnLst>
                          </p:cTn>
                        </p:par>
                        <p:par>
                          <p:cTn id="67" fill="hold">
                            <p:stCondLst>
                              <p:cond delay="200"/>
                            </p:stCondLst>
                            <p:childTnLst>
                              <p:par>
                                <p:cTn id="68" presetID="1" presetClass="entr" presetSubtype="0" fill="hold" grpId="0" nodeType="afterEffect">
                                  <p:stCondLst>
                                    <p:cond delay="100"/>
                                  </p:stCondLst>
                                  <p:childTnLst>
                                    <p:set>
                                      <p:cBhvr>
                                        <p:cTn id="69" dur="1" fill="hold">
                                          <p:stCondLst>
                                            <p:cond delay="0"/>
                                          </p:stCondLst>
                                        </p:cTn>
                                        <p:tgtEl>
                                          <p:spTgt spid="37"/>
                                        </p:tgtEl>
                                        <p:attrNameLst>
                                          <p:attrName>style.visibility</p:attrName>
                                        </p:attrNameLst>
                                      </p:cBhvr>
                                      <p:to>
                                        <p:strVal val="visible"/>
                                      </p:to>
                                    </p:set>
                                  </p:childTnLst>
                                </p:cTn>
                              </p:par>
                              <p:par>
                                <p:cTn id="70" presetID="1" presetClass="entr" presetSubtype="0" fill="hold" nodeType="withEffect">
                                  <p:stCondLst>
                                    <p:cond delay="100"/>
                                  </p:stCondLst>
                                  <p:childTnLst>
                                    <p:set>
                                      <p:cBhvr>
                                        <p:cTn id="71" dur="1" fill="hold">
                                          <p:stCondLst>
                                            <p:cond delay="0"/>
                                          </p:stCondLst>
                                        </p:cTn>
                                        <p:tgtEl>
                                          <p:spTgt spid="38"/>
                                        </p:tgtEl>
                                        <p:attrNameLst>
                                          <p:attrName>style.visibility</p:attrName>
                                        </p:attrNameLst>
                                      </p:cBhvr>
                                      <p:to>
                                        <p:strVal val="visible"/>
                                      </p:to>
                                    </p:set>
                                  </p:childTnLst>
                                </p:cTn>
                              </p:par>
                            </p:childTnLst>
                          </p:cTn>
                        </p:par>
                        <p:par>
                          <p:cTn id="72" fill="hold">
                            <p:stCondLst>
                              <p:cond delay="300"/>
                            </p:stCondLst>
                            <p:childTnLst>
                              <p:par>
                                <p:cTn id="73" presetID="1" presetClass="entr" presetSubtype="0" fill="hold" grpId="0" nodeType="afterEffect">
                                  <p:stCondLst>
                                    <p:cond delay="10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nodeType="withEffect">
                                  <p:stCondLst>
                                    <p:cond delay="10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400"/>
                            </p:stCondLst>
                            <p:childTnLst>
                              <p:par>
                                <p:cTn id="78" presetID="1" presetClass="entr" presetSubtype="0" fill="hold" grpId="0" nodeType="afterEffect">
                                  <p:stCondLst>
                                    <p:cond delay="100"/>
                                  </p:stCondLst>
                                  <p:childTnLst>
                                    <p:set>
                                      <p:cBhvr>
                                        <p:cTn id="79" dur="1" fill="hold">
                                          <p:stCondLst>
                                            <p:cond delay="0"/>
                                          </p:stCondLst>
                                        </p:cTn>
                                        <p:tgtEl>
                                          <p:spTgt spid="43"/>
                                        </p:tgtEl>
                                        <p:attrNameLst>
                                          <p:attrName>style.visibility</p:attrName>
                                        </p:attrNameLst>
                                      </p:cBhvr>
                                      <p:to>
                                        <p:strVal val="visible"/>
                                      </p:to>
                                    </p:set>
                                  </p:childTnLst>
                                </p:cTn>
                              </p:par>
                              <p:par>
                                <p:cTn id="80" presetID="1" presetClass="entr" presetSubtype="0" fill="hold" nodeType="withEffect">
                                  <p:stCondLst>
                                    <p:cond delay="100"/>
                                  </p:stCondLst>
                                  <p:childTnLst>
                                    <p:set>
                                      <p:cBhvr>
                                        <p:cTn id="81" dur="1" fill="hold">
                                          <p:stCondLst>
                                            <p:cond delay="0"/>
                                          </p:stCondLst>
                                        </p:cTn>
                                        <p:tgtEl>
                                          <p:spTgt spid="44"/>
                                        </p:tgtEl>
                                        <p:attrNameLst>
                                          <p:attrName>style.visibility</p:attrName>
                                        </p:attrNameLst>
                                      </p:cBhvr>
                                      <p:to>
                                        <p:strVal val="visible"/>
                                      </p:to>
                                    </p:set>
                                  </p:childTnLst>
                                </p:cTn>
                              </p:par>
                            </p:childTnLst>
                          </p:cTn>
                        </p:par>
                        <p:par>
                          <p:cTn id="82" fill="hold">
                            <p:stCondLst>
                              <p:cond delay="500"/>
                            </p:stCondLst>
                            <p:childTnLst>
                              <p:par>
                                <p:cTn id="83" presetID="1" presetClass="entr" presetSubtype="0" fill="hold" grpId="0" nodeType="afterEffect">
                                  <p:stCondLst>
                                    <p:cond delay="10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100"/>
                                  </p:stCondLst>
                                  <p:childTnLst>
                                    <p:set>
                                      <p:cBhvr>
                                        <p:cTn id="86" dur="1" fill="hold">
                                          <p:stCondLst>
                                            <p:cond delay="0"/>
                                          </p:stCondLst>
                                        </p:cTn>
                                        <p:tgtEl>
                                          <p:spTgt spid="47"/>
                                        </p:tgtEl>
                                        <p:attrNameLst>
                                          <p:attrName>style.visibility</p:attrName>
                                        </p:attrNameLst>
                                      </p:cBhvr>
                                      <p:to>
                                        <p:strVal val="visible"/>
                                      </p:to>
                                    </p:set>
                                  </p:childTnLst>
                                </p:cTn>
                              </p:par>
                            </p:childTnLst>
                          </p:cTn>
                        </p:par>
                        <p:par>
                          <p:cTn id="87" fill="hold">
                            <p:stCondLst>
                              <p:cond delay="600"/>
                            </p:stCondLst>
                            <p:childTnLst>
                              <p:par>
                                <p:cTn id="88" presetID="1" presetClass="entr" presetSubtype="0" fill="hold" grpId="0" nodeType="afterEffect">
                                  <p:stCondLst>
                                    <p:cond delay="100"/>
                                  </p:stCondLst>
                                  <p:childTnLst>
                                    <p:set>
                                      <p:cBhvr>
                                        <p:cTn id="89" dur="1" fill="hold">
                                          <p:stCondLst>
                                            <p:cond delay="0"/>
                                          </p:stCondLst>
                                        </p:cTn>
                                        <p:tgtEl>
                                          <p:spTgt spid="34"/>
                                        </p:tgtEl>
                                        <p:attrNameLst>
                                          <p:attrName>style.visibility</p:attrName>
                                        </p:attrNameLst>
                                      </p:cBhvr>
                                      <p:to>
                                        <p:strVal val="visible"/>
                                      </p:to>
                                    </p:set>
                                  </p:childTnLst>
                                </p:cTn>
                              </p:par>
                              <p:par>
                                <p:cTn id="90" presetID="1" presetClass="entr" presetSubtype="0" fill="hold" nodeType="withEffect">
                                  <p:stCondLst>
                                    <p:cond delay="100"/>
                                  </p:stCondLst>
                                  <p:childTnLst>
                                    <p:set>
                                      <p:cBhvr>
                                        <p:cTn id="91" dur="1" fill="hold">
                                          <p:stCondLst>
                                            <p:cond delay="0"/>
                                          </p:stCondLst>
                                        </p:cTn>
                                        <p:tgtEl>
                                          <p:spTgt spid="3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7" presetClass="emph" presetSubtype="2" fill="hold" nodeType="clickEffect">
                                  <p:stCondLst>
                                    <p:cond delay="0"/>
                                  </p:stCondLst>
                                  <p:childTnLst>
                                    <p:animClr clrSpc="rgb" dir="cw">
                                      <p:cBhvr>
                                        <p:cTn id="99" dur="500" fill="hold"/>
                                        <p:tgtEl>
                                          <p:spTgt spid="144"/>
                                        </p:tgtEl>
                                        <p:attrNameLst>
                                          <p:attrName>stroke.color</p:attrName>
                                        </p:attrNameLst>
                                      </p:cBhvr>
                                      <p:to>
                                        <a:srgbClr val="C00000"/>
                                      </p:to>
                                    </p:animClr>
                                    <p:set>
                                      <p:cBhvr>
                                        <p:cTn id="100" dur="500" fill="hold"/>
                                        <p:tgtEl>
                                          <p:spTgt spid="144"/>
                                        </p:tgtEl>
                                        <p:attrNameLst>
                                          <p:attrName>stroke.on</p:attrName>
                                        </p:attrNameLst>
                                      </p:cBhvr>
                                      <p:to>
                                        <p:strVal val="true"/>
                                      </p:to>
                                    </p:set>
                                  </p:childTnLst>
                                </p:cTn>
                              </p:par>
                              <p:par>
                                <p:cTn id="101" presetID="7" presetClass="emph" presetSubtype="2" fill="hold" nodeType="withEffect">
                                  <p:stCondLst>
                                    <p:cond delay="0"/>
                                  </p:stCondLst>
                                  <p:childTnLst>
                                    <p:animClr clrSpc="rgb" dir="cw">
                                      <p:cBhvr>
                                        <p:cTn id="102" dur="500" fill="hold"/>
                                        <p:tgtEl>
                                          <p:spTgt spid="143"/>
                                        </p:tgtEl>
                                        <p:attrNameLst>
                                          <p:attrName>stroke.color</p:attrName>
                                        </p:attrNameLst>
                                      </p:cBhvr>
                                      <p:to>
                                        <a:srgbClr val="C00000"/>
                                      </p:to>
                                    </p:animClr>
                                    <p:set>
                                      <p:cBhvr>
                                        <p:cTn id="103" dur="500" fill="hold"/>
                                        <p:tgtEl>
                                          <p:spTgt spid="143"/>
                                        </p:tgtEl>
                                        <p:attrNameLst>
                                          <p:attrName>stroke.on</p:attrName>
                                        </p:attrNameLst>
                                      </p:cBhvr>
                                      <p:to>
                                        <p:strVal val="true"/>
                                      </p:to>
                                    </p:set>
                                  </p:childTnLst>
                                </p:cTn>
                              </p:par>
                              <p:par>
                                <p:cTn id="104" presetID="7" presetClass="emph" presetSubtype="2" fill="hold" nodeType="withEffect">
                                  <p:stCondLst>
                                    <p:cond delay="0"/>
                                  </p:stCondLst>
                                  <p:childTnLst>
                                    <p:animClr clrSpc="rgb" dir="cw">
                                      <p:cBhvr>
                                        <p:cTn id="105" dur="500" fill="hold"/>
                                        <p:tgtEl>
                                          <p:spTgt spid="124"/>
                                        </p:tgtEl>
                                        <p:attrNameLst>
                                          <p:attrName>stroke.color</p:attrName>
                                        </p:attrNameLst>
                                      </p:cBhvr>
                                      <p:to>
                                        <a:srgbClr val="C00000"/>
                                      </p:to>
                                    </p:animClr>
                                    <p:set>
                                      <p:cBhvr>
                                        <p:cTn id="106" dur="500" fill="hold"/>
                                        <p:tgtEl>
                                          <p:spTgt spid="124"/>
                                        </p:tgtEl>
                                        <p:attrNameLst>
                                          <p:attrName>stroke.on</p:attrName>
                                        </p:attrNameLst>
                                      </p:cBhvr>
                                      <p:to>
                                        <p:strVal val="true"/>
                                      </p:to>
                                    </p:set>
                                  </p:childTnLst>
                                </p:cTn>
                              </p:par>
                              <p:par>
                                <p:cTn id="107" presetID="7" presetClass="emph" presetSubtype="2" fill="hold" nodeType="withEffect">
                                  <p:stCondLst>
                                    <p:cond delay="0"/>
                                  </p:stCondLst>
                                  <p:childTnLst>
                                    <p:animClr clrSpc="rgb" dir="cw">
                                      <p:cBhvr>
                                        <p:cTn id="108" dur="500" fill="hold"/>
                                        <p:tgtEl>
                                          <p:spTgt spid="125"/>
                                        </p:tgtEl>
                                        <p:attrNameLst>
                                          <p:attrName>stroke.color</p:attrName>
                                        </p:attrNameLst>
                                      </p:cBhvr>
                                      <p:to>
                                        <a:srgbClr val="C00000"/>
                                      </p:to>
                                    </p:animClr>
                                    <p:set>
                                      <p:cBhvr>
                                        <p:cTn id="109" dur="500" fill="hold"/>
                                        <p:tgtEl>
                                          <p:spTgt spid="125"/>
                                        </p:tgtEl>
                                        <p:attrNameLst>
                                          <p:attrName>stroke.on</p:attrName>
                                        </p:attrNameLst>
                                      </p:cBhvr>
                                      <p:to>
                                        <p:strVal val="true"/>
                                      </p:to>
                                    </p:set>
                                  </p:childTnLst>
                                </p:cTn>
                              </p:par>
                              <p:par>
                                <p:cTn id="110" presetID="7" presetClass="emph" presetSubtype="2" fill="hold" nodeType="withEffect">
                                  <p:stCondLst>
                                    <p:cond delay="0"/>
                                  </p:stCondLst>
                                  <p:childTnLst>
                                    <p:animClr clrSpc="rgb" dir="cw">
                                      <p:cBhvr>
                                        <p:cTn id="111" dur="500" fill="hold"/>
                                        <p:tgtEl>
                                          <p:spTgt spid="126"/>
                                        </p:tgtEl>
                                        <p:attrNameLst>
                                          <p:attrName>stroke.color</p:attrName>
                                        </p:attrNameLst>
                                      </p:cBhvr>
                                      <p:to>
                                        <a:srgbClr val="C00000"/>
                                      </p:to>
                                    </p:animClr>
                                    <p:set>
                                      <p:cBhvr>
                                        <p:cTn id="112" dur="500" fill="hold"/>
                                        <p:tgtEl>
                                          <p:spTgt spid="126"/>
                                        </p:tgtEl>
                                        <p:attrNameLst>
                                          <p:attrName>stroke.on</p:attrName>
                                        </p:attrNameLst>
                                      </p:cBhvr>
                                      <p:to>
                                        <p:strVal val="true"/>
                                      </p:to>
                                    </p:set>
                                  </p:childTnLst>
                                </p:cTn>
                              </p:par>
                              <p:par>
                                <p:cTn id="113" presetID="7" presetClass="emph" presetSubtype="2" fill="hold" nodeType="withEffect">
                                  <p:stCondLst>
                                    <p:cond delay="0"/>
                                  </p:stCondLst>
                                  <p:childTnLst>
                                    <p:animClr clrSpc="rgb" dir="cw">
                                      <p:cBhvr>
                                        <p:cTn id="114" dur="500" fill="hold"/>
                                        <p:tgtEl>
                                          <p:spTgt spid="140"/>
                                        </p:tgtEl>
                                        <p:attrNameLst>
                                          <p:attrName>stroke.color</p:attrName>
                                        </p:attrNameLst>
                                      </p:cBhvr>
                                      <p:to>
                                        <a:srgbClr val="C00000"/>
                                      </p:to>
                                    </p:animClr>
                                    <p:set>
                                      <p:cBhvr>
                                        <p:cTn id="115" dur="500" fill="hold"/>
                                        <p:tgtEl>
                                          <p:spTgt spid="140"/>
                                        </p:tgtEl>
                                        <p:attrNameLst>
                                          <p:attrName>stroke.on</p:attrName>
                                        </p:attrNameLst>
                                      </p:cBhvr>
                                      <p:to>
                                        <p:strVal val="true"/>
                                      </p:to>
                                    </p:set>
                                  </p:childTnLst>
                                </p:cTn>
                              </p:par>
                              <p:par>
                                <p:cTn id="116" presetID="7" presetClass="emph" presetSubtype="2" fill="hold" nodeType="withEffect">
                                  <p:stCondLst>
                                    <p:cond delay="0"/>
                                  </p:stCondLst>
                                  <p:childTnLst>
                                    <p:animClr clrSpc="rgb" dir="cw">
                                      <p:cBhvr>
                                        <p:cTn id="117" dur="500" fill="hold"/>
                                        <p:tgtEl>
                                          <p:spTgt spid="139"/>
                                        </p:tgtEl>
                                        <p:attrNameLst>
                                          <p:attrName>stroke.color</p:attrName>
                                        </p:attrNameLst>
                                      </p:cBhvr>
                                      <p:to>
                                        <a:srgbClr val="C00000"/>
                                      </p:to>
                                    </p:animClr>
                                    <p:set>
                                      <p:cBhvr>
                                        <p:cTn id="118" dur="500" fill="hold"/>
                                        <p:tgtEl>
                                          <p:spTgt spid="139"/>
                                        </p:tgtEl>
                                        <p:attrNameLst>
                                          <p:attrName>stroke.on</p:attrName>
                                        </p:attrNameLst>
                                      </p:cBhvr>
                                      <p:to>
                                        <p:strVal val="true"/>
                                      </p:to>
                                    </p:set>
                                  </p:childTnLst>
                                </p:cTn>
                              </p:par>
                              <p:par>
                                <p:cTn id="119" presetID="7" presetClass="emph" presetSubtype="2" fill="hold" nodeType="withEffect">
                                  <p:stCondLst>
                                    <p:cond delay="0"/>
                                  </p:stCondLst>
                                  <p:childTnLst>
                                    <p:animClr clrSpc="rgb" dir="cw">
                                      <p:cBhvr>
                                        <p:cTn id="120" dur="500" fill="hold"/>
                                        <p:tgtEl>
                                          <p:spTgt spid="103"/>
                                        </p:tgtEl>
                                        <p:attrNameLst>
                                          <p:attrName>stroke.color</p:attrName>
                                        </p:attrNameLst>
                                      </p:cBhvr>
                                      <p:to>
                                        <a:srgbClr val="C00000"/>
                                      </p:to>
                                    </p:animClr>
                                    <p:set>
                                      <p:cBhvr>
                                        <p:cTn id="121" dur="500" fill="hold"/>
                                        <p:tgtEl>
                                          <p:spTgt spid="103"/>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500" fill="hold"/>
                                        <p:tgtEl>
                                          <p:spTgt spid="104"/>
                                        </p:tgtEl>
                                        <p:attrNameLst>
                                          <p:attrName>stroke.color</p:attrName>
                                        </p:attrNameLst>
                                      </p:cBhvr>
                                      <p:to>
                                        <a:srgbClr val="C00000"/>
                                      </p:to>
                                    </p:animClr>
                                    <p:set>
                                      <p:cBhvr>
                                        <p:cTn id="124" dur="500" fill="hold"/>
                                        <p:tgtEl>
                                          <p:spTgt spid="104"/>
                                        </p:tgtEl>
                                        <p:attrNameLst>
                                          <p:attrName>stroke.on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childTnLst>
                                </p:cTn>
                              </p:par>
                            </p:childTnLst>
                          </p:cTn>
                        </p:par>
                        <p:par>
                          <p:cTn id="129" fill="hold">
                            <p:stCondLst>
                              <p:cond delay="0"/>
                            </p:stCondLst>
                            <p:childTnLst>
                              <p:par>
                                <p:cTn id="130" presetID="1" presetClass="entr" presetSubtype="0" fill="hold" nodeType="afterEffect">
                                  <p:stCondLst>
                                    <p:cond delay="100"/>
                                  </p:stCondLst>
                                  <p:childTnLst>
                                    <p:set>
                                      <p:cBhvr>
                                        <p:cTn id="131" dur="1" fill="hold">
                                          <p:stCondLst>
                                            <p:cond delay="0"/>
                                          </p:stCondLst>
                                        </p:cTn>
                                        <p:tgtEl>
                                          <p:spTgt spid="54"/>
                                        </p:tgtEl>
                                        <p:attrNameLst>
                                          <p:attrName>style.visibility</p:attrName>
                                        </p:attrNameLst>
                                      </p:cBhvr>
                                      <p:to>
                                        <p:strVal val="visible"/>
                                      </p:to>
                                    </p:set>
                                  </p:childTnLst>
                                </p:cTn>
                              </p:par>
                            </p:childTnLst>
                          </p:cTn>
                        </p:par>
                        <p:par>
                          <p:cTn id="132" fill="hold">
                            <p:stCondLst>
                              <p:cond delay="100"/>
                            </p:stCondLst>
                            <p:childTnLst>
                              <p:par>
                                <p:cTn id="133" presetID="1" presetClass="entr" presetSubtype="0" fill="hold" nodeType="afterEffect">
                                  <p:stCondLst>
                                    <p:cond delay="100"/>
                                  </p:stCondLst>
                                  <p:childTnLst>
                                    <p:set>
                                      <p:cBhvr>
                                        <p:cTn id="134" dur="1" fill="hold">
                                          <p:stCondLst>
                                            <p:cond delay="0"/>
                                          </p:stCondLst>
                                        </p:cTn>
                                        <p:tgtEl>
                                          <p:spTgt spid="53"/>
                                        </p:tgtEl>
                                        <p:attrNameLst>
                                          <p:attrName>style.visibility</p:attrName>
                                        </p:attrNameLst>
                                      </p:cBhvr>
                                      <p:to>
                                        <p:strVal val="visible"/>
                                      </p:to>
                                    </p:set>
                                  </p:childTnLst>
                                </p:cTn>
                              </p:par>
                            </p:childTnLst>
                          </p:cTn>
                        </p:par>
                        <p:par>
                          <p:cTn id="135" fill="hold">
                            <p:stCondLst>
                              <p:cond delay="200"/>
                            </p:stCondLst>
                            <p:childTnLst>
                              <p:par>
                                <p:cTn id="136" presetID="1" presetClass="entr" presetSubtype="0" fill="hold" nodeType="afterEffect">
                                  <p:stCondLst>
                                    <p:cond delay="100"/>
                                  </p:stCondLst>
                                  <p:childTnLst>
                                    <p:set>
                                      <p:cBhvr>
                                        <p:cTn id="137" dur="1" fill="hold">
                                          <p:stCondLst>
                                            <p:cond delay="0"/>
                                          </p:stCondLst>
                                        </p:cTn>
                                        <p:tgtEl>
                                          <p:spTgt spid="59"/>
                                        </p:tgtEl>
                                        <p:attrNameLst>
                                          <p:attrName>style.visibility</p:attrName>
                                        </p:attrNameLst>
                                      </p:cBhvr>
                                      <p:to>
                                        <p:strVal val="visible"/>
                                      </p:to>
                                    </p:set>
                                  </p:childTnLst>
                                </p:cTn>
                              </p:par>
                            </p:childTnLst>
                          </p:cTn>
                        </p:par>
                        <p:par>
                          <p:cTn id="138" fill="hold">
                            <p:stCondLst>
                              <p:cond delay="300"/>
                            </p:stCondLst>
                            <p:childTnLst>
                              <p:par>
                                <p:cTn id="139" presetID="1" presetClass="entr" presetSubtype="0" fill="hold" nodeType="afterEffect">
                                  <p:stCondLst>
                                    <p:cond delay="100"/>
                                  </p:stCondLst>
                                  <p:childTnLst>
                                    <p:set>
                                      <p:cBhvr>
                                        <p:cTn id="140" dur="1" fill="hold">
                                          <p:stCondLst>
                                            <p:cond delay="0"/>
                                          </p:stCondLst>
                                        </p:cTn>
                                        <p:tgtEl>
                                          <p:spTgt spid="52"/>
                                        </p:tgtEl>
                                        <p:attrNameLst>
                                          <p:attrName>style.visibility</p:attrName>
                                        </p:attrNameLst>
                                      </p:cBhvr>
                                      <p:to>
                                        <p:strVal val="visible"/>
                                      </p:to>
                                    </p:set>
                                  </p:childTnLst>
                                </p:cTn>
                              </p:par>
                            </p:childTnLst>
                          </p:cTn>
                        </p:par>
                        <p:par>
                          <p:cTn id="141" fill="hold">
                            <p:stCondLst>
                              <p:cond delay="400"/>
                            </p:stCondLst>
                            <p:childTnLst>
                              <p:par>
                                <p:cTn id="142" presetID="1" presetClass="entr" presetSubtype="0" fill="hold" nodeType="afterEffect">
                                  <p:stCondLst>
                                    <p:cond delay="100"/>
                                  </p:stCondLst>
                                  <p:childTnLst>
                                    <p:set>
                                      <p:cBhvr>
                                        <p:cTn id="143" dur="1" fill="hold">
                                          <p:stCondLst>
                                            <p:cond delay="0"/>
                                          </p:stCondLst>
                                        </p:cTn>
                                        <p:tgtEl>
                                          <p:spTgt spid="51"/>
                                        </p:tgtEl>
                                        <p:attrNameLst>
                                          <p:attrName>style.visibility</p:attrName>
                                        </p:attrNameLst>
                                      </p:cBhvr>
                                      <p:to>
                                        <p:strVal val="visible"/>
                                      </p:to>
                                    </p:set>
                                  </p:childTnLst>
                                </p:cTn>
                              </p:par>
                            </p:childTnLst>
                          </p:cTn>
                        </p:par>
                        <p:par>
                          <p:cTn id="144" fill="hold">
                            <p:stCondLst>
                              <p:cond delay="500"/>
                            </p:stCondLst>
                            <p:childTnLst>
                              <p:par>
                                <p:cTn id="145" presetID="1" presetClass="entr" presetSubtype="0" fill="hold" nodeType="afterEffect">
                                  <p:stCondLst>
                                    <p:cond delay="100"/>
                                  </p:stCondLst>
                                  <p:childTnLst>
                                    <p:set>
                                      <p:cBhvr>
                                        <p:cTn id="146" dur="1" fill="hold">
                                          <p:stCondLst>
                                            <p:cond delay="0"/>
                                          </p:stCondLst>
                                        </p:cTn>
                                        <p:tgtEl>
                                          <p:spTgt spid="50"/>
                                        </p:tgtEl>
                                        <p:attrNameLst>
                                          <p:attrName>style.visibility</p:attrName>
                                        </p:attrNameLst>
                                      </p:cBhvr>
                                      <p:to>
                                        <p:strVal val="visible"/>
                                      </p:to>
                                    </p:set>
                                  </p:childTnLst>
                                </p:cTn>
                              </p:par>
                            </p:childTnLst>
                          </p:cTn>
                        </p:par>
                        <p:par>
                          <p:cTn id="147" fill="hold">
                            <p:stCondLst>
                              <p:cond delay="600"/>
                            </p:stCondLst>
                            <p:childTnLst>
                              <p:par>
                                <p:cTn id="148" presetID="1" presetClass="entr" presetSubtype="0" fill="hold" nodeType="afterEffect">
                                  <p:stCondLst>
                                    <p:cond delay="100"/>
                                  </p:stCondLst>
                                  <p:childTnLst>
                                    <p:set>
                                      <p:cBhvr>
                                        <p:cTn id="149" dur="1" fill="hold">
                                          <p:stCondLst>
                                            <p:cond delay="0"/>
                                          </p:stCondLst>
                                        </p:cTn>
                                        <p:tgtEl>
                                          <p:spTgt spid="49"/>
                                        </p:tgtEl>
                                        <p:attrNameLst>
                                          <p:attrName>style.visibility</p:attrName>
                                        </p:attrNameLst>
                                      </p:cBhvr>
                                      <p:to>
                                        <p:strVal val="visible"/>
                                      </p:to>
                                    </p:set>
                                  </p:childTnLst>
                                </p:cTn>
                              </p:par>
                            </p:childTnLst>
                          </p:cTn>
                        </p:par>
                        <p:par>
                          <p:cTn id="150" fill="hold">
                            <p:stCondLst>
                              <p:cond delay="700"/>
                            </p:stCondLst>
                            <p:childTnLst>
                              <p:par>
                                <p:cTn id="151" presetID="1" presetClass="entr" presetSubtype="0" fill="hold" nodeType="afterEffect">
                                  <p:stCondLst>
                                    <p:cond delay="100"/>
                                  </p:stCondLst>
                                  <p:childTnLst>
                                    <p:set>
                                      <p:cBhvr>
                                        <p:cTn id="152" dur="1" fill="hold">
                                          <p:stCondLst>
                                            <p:cond delay="0"/>
                                          </p:stCondLst>
                                        </p:cTn>
                                        <p:tgtEl>
                                          <p:spTgt spid="5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4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500"/>
                                        <p:tgtEl>
                                          <p:spTgt spid="144"/>
                                        </p:tgtEl>
                                      </p:cBhvr>
                                    </p:animEffect>
                                    <p:set>
                                      <p:cBhvr>
                                        <p:cTn id="161" dur="1" fill="hold">
                                          <p:stCondLst>
                                            <p:cond delay="499"/>
                                          </p:stCondLst>
                                        </p:cTn>
                                        <p:tgtEl>
                                          <p:spTgt spid="144"/>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43"/>
                                        </p:tgtEl>
                                      </p:cBhvr>
                                    </p:animEffect>
                                    <p:set>
                                      <p:cBhvr>
                                        <p:cTn id="164" dur="1" fill="hold">
                                          <p:stCondLst>
                                            <p:cond delay="499"/>
                                          </p:stCondLst>
                                        </p:cTn>
                                        <p:tgtEl>
                                          <p:spTgt spid="143"/>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24"/>
                                        </p:tgtEl>
                                      </p:cBhvr>
                                    </p:animEffect>
                                    <p:set>
                                      <p:cBhvr>
                                        <p:cTn id="167" dur="1" fill="hold">
                                          <p:stCondLst>
                                            <p:cond delay="499"/>
                                          </p:stCondLst>
                                        </p:cTn>
                                        <p:tgtEl>
                                          <p:spTgt spid="124"/>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25"/>
                                        </p:tgtEl>
                                      </p:cBhvr>
                                    </p:animEffect>
                                    <p:set>
                                      <p:cBhvr>
                                        <p:cTn id="170" dur="1" fill="hold">
                                          <p:stCondLst>
                                            <p:cond delay="499"/>
                                          </p:stCondLst>
                                        </p:cTn>
                                        <p:tgtEl>
                                          <p:spTgt spid="125"/>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126"/>
                                        </p:tgtEl>
                                      </p:cBhvr>
                                    </p:animEffect>
                                    <p:set>
                                      <p:cBhvr>
                                        <p:cTn id="173" dur="1" fill="hold">
                                          <p:stCondLst>
                                            <p:cond delay="499"/>
                                          </p:stCondLst>
                                        </p:cTn>
                                        <p:tgtEl>
                                          <p:spTgt spid="12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40"/>
                                        </p:tgtEl>
                                      </p:cBhvr>
                                    </p:animEffect>
                                    <p:set>
                                      <p:cBhvr>
                                        <p:cTn id="176" dur="1" fill="hold">
                                          <p:stCondLst>
                                            <p:cond delay="499"/>
                                          </p:stCondLst>
                                        </p:cTn>
                                        <p:tgtEl>
                                          <p:spTgt spid="14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139"/>
                                        </p:tgtEl>
                                      </p:cBhvr>
                                    </p:animEffect>
                                    <p:set>
                                      <p:cBhvr>
                                        <p:cTn id="179" dur="1" fill="hold">
                                          <p:stCondLst>
                                            <p:cond delay="499"/>
                                          </p:stCondLst>
                                        </p:cTn>
                                        <p:tgtEl>
                                          <p:spTgt spid="13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03"/>
                                        </p:tgtEl>
                                      </p:cBhvr>
                                    </p:animEffect>
                                    <p:set>
                                      <p:cBhvr>
                                        <p:cTn id="182" dur="1" fill="hold">
                                          <p:stCondLst>
                                            <p:cond delay="499"/>
                                          </p:stCondLst>
                                        </p:cTn>
                                        <p:tgtEl>
                                          <p:spTgt spid="103"/>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104"/>
                                        </p:tgtEl>
                                      </p:cBhvr>
                                    </p:animEffect>
                                    <p:set>
                                      <p:cBhvr>
                                        <p:cTn id="185" dur="1" fill="hold">
                                          <p:stCondLst>
                                            <p:cond delay="499"/>
                                          </p:stCondLst>
                                        </p:cTn>
                                        <p:tgtEl>
                                          <p:spTgt spid="10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147"/>
                                        </p:tgtEl>
                                      </p:cBhvr>
                                    </p:animEffect>
                                    <p:set>
                                      <p:cBhvr>
                                        <p:cTn id="188" dur="1" fill="hold">
                                          <p:stCondLst>
                                            <p:cond delay="499"/>
                                          </p:stCondLst>
                                        </p:cTn>
                                        <p:tgtEl>
                                          <p:spTgt spid="147"/>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4"/>
                                        </p:tgtEl>
                                      </p:cBhvr>
                                    </p:animEffect>
                                    <p:set>
                                      <p:cBhvr>
                                        <p:cTn id="191" dur="1" fill="hold">
                                          <p:stCondLst>
                                            <p:cond delay="499"/>
                                          </p:stCondLst>
                                        </p:cTn>
                                        <p:tgtEl>
                                          <p:spTgt spid="4"/>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54"/>
                                        </p:tgtEl>
                                      </p:cBhvr>
                                    </p:animEffect>
                                    <p:set>
                                      <p:cBhvr>
                                        <p:cTn id="194" dur="1" fill="hold">
                                          <p:stCondLst>
                                            <p:cond delay="499"/>
                                          </p:stCondLst>
                                        </p:cTn>
                                        <p:tgtEl>
                                          <p:spTgt spid="54"/>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500"/>
                                        <p:tgtEl>
                                          <p:spTgt spid="53"/>
                                        </p:tgtEl>
                                      </p:cBhvr>
                                    </p:animEffect>
                                    <p:set>
                                      <p:cBhvr>
                                        <p:cTn id="197" dur="1" fill="hold">
                                          <p:stCondLst>
                                            <p:cond delay="499"/>
                                          </p:stCondLst>
                                        </p:cTn>
                                        <p:tgtEl>
                                          <p:spTgt spid="53"/>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59"/>
                                        </p:tgtEl>
                                      </p:cBhvr>
                                    </p:animEffect>
                                    <p:set>
                                      <p:cBhvr>
                                        <p:cTn id="200" dur="1" fill="hold">
                                          <p:stCondLst>
                                            <p:cond delay="499"/>
                                          </p:stCondLst>
                                        </p:cTn>
                                        <p:tgtEl>
                                          <p:spTgt spid="59"/>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500"/>
                                        <p:tgtEl>
                                          <p:spTgt spid="52"/>
                                        </p:tgtEl>
                                      </p:cBhvr>
                                    </p:animEffect>
                                    <p:set>
                                      <p:cBhvr>
                                        <p:cTn id="203" dur="1" fill="hold">
                                          <p:stCondLst>
                                            <p:cond delay="499"/>
                                          </p:stCondLst>
                                        </p:cTn>
                                        <p:tgtEl>
                                          <p:spTgt spid="52"/>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51"/>
                                        </p:tgtEl>
                                      </p:cBhvr>
                                    </p:animEffect>
                                    <p:set>
                                      <p:cBhvr>
                                        <p:cTn id="206" dur="1" fill="hold">
                                          <p:stCondLst>
                                            <p:cond delay="499"/>
                                          </p:stCondLst>
                                        </p:cTn>
                                        <p:tgtEl>
                                          <p:spTgt spid="51"/>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50"/>
                                        </p:tgtEl>
                                      </p:cBhvr>
                                    </p:animEffect>
                                    <p:set>
                                      <p:cBhvr>
                                        <p:cTn id="209" dur="1" fill="hold">
                                          <p:stCondLst>
                                            <p:cond delay="499"/>
                                          </p:stCondLst>
                                        </p:cTn>
                                        <p:tgtEl>
                                          <p:spTgt spid="50"/>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49"/>
                                        </p:tgtEl>
                                      </p:cBhvr>
                                    </p:animEffect>
                                    <p:set>
                                      <p:cBhvr>
                                        <p:cTn id="212" dur="1" fill="hold">
                                          <p:stCondLst>
                                            <p:cond delay="499"/>
                                          </p:stCondLst>
                                        </p:cTn>
                                        <p:tgtEl>
                                          <p:spTgt spid="49"/>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55"/>
                                        </p:tgtEl>
                                      </p:cBhvr>
                                    </p:animEffect>
                                    <p:set>
                                      <p:cBhvr>
                                        <p:cTn id="215"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animBg="1"/>
      <p:bldP spid="34" grpId="0" animBg="1"/>
      <p:bldP spid="40" grpId="0" animBg="1"/>
      <p:bldP spid="43" grpId="0" animBg="1"/>
      <p:bldP spid="46" grpId="0" animBg="1"/>
      <p:bldP spid="37" grpId="0" animBg="1"/>
      <p:bldP spid="66" grpId="0"/>
      <p:bldP spid="66" grpId="1"/>
      <p:bldP spid="64" grpId="0" animBg="1"/>
      <p:bldP spid="146"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37F12EF-07C9-48B0-81E3-D8186B76B729}"/>
              </a:ext>
            </a:extLst>
          </p:cNvPr>
          <p:cNvSpPr txBox="1"/>
          <p:nvPr/>
        </p:nvSpPr>
        <p:spPr>
          <a:xfrm>
            <a:off x="5077719" y="4040607"/>
            <a:ext cx="685380" cy="369332"/>
          </a:xfrm>
          <a:prstGeom prst="rect">
            <a:avLst/>
          </a:prstGeom>
          <a:noFill/>
          <a:ln>
            <a:noFill/>
          </a:ln>
        </p:spPr>
        <p:txBody>
          <a:bodyPr wrap="none" rtlCol="0">
            <a:spAutoFit/>
          </a:bodyPr>
          <a:lstStyle/>
          <a:p>
            <a:r>
              <a:rPr lang="en-US" dirty="0">
                <a:solidFill>
                  <a:schemeClr val="accent5"/>
                </a:solidFill>
              </a:rPr>
              <a:t>Voxel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1380599"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2532166"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3683733"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4835300"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5986867"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7138434"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8290003"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7</a:t>
            </a:r>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12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100"/>
                                  </p:stCondLst>
                                  <p:childTnLst>
                                    <p:animClr clrSpc="rgb" dir="cw">
                                      <p:cBhvr override="childStyle">
                                        <p:cTn id="11" dur="100" fill="hold"/>
                                        <p:tgtEl>
                                          <p:spTgt spid="37"/>
                                        </p:tgtEl>
                                        <p:attrNameLst>
                                          <p:attrName>style.color</p:attrName>
                                        </p:attrNameLst>
                                      </p:cBhvr>
                                      <p:to>
                                        <a:srgbClr val="70AD47"/>
                                      </p:to>
                                    </p:animClr>
                                    <p:animClr clrSpc="rgb" dir="cw">
                                      <p:cBhvr>
                                        <p:cTn id="12" dur="100" fill="hold"/>
                                        <p:tgtEl>
                                          <p:spTgt spid="37"/>
                                        </p:tgtEl>
                                        <p:attrNameLst>
                                          <p:attrName>fillcolor</p:attrName>
                                        </p:attrNameLst>
                                      </p:cBhvr>
                                      <p:to>
                                        <a:srgbClr val="70AD47"/>
                                      </p:to>
                                    </p:animClr>
                                    <p:set>
                                      <p:cBhvr>
                                        <p:cTn id="13" dur="100" fill="hold"/>
                                        <p:tgtEl>
                                          <p:spTgt spid="37"/>
                                        </p:tgtEl>
                                        <p:attrNameLst>
                                          <p:attrName>fill.type</p:attrName>
                                        </p:attrNameLst>
                                      </p:cBhvr>
                                      <p:to>
                                        <p:strVal val="solid"/>
                                      </p:to>
                                    </p:set>
                                    <p:set>
                                      <p:cBhvr>
                                        <p:cTn id="14" dur="100" fill="hold"/>
                                        <p:tgtEl>
                                          <p:spTgt spid="37"/>
                                        </p:tgtEl>
                                        <p:attrNameLst>
                                          <p:attrName>fill.on</p:attrName>
                                        </p:attrNameLst>
                                      </p:cBhvr>
                                      <p:to>
                                        <p:strVal val="true"/>
                                      </p:to>
                                    </p:set>
                                  </p:childTnLst>
                                </p:cTn>
                              </p:par>
                              <p:par>
                                <p:cTn id="15" presetID="7" presetClass="emph" presetSubtype="2" fill="hold" nodeType="withEffect">
                                  <p:stCondLst>
                                    <p:cond delay="100"/>
                                  </p:stCondLst>
                                  <p:childTnLst>
                                    <p:animClr clrSpc="rgb" dir="cw">
                                      <p:cBhvr>
                                        <p:cTn id="16" dur="100" fill="hold"/>
                                        <p:tgtEl>
                                          <p:spTgt spid="38"/>
                                        </p:tgtEl>
                                        <p:attrNameLst>
                                          <p:attrName>stroke.color</p:attrName>
                                        </p:attrNameLst>
                                      </p:cBhvr>
                                      <p:to>
                                        <a:srgbClr val="70AD47"/>
                                      </p:to>
                                    </p:animClr>
                                    <p:set>
                                      <p:cBhvr>
                                        <p:cTn id="17" dur="100" fill="hold"/>
                                        <p:tgtEl>
                                          <p:spTgt spid="38"/>
                                        </p:tgtEl>
                                        <p:attrNameLst>
                                          <p:attrName>stroke.on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100" fill="hold"/>
                                        <p:tgtEl>
                                          <p:spTgt spid="31"/>
                                        </p:tgtEl>
                                        <p:attrNameLst>
                                          <p:attrName>fillcolor</p:attrName>
                                        </p:attrNameLst>
                                      </p:cBhvr>
                                      <p:to>
                                        <a:srgbClr val="ED7D31"/>
                                      </p:to>
                                    </p:animClr>
                                    <p:set>
                                      <p:cBhvr>
                                        <p:cTn id="22" dur="100" fill="hold"/>
                                        <p:tgtEl>
                                          <p:spTgt spid="31"/>
                                        </p:tgtEl>
                                        <p:attrNameLst>
                                          <p:attrName>fill.type</p:attrName>
                                        </p:attrNameLst>
                                      </p:cBhvr>
                                      <p:to>
                                        <p:strVal val="solid"/>
                                      </p:to>
                                    </p:set>
                                    <p:set>
                                      <p:cBhvr>
                                        <p:cTn id="23" dur="100" fill="hold"/>
                                        <p:tgtEl>
                                          <p:spTgt spid="31"/>
                                        </p:tgtEl>
                                        <p:attrNameLst>
                                          <p:attrName>fill.on</p:attrName>
                                        </p:attrNameLst>
                                      </p:cBhvr>
                                      <p:to>
                                        <p:strVal val="true"/>
                                      </p:to>
                                    </p:set>
                                  </p:childTnLst>
                                </p:cTn>
                              </p:par>
                              <p:par>
                                <p:cTn id="24" presetID="7" presetClass="emph" presetSubtype="2" fill="hold" nodeType="withEffect">
                                  <p:stCondLst>
                                    <p:cond delay="0"/>
                                  </p:stCondLst>
                                  <p:childTnLst>
                                    <p:animClr clrSpc="rgb" dir="cw">
                                      <p:cBhvr>
                                        <p:cTn id="25" dur="100" fill="hold"/>
                                        <p:tgtEl>
                                          <p:spTgt spid="32"/>
                                        </p:tgtEl>
                                        <p:attrNameLst>
                                          <p:attrName>stroke.color</p:attrName>
                                        </p:attrNameLst>
                                      </p:cBhvr>
                                      <p:to>
                                        <a:srgbClr val="ED7D31"/>
                                      </p:to>
                                    </p:animClr>
                                    <p:set>
                                      <p:cBhvr>
                                        <p:cTn id="26" dur="100" fill="hold"/>
                                        <p:tgtEl>
                                          <p:spTgt spid="32"/>
                                        </p:tgtEl>
                                        <p:attrNameLst>
                                          <p:attrName>stroke.on</p:attrName>
                                        </p:attrNameLst>
                                      </p:cBhvr>
                                      <p:to>
                                        <p:strVal val="true"/>
                                      </p:to>
                                    </p:set>
                                  </p:childTnLst>
                                </p:cTn>
                              </p:par>
                              <p:par>
                                <p:cTn id="27" presetID="1" presetClass="emph" presetSubtype="2" fill="hold" nodeType="withEffect">
                                  <p:stCondLst>
                                    <p:cond delay="0"/>
                                  </p:stCondLst>
                                  <p:childTnLst>
                                    <p:animClr clrSpc="rgb" dir="cw">
                                      <p:cBhvr>
                                        <p:cTn id="28" dur="100" fill="hold"/>
                                        <p:tgtEl>
                                          <p:spTgt spid="40"/>
                                        </p:tgtEl>
                                        <p:attrNameLst>
                                          <p:attrName>fillcolor</p:attrName>
                                        </p:attrNameLst>
                                      </p:cBhvr>
                                      <p:to>
                                        <a:srgbClr val="ED7D31"/>
                                      </p:to>
                                    </p:animClr>
                                    <p:set>
                                      <p:cBhvr>
                                        <p:cTn id="29" dur="100" fill="hold"/>
                                        <p:tgtEl>
                                          <p:spTgt spid="40"/>
                                        </p:tgtEl>
                                        <p:attrNameLst>
                                          <p:attrName>fill.type</p:attrName>
                                        </p:attrNameLst>
                                      </p:cBhvr>
                                      <p:to>
                                        <p:strVal val="solid"/>
                                      </p:to>
                                    </p:set>
                                    <p:set>
                                      <p:cBhvr>
                                        <p:cTn id="30" dur="100" fill="hold"/>
                                        <p:tgtEl>
                                          <p:spTgt spid="40"/>
                                        </p:tgtEl>
                                        <p:attrNameLst>
                                          <p:attrName>fill.on</p:attrName>
                                        </p:attrNameLst>
                                      </p:cBhvr>
                                      <p:to>
                                        <p:strVal val="true"/>
                                      </p:to>
                                    </p:set>
                                  </p:childTnLst>
                                </p:cTn>
                              </p:par>
                              <p:par>
                                <p:cTn id="31" presetID="7" presetClass="emph" presetSubtype="2" fill="hold" nodeType="withEffect">
                                  <p:stCondLst>
                                    <p:cond delay="0"/>
                                  </p:stCondLst>
                                  <p:childTnLst>
                                    <p:animClr clrSpc="rgb" dir="cw">
                                      <p:cBhvr>
                                        <p:cTn id="32" dur="100" fill="hold"/>
                                        <p:tgtEl>
                                          <p:spTgt spid="41"/>
                                        </p:tgtEl>
                                        <p:attrNameLst>
                                          <p:attrName>stroke.color</p:attrName>
                                        </p:attrNameLst>
                                      </p:cBhvr>
                                      <p:to>
                                        <a:srgbClr val="ED7D31"/>
                                      </p:to>
                                    </p:animClr>
                                    <p:set>
                                      <p:cBhvr>
                                        <p:cTn id="33" dur="100" fill="hold"/>
                                        <p:tgtEl>
                                          <p:spTgt spid="41"/>
                                        </p:tgtEl>
                                        <p:attrNameLst>
                                          <p:attrName>stroke.on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100" fill="hold"/>
                                        <p:tgtEl>
                                          <p:spTgt spid="17"/>
                                        </p:tgtEl>
                                        <p:attrNameLst>
                                          <p:attrName>fillcolor</p:attrName>
                                        </p:attrNameLst>
                                      </p:cBhvr>
                                      <p:to>
                                        <a:srgbClr val="F20000"/>
                                      </p:to>
                                    </p:animClr>
                                    <p:set>
                                      <p:cBhvr>
                                        <p:cTn id="38" dur="100" fill="hold"/>
                                        <p:tgtEl>
                                          <p:spTgt spid="17"/>
                                        </p:tgtEl>
                                        <p:attrNameLst>
                                          <p:attrName>fill.type</p:attrName>
                                        </p:attrNameLst>
                                      </p:cBhvr>
                                      <p:to>
                                        <p:strVal val="solid"/>
                                      </p:to>
                                    </p:set>
                                    <p:set>
                                      <p:cBhvr>
                                        <p:cTn id="39" dur="100" fill="hold"/>
                                        <p:tgtEl>
                                          <p:spTgt spid="17"/>
                                        </p:tgtEl>
                                        <p:attrNameLst>
                                          <p:attrName>fill.on</p:attrName>
                                        </p:attrNameLst>
                                      </p:cBhvr>
                                      <p:to>
                                        <p:strVal val="true"/>
                                      </p:to>
                                    </p:set>
                                  </p:childTnLst>
                                </p:cTn>
                              </p:par>
                              <p:par>
                                <p:cTn id="40" presetID="7" presetClass="emph" presetSubtype="2" fill="hold" nodeType="withEffect">
                                  <p:stCondLst>
                                    <p:cond delay="0"/>
                                  </p:stCondLst>
                                  <p:childTnLst>
                                    <p:animClr clrSpc="rgb" dir="cw">
                                      <p:cBhvr>
                                        <p:cTn id="41" dur="100" fill="hold"/>
                                        <p:tgtEl>
                                          <p:spTgt spid="24"/>
                                        </p:tgtEl>
                                        <p:attrNameLst>
                                          <p:attrName>stroke.color</p:attrName>
                                        </p:attrNameLst>
                                      </p:cBhvr>
                                      <p:to>
                                        <a:srgbClr val="F20000"/>
                                      </p:to>
                                    </p:animClr>
                                    <p:set>
                                      <p:cBhvr>
                                        <p:cTn id="42" dur="100" fill="hold"/>
                                        <p:tgtEl>
                                          <p:spTgt spid="24"/>
                                        </p:tgtEl>
                                        <p:attrNameLst>
                                          <p:attrName>stroke.on</p:attrName>
                                        </p:attrNameLst>
                                      </p:cBhvr>
                                      <p:to>
                                        <p:strVal val="true"/>
                                      </p:to>
                                    </p:set>
                                  </p:childTnLst>
                                </p:cTn>
                              </p:par>
                              <p:par>
                                <p:cTn id="43" presetID="1" presetClass="emph" presetSubtype="2" fill="hold" nodeType="withEffect">
                                  <p:stCondLst>
                                    <p:cond delay="0"/>
                                  </p:stCondLst>
                                  <p:childTnLst>
                                    <p:animClr clrSpc="rgb" dir="cw">
                                      <p:cBhvr>
                                        <p:cTn id="44" dur="100" fill="hold"/>
                                        <p:tgtEl>
                                          <p:spTgt spid="43"/>
                                        </p:tgtEl>
                                        <p:attrNameLst>
                                          <p:attrName>fillcolor</p:attrName>
                                        </p:attrNameLst>
                                      </p:cBhvr>
                                      <p:to>
                                        <a:srgbClr val="F20000"/>
                                      </p:to>
                                    </p:animClr>
                                    <p:set>
                                      <p:cBhvr>
                                        <p:cTn id="45" dur="100" fill="hold"/>
                                        <p:tgtEl>
                                          <p:spTgt spid="43"/>
                                        </p:tgtEl>
                                        <p:attrNameLst>
                                          <p:attrName>fill.type</p:attrName>
                                        </p:attrNameLst>
                                      </p:cBhvr>
                                      <p:to>
                                        <p:strVal val="solid"/>
                                      </p:to>
                                    </p:set>
                                    <p:set>
                                      <p:cBhvr>
                                        <p:cTn id="46" dur="100" fill="hold"/>
                                        <p:tgtEl>
                                          <p:spTgt spid="43"/>
                                        </p:tgtEl>
                                        <p:attrNameLst>
                                          <p:attrName>fill.on</p:attrName>
                                        </p:attrNameLst>
                                      </p:cBhvr>
                                      <p:to>
                                        <p:strVal val="true"/>
                                      </p:to>
                                    </p:set>
                                  </p:childTnLst>
                                </p:cTn>
                              </p:par>
                              <p:par>
                                <p:cTn id="47" presetID="7" presetClass="emph" presetSubtype="2" fill="hold" nodeType="withEffect">
                                  <p:stCondLst>
                                    <p:cond delay="0"/>
                                  </p:stCondLst>
                                  <p:childTnLst>
                                    <p:animClr clrSpc="rgb" dir="cw">
                                      <p:cBhvr>
                                        <p:cTn id="48" dur="100" fill="hold"/>
                                        <p:tgtEl>
                                          <p:spTgt spid="44"/>
                                        </p:tgtEl>
                                        <p:attrNameLst>
                                          <p:attrName>stroke.color</p:attrName>
                                        </p:attrNameLst>
                                      </p:cBhvr>
                                      <p:to>
                                        <a:srgbClr val="F20000"/>
                                      </p:to>
                                    </p:animClr>
                                    <p:set>
                                      <p:cBhvr>
                                        <p:cTn id="49" dur="100" fill="hold"/>
                                        <p:tgtEl>
                                          <p:spTgt spid="44"/>
                                        </p:tgtEl>
                                        <p:attrNameLst>
                                          <p:attrName>stroke.on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 fill="hold"/>
                                        <p:tgtEl>
                                          <p:spTgt spid="46"/>
                                        </p:tgtEl>
                                        <p:attrNameLst>
                                          <p:attrName>fillcolor</p:attrName>
                                        </p:attrNameLst>
                                      </p:cBhvr>
                                      <p:to>
                                        <a:srgbClr val="7B7B7B"/>
                                      </p:to>
                                    </p:animClr>
                                    <p:set>
                                      <p:cBhvr>
                                        <p:cTn id="54" dur="100" fill="hold"/>
                                        <p:tgtEl>
                                          <p:spTgt spid="46"/>
                                        </p:tgtEl>
                                        <p:attrNameLst>
                                          <p:attrName>fill.type</p:attrName>
                                        </p:attrNameLst>
                                      </p:cBhvr>
                                      <p:to>
                                        <p:strVal val="solid"/>
                                      </p:to>
                                    </p:set>
                                    <p:set>
                                      <p:cBhvr>
                                        <p:cTn id="55" dur="100" fill="hold"/>
                                        <p:tgtEl>
                                          <p:spTgt spid="46"/>
                                        </p:tgtEl>
                                        <p:attrNameLst>
                                          <p:attrName>fill.on</p:attrName>
                                        </p:attrNameLst>
                                      </p:cBhvr>
                                      <p:to>
                                        <p:strVal val="true"/>
                                      </p:to>
                                    </p:set>
                                  </p:childTnLst>
                                </p:cTn>
                              </p:par>
                              <p:par>
                                <p:cTn id="56" presetID="7" presetClass="emph" presetSubtype="2" fill="hold" nodeType="withEffect">
                                  <p:stCondLst>
                                    <p:cond delay="0"/>
                                  </p:stCondLst>
                                  <p:childTnLst>
                                    <p:animClr clrSpc="rgb" dir="cw">
                                      <p:cBhvr>
                                        <p:cTn id="57" dur="100" fill="hold"/>
                                        <p:tgtEl>
                                          <p:spTgt spid="47"/>
                                        </p:tgtEl>
                                        <p:attrNameLst>
                                          <p:attrName>stroke.color</p:attrName>
                                        </p:attrNameLst>
                                      </p:cBhvr>
                                      <p:to>
                                        <a:srgbClr val="7B7B7B"/>
                                      </p:to>
                                    </p:animClr>
                                    <p:set>
                                      <p:cBhvr>
                                        <p:cTn id="58" dur="100" fill="hold"/>
                                        <p:tgtEl>
                                          <p:spTgt spid="47"/>
                                        </p:tgtEl>
                                        <p:attrNameLst>
                                          <p:attrName>stroke.on</p:attrName>
                                        </p:attrNameLst>
                                      </p:cBhvr>
                                      <p:to>
                                        <p:strVal val="true"/>
                                      </p:to>
                                    </p:set>
                                  </p:childTnLst>
                                </p:cTn>
                              </p:par>
                              <p:par>
                                <p:cTn id="59" presetID="1" presetClass="emph" presetSubtype="2" fill="hold" nodeType="withEffect">
                                  <p:stCondLst>
                                    <p:cond delay="0"/>
                                  </p:stCondLst>
                                  <p:childTnLst>
                                    <p:animClr clrSpc="rgb" dir="cw">
                                      <p:cBhvr>
                                        <p:cTn id="60" dur="100" fill="hold"/>
                                        <p:tgtEl>
                                          <p:spTgt spid="34"/>
                                        </p:tgtEl>
                                        <p:attrNameLst>
                                          <p:attrName>fillcolor</p:attrName>
                                        </p:attrNameLst>
                                      </p:cBhvr>
                                      <p:to>
                                        <a:srgbClr val="7B7B7B"/>
                                      </p:to>
                                    </p:animClr>
                                    <p:set>
                                      <p:cBhvr>
                                        <p:cTn id="61" dur="100" fill="hold"/>
                                        <p:tgtEl>
                                          <p:spTgt spid="34"/>
                                        </p:tgtEl>
                                        <p:attrNameLst>
                                          <p:attrName>fill.type</p:attrName>
                                        </p:attrNameLst>
                                      </p:cBhvr>
                                      <p:to>
                                        <p:strVal val="solid"/>
                                      </p:to>
                                    </p:set>
                                    <p:set>
                                      <p:cBhvr>
                                        <p:cTn id="62" dur="100" fill="hold"/>
                                        <p:tgtEl>
                                          <p:spTgt spid="34"/>
                                        </p:tgtEl>
                                        <p:attrNameLst>
                                          <p:attrName>fill.on</p:attrName>
                                        </p:attrNameLst>
                                      </p:cBhvr>
                                      <p:to>
                                        <p:strVal val="true"/>
                                      </p:to>
                                    </p:set>
                                  </p:childTnLst>
                                </p:cTn>
                              </p:par>
                              <p:par>
                                <p:cTn id="63" presetID="7" presetClass="emph" presetSubtype="2" fill="hold" nodeType="withEffect">
                                  <p:stCondLst>
                                    <p:cond delay="0"/>
                                  </p:stCondLst>
                                  <p:childTnLst>
                                    <p:animClr clrSpc="rgb" dir="cw">
                                      <p:cBhvr>
                                        <p:cTn id="64" dur="100" fill="hold"/>
                                        <p:tgtEl>
                                          <p:spTgt spid="35"/>
                                        </p:tgtEl>
                                        <p:attrNameLst>
                                          <p:attrName>stroke.color</p:attrName>
                                        </p:attrNameLst>
                                      </p:cBhvr>
                                      <p:to>
                                        <a:srgbClr val="7B7B7B"/>
                                      </p:to>
                                    </p:animClr>
                                    <p:set>
                                      <p:cBhvr>
                                        <p:cTn id="65" dur="100" fill="hold"/>
                                        <p:tgtEl>
                                          <p:spTgt spid="35"/>
                                        </p:tgtEl>
                                        <p:attrNameLst>
                                          <p:attrName>stroke.on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grpId="0" nodeType="afterEffect">
                                  <p:stCondLst>
                                    <p:cond delay="100"/>
                                  </p:stCondLst>
                                  <p:childTnLst>
                                    <p:set>
                                      <p:cBhvr>
                                        <p:cTn id="76" dur="1" fill="hold">
                                          <p:stCondLst>
                                            <p:cond delay="0"/>
                                          </p:stCondLst>
                                        </p:cTn>
                                        <p:tgtEl>
                                          <p:spTgt spid="23"/>
                                        </p:tgtEl>
                                        <p:attrNameLst>
                                          <p:attrName>style.visibility</p:attrName>
                                        </p:attrNameLst>
                                      </p:cBhvr>
                                      <p:to>
                                        <p:strVal val="visible"/>
                                      </p:to>
                                    </p:set>
                                  </p:childTnLst>
                                </p:cTn>
                              </p:par>
                            </p:childTnLst>
                          </p:cTn>
                        </p:par>
                        <p:par>
                          <p:cTn id="77" fill="hold">
                            <p:stCondLst>
                              <p:cond delay="100"/>
                            </p:stCondLst>
                            <p:childTnLst>
                              <p:par>
                                <p:cTn id="78" presetID="1" presetClass="entr" presetSubtype="0" fill="hold" grpId="0" nodeType="afterEffect">
                                  <p:stCondLst>
                                    <p:cond delay="100"/>
                                  </p:stCondLst>
                                  <p:childTnLst>
                                    <p:set>
                                      <p:cBhvr>
                                        <p:cTn id="79" dur="1" fill="hold">
                                          <p:stCondLst>
                                            <p:cond delay="0"/>
                                          </p:stCondLst>
                                        </p:cTn>
                                        <p:tgtEl>
                                          <p:spTgt spid="25"/>
                                        </p:tgtEl>
                                        <p:attrNameLst>
                                          <p:attrName>style.visibility</p:attrName>
                                        </p:attrNameLst>
                                      </p:cBhvr>
                                      <p:to>
                                        <p:strVal val="visible"/>
                                      </p:to>
                                    </p:set>
                                  </p:childTnLst>
                                </p:cTn>
                              </p:par>
                            </p:childTnLst>
                          </p:cTn>
                        </p:par>
                        <p:par>
                          <p:cTn id="80" fill="hold">
                            <p:stCondLst>
                              <p:cond delay="200"/>
                            </p:stCondLst>
                            <p:childTnLst>
                              <p:par>
                                <p:cTn id="81" presetID="1" presetClass="entr" presetSubtype="0" fill="hold" grpId="0" nodeType="afterEffect">
                                  <p:stCondLst>
                                    <p:cond delay="100"/>
                                  </p:stCondLst>
                                  <p:childTnLst>
                                    <p:set>
                                      <p:cBhvr>
                                        <p:cTn id="82" dur="1" fill="hold">
                                          <p:stCondLst>
                                            <p:cond delay="0"/>
                                          </p:stCondLst>
                                        </p:cTn>
                                        <p:tgtEl>
                                          <p:spTgt spid="26"/>
                                        </p:tgtEl>
                                        <p:attrNameLst>
                                          <p:attrName>style.visibility</p:attrName>
                                        </p:attrNameLst>
                                      </p:cBhvr>
                                      <p:to>
                                        <p:strVal val="visible"/>
                                      </p:to>
                                    </p:set>
                                  </p:childTnLst>
                                </p:cTn>
                              </p:par>
                            </p:childTnLst>
                          </p:cTn>
                        </p:par>
                        <p:par>
                          <p:cTn id="83" fill="hold">
                            <p:stCondLst>
                              <p:cond delay="300"/>
                            </p:stCondLst>
                            <p:childTnLst>
                              <p:par>
                                <p:cTn id="84" presetID="1" presetClass="entr" presetSubtype="0" fill="hold" grpId="0" nodeType="afterEffect">
                                  <p:stCondLst>
                                    <p:cond delay="100"/>
                                  </p:stCondLst>
                                  <p:childTnLst>
                                    <p:set>
                                      <p:cBhvr>
                                        <p:cTn id="85" dur="1" fill="hold">
                                          <p:stCondLst>
                                            <p:cond delay="0"/>
                                          </p:stCondLst>
                                        </p:cTn>
                                        <p:tgtEl>
                                          <p:spTgt spid="27"/>
                                        </p:tgtEl>
                                        <p:attrNameLst>
                                          <p:attrName>style.visibility</p:attrName>
                                        </p:attrNameLst>
                                      </p:cBhvr>
                                      <p:to>
                                        <p:strVal val="visible"/>
                                      </p:to>
                                    </p:set>
                                  </p:childTnLst>
                                </p:cTn>
                              </p:par>
                            </p:childTnLst>
                          </p:cTn>
                        </p:par>
                        <p:par>
                          <p:cTn id="86" fill="hold">
                            <p:stCondLst>
                              <p:cond delay="400"/>
                            </p:stCondLst>
                            <p:childTnLst>
                              <p:par>
                                <p:cTn id="87" presetID="1" presetClass="entr" presetSubtype="0" fill="hold" grpId="0" nodeType="afterEffect">
                                  <p:stCondLst>
                                    <p:cond delay="100"/>
                                  </p:stCondLst>
                                  <p:childTnLst>
                                    <p:set>
                                      <p:cBhvr>
                                        <p:cTn id="88" dur="1" fill="hold">
                                          <p:stCondLst>
                                            <p:cond delay="0"/>
                                          </p:stCondLst>
                                        </p:cTn>
                                        <p:tgtEl>
                                          <p:spTgt spid="28"/>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100"/>
                                  </p:stCondLst>
                                  <p:childTnLst>
                                    <p:set>
                                      <p:cBhvr>
                                        <p:cTn id="91" dur="1" fill="hold">
                                          <p:stCondLst>
                                            <p:cond delay="0"/>
                                          </p:stCondLst>
                                        </p:cTn>
                                        <p:tgtEl>
                                          <p:spTgt spid="2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grpId="1" nodeType="clickEffect">
                                  <p:stCondLst>
                                    <p:cond delay="0"/>
                                  </p:stCondLst>
                                  <p:childTnLst>
                                    <p:animClr clrSpc="rgb" dir="cw">
                                      <p:cBhvr override="childStyle">
                                        <p:cTn id="95" dur="100" fill="hold"/>
                                        <p:tgtEl>
                                          <p:spTgt spid="22"/>
                                        </p:tgtEl>
                                        <p:attrNameLst>
                                          <p:attrName>style.color</p:attrName>
                                        </p:attrNameLst>
                                      </p:cBhvr>
                                      <p:to>
                                        <a:srgbClr val="F20000"/>
                                      </p:to>
                                    </p:animClr>
                                  </p:childTnLst>
                                </p:cTn>
                              </p:par>
                            </p:childTnLst>
                          </p:cTn>
                        </p:par>
                        <p:par>
                          <p:cTn id="96" fill="hold">
                            <p:stCondLst>
                              <p:cond delay="100"/>
                            </p:stCondLst>
                            <p:childTnLst>
                              <p:par>
                                <p:cTn id="97" presetID="3" presetClass="emph" presetSubtype="2" fill="hold" grpId="1" nodeType="afterEffect">
                                  <p:stCondLst>
                                    <p:cond delay="100"/>
                                  </p:stCondLst>
                                  <p:childTnLst>
                                    <p:animClr clrSpc="rgb" dir="cw">
                                      <p:cBhvr override="childStyle">
                                        <p:cTn id="98" dur="100" fill="hold"/>
                                        <p:tgtEl>
                                          <p:spTgt spid="23"/>
                                        </p:tgtEl>
                                        <p:attrNameLst>
                                          <p:attrName>style.color</p:attrName>
                                        </p:attrNameLst>
                                      </p:cBhvr>
                                      <p:to>
                                        <a:schemeClr val="accent2"/>
                                      </p:to>
                                    </p:animClr>
                                  </p:childTnLst>
                                </p:cTn>
                              </p:par>
                            </p:childTnLst>
                          </p:cTn>
                        </p:par>
                        <p:par>
                          <p:cTn id="99" fill="hold">
                            <p:stCondLst>
                              <p:cond delay="300"/>
                            </p:stCondLst>
                            <p:childTnLst>
                              <p:par>
                                <p:cTn id="100" presetID="3" presetClass="emph" presetSubtype="2" fill="hold" grpId="1" nodeType="afterEffect">
                                  <p:stCondLst>
                                    <p:cond delay="100"/>
                                  </p:stCondLst>
                                  <p:childTnLst>
                                    <p:animClr clrSpc="rgb" dir="cw">
                                      <p:cBhvr override="childStyle">
                                        <p:cTn id="101" dur="100" fill="hold"/>
                                        <p:tgtEl>
                                          <p:spTgt spid="25"/>
                                        </p:tgtEl>
                                        <p:attrNameLst>
                                          <p:attrName>style.color</p:attrName>
                                        </p:attrNameLst>
                                      </p:cBhvr>
                                      <p:to>
                                        <a:srgbClr val="70AD47"/>
                                      </p:to>
                                    </p:animClr>
                                  </p:childTnLst>
                                </p:cTn>
                              </p:par>
                            </p:childTnLst>
                          </p:cTn>
                        </p:par>
                        <p:par>
                          <p:cTn id="102" fill="hold">
                            <p:stCondLst>
                              <p:cond delay="500"/>
                            </p:stCondLst>
                            <p:childTnLst>
                              <p:par>
                                <p:cTn id="103" presetID="3" presetClass="emph" presetSubtype="2" fill="hold" grpId="1" nodeType="afterEffect">
                                  <p:stCondLst>
                                    <p:cond delay="100"/>
                                  </p:stCondLst>
                                  <p:childTnLst>
                                    <p:animClr clrSpc="rgb" dir="cw">
                                      <p:cBhvr override="childStyle">
                                        <p:cTn id="104" dur="100" fill="hold"/>
                                        <p:tgtEl>
                                          <p:spTgt spid="26"/>
                                        </p:tgtEl>
                                        <p:attrNameLst>
                                          <p:attrName>style.color</p:attrName>
                                        </p:attrNameLst>
                                      </p:cBhvr>
                                      <p:to>
                                        <a:schemeClr val="accent2"/>
                                      </p:to>
                                    </p:animClr>
                                  </p:childTnLst>
                                </p:cTn>
                              </p:par>
                            </p:childTnLst>
                          </p:cTn>
                        </p:par>
                        <p:par>
                          <p:cTn id="105" fill="hold">
                            <p:stCondLst>
                              <p:cond delay="700"/>
                            </p:stCondLst>
                            <p:childTnLst>
                              <p:par>
                                <p:cTn id="106" presetID="3" presetClass="emph" presetSubtype="2" fill="hold" grpId="1" nodeType="afterEffect">
                                  <p:stCondLst>
                                    <p:cond delay="100"/>
                                  </p:stCondLst>
                                  <p:childTnLst>
                                    <p:animClr clrSpc="rgb" dir="cw">
                                      <p:cBhvr override="childStyle">
                                        <p:cTn id="107" dur="100" fill="hold"/>
                                        <p:tgtEl>
                                          <p:spTgt spid="27"/>
                                        </p:tgtEl>
                                        <p:attrNameLst>
                                          <p:attrName>style.color</p:attrName>
                                        </p:attrNameLst>
                                      </p:cBhvr>
                                      <p:to>
                                        <a:srgbClr val="F20000"/>
                                      </p:to>
                                    </p:animClr>
                                  </p:childTnLst>
                                </p:cTn>
                              </p:par>
                            </p:childTnLst>
                          </p:cTn>
                        </p:par>
                        <p:par>
                          <p:cTn id="108" fill="hold">
                            <p:stCondLst>
                              <p:cond delay="900"/>
                            </p:stCondLst>
                            <p:childTnLst>
                              <p:par>
                                <p:cTn id="109" presetID="3" presetClass="emph" presetSubtype="2" fill="hold" grpId="1" nodeType="afterEffect">
                                  <p:stCondLst>
                                    <p:cond delay="100"/>
                                  </p:stCondLst>
                                  <p:childTnLst>
                                    <p:animClr clrSpc="rgb" dir="cw">
                                      <p:cBhvr override="childStyle">
                                        <p:cTn id="110" dur="100" fill="hold"/>
                                        <p:tgtEl>
                                          <p:spTgt spid="28"/>
                                        </p:tgtEl>
                                        <p:attrNameLst>
                                          <p:attrName>style.color</p:attrName>
                                        </p:attrNameLst>
                                      </p:cBhvr>
                                      <p:to>
                                        <a:srgbClr val="7B7B7B"/>
                                      </p:to>
                                    </p:animClr>
                                  </p:childTnLst>
                                </p:cTn>
                              </p:par>
                            </p:childTnLst>
                          </p:cTn>
                        </p:par>
                        <p:par>
                          <p:cTn id="111" fill="hold">
                            <p:stCondLst>
                              <p:cond delay="1100"/>
                            </p:stCondLst>
                            <p:childTnLst>
                              <p:par>
                                <p:cTn id="112" presetID="3" presetClass="emph" presetSubtype="2" fill="hold" grpId="1" nodeType="afterEffect">
                                  <p:stCondLst>
                                    <p:cond delay="100"/>
                                  </p:stCondLst>
                                  <p:childTnLst>
                                    <p:animClr clrSpc="rgb" dir="cw">
                                      <p:cBhvr override="childStyle">
                                        <p:cTn id="113" dur="100" fill="hold"/>
                                        <p:tgtEl>
                                          <p:spTgt spid="29"/>
                                        </p:tgtEl>
                                        <p:attrNameLst>
                                          <p:attrName>style.color</p:attrName>
                                        </p:attrNameLst>
                                      </p:cBhvr>
                                      <p:to>
                                        <a:srgbClr val="7B7B7B"/>
                                      </p:to>
                                    </p:animClr>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down)">
                                      <p:cBhvr>
                                        <p:cTn id="118" dur="100"/>
                                        <p:tgtEl>
                                          <p:spTgt spid="52"/>
                                        </p:tgtEl>
                                      </p:cBhvr>
                                    </p:animEffect>
                                  </p:childTnLst>
                                </p:cTn>
                              </p:par>
                            </p:childTnLst>
                          </p:cTn>
                        </p:par>
                        <p:par>
                          <p:cTn id="119" fill="hold">
                            <p:stCondLst>
                              <p:cond delay="100"/>
                            </p:stCondLst>
                            <p:childTnLst>
                              <p:par>
                                <p:cTn id="120" presetID="22" presetClass="entr" presetSubtype="4" fill="hold" nodeType="after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wipe(down)">
                                      <p:cBhvr>
                                        <p:cTn id="122" dur="100"/>
                                        <p:tgtEl>
                                          <p:spTgt spid="53"/>
                                        </p:tgtEl>
                                      </p:cBhvr>
                                    </p:animEffect>
                                  </p:childTnLst>
                                </p:cTn>
                              </p:par>
                            </p:childTnLst>
                          </p:cTn>
                        </p:par>
                        <p:par>
                          <p:cTn id="123" fill="hold">
                            <p:stCondLst>
                              <p:cond delay="200"/>
                            </p:stCondLst>
                            <p:childTnLst>
                              <p:par>
                                <p:cTn id="124" presetID="22" presetClass="entr" presetSubtype="4" fill="hold" nodeType="after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wipe(down)">
                                      <p:cBhvr>
                                        <p:cTn id="126" dur="100"/>
                                        <p:tgtEl>
                                          <p:spTgt spid="45"/>
                                        </p:tgtEl>
                                      </p:cBhvr>
                                    </p:animEffect>
                                  </p:childTnLst>
                                </p:cTn>
                              </p:par>
                            </p:childTnLst>
                          </p:cTn>
                        </p:par>
                        <p:par>
                          <p:cTn id="127" fill="hold">
                            <p:stCondLst>
                              <p:cond delay="300"/>
                            </p:stCondLst>
                            <p:childTnLst>
                              <p:par>
                                <p:cTn id="128" presetID="22" presetClass="entr" presetSubtype="4" fill="hold" nodeType="after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wipe(down)">
                                      <p:cBhvr>
                                        <p:cTn id="130" dur="100"/>
                                        <p:tgtEl>
                                          <p:spTgt spid="42"/>
                                        </p:tgtEl>
                                      </p:cBhvr>
                                    </p:animEffect>
                                  </p:childTnLst>
                                </p:cTn>
                              </p:par>
                            </p:childTnLst>
                          </p:cTn>
                        </p:par>
                        <p:par>
                          <p:cTn id="131" fill="hold">
                            <p:stCondLst>
                              <p:cond delay="400"/>
                            </p:stCondLst>
                            <p:childTnLst>
                              <p:par>
                                <p:cTn id="132" presetID="22" presetClass="entr" presetSubtype="4"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100"/>
                                        <p:tgtEl>
                                          <p:spTgt spid="49"/>
                                        </p:tgtEl>
                                      </p:cBhvr>
                                    </p:animEffect>
                                  </p:childTnLst>
                                </p:cTn>
                              </p:par>
                            </p:childTnLst>
                          </p:cTn>
                        </p:par>
                        <p:par>
                          <p:cTn id="135" fill="hold">
                            <p:stCondLst>
                              <p:cond delay="500"/>
                            </p:stCondLst>
                            <p:childTnLst>
                              <p:par>
                                <p:cTn id="136" presetID="22" presetClass="entr" presetSubtype="4" fill="hold"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down)">
                                      <p:cBhvr>
                                        <p:cTn id="138" dur="100"/>
                                        <p:tgtEl>
                                          <p:spTgt spid="39"/>
                                        </p:tgtEl>
                                      </p:cBhvr>
                                    </p:animEffect>
                                  </p:childTnLst>
                                </p:cTn>
                              </p:par>
                            </p:childTnLst>
                          </p:cTn>
                        </p:par>
                        <p:par>
                          <p:cTn id="139" fill="hold">
                            <p:stCondLst>
                              <p:cond delay="600"/>
                            </p:stCondLst>
                            <p:childTnLst>
                              <p:par>
                                <p:cTn id="140" presetID="22" presetClass="entr" presetSubtype="4" fill="hold" nodeType="after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wipe(down)">
                                      <p:cBhvr>
                                        <p:cTn id="142" dur="1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2" grpId="0"/>
      <p:bldP spid="22" grpId="1"/>
      <p:bldP spid="23" grpId="0"/>
      <p:bldP spid="23" grpId="1"/>
      <p:bldP spid="25" grpId="0"/>
      <p:bldP spid="25" grpId="1"/>
      <p:bldP spid="26" grpId="0"/>
      <p:bldP spid="26" grpId="1"/>
      <p:bldP spid="27" grpId="0"/>
      <p:bldP spid="27" grpId="1"/>
      <p:bldP spid="28" grpId="0"/>
      <p:bldP spid="28" grpId="1"/>
      <p:bldP spid="29" grpId="0"/>
      <p:bldP spid="29" grpId="1"/>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1380599" y="74362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2532166" y="74362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3683733" y="74362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4835300" y="74362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5986867" y="74362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7138434" y="74362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8290003" y="74362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1373056" y="1200230"/>
            <a:ext cx="7366720" cy="2752646"/>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31794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262999"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937046"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1611093" y="173930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2285140"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2959187"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3633234"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4307283"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sp>
        <p:nvSpPr>
          <p:cNvPr id="82" name="Isosceles Triangle 81">
            <a:extLst>
              <a:ext uri="{FF2B5EF4-FFF2-40B4-BE49-F238E27FC236}">
                <a16:creationId xmlns:a16="http://schemas.microsoft.com/office/drawing/2014/main" id="{FAA76BFB-6585-4C63-AE01-5E860B7401D3}"/>
              </a:ext>
            </a:extLst>
          </p:cNvPr>
          <p:cNvSpPr/>
          <p:nvPr/>
        </p:nvSpPr>
        <p:spPr>
          <a:xfrm rot="10800000">
            <a:off x="326576"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3" name="Straight Connector 82">
            <a:extLst>
              <a:ext uri="{FF2B5EF4-FFF2-40B4-BE49-F238E27FC236}">
                <a16:creationId xmlns:a16="http://schemas.microsoft.com/office/drawing/2014/main" id="{5F5209E4-BD21-478C-A7C1-FD7D3D80DA49}"/>
              </a:ext>
            </a:extLst>
          </p:cNvPr>
          <p:cNvCxnSpPr>
            <a:cxnSpLocks/>
          </p:cNvCxnSpPr>
          <p:nvPr/>
        </p:nvCxnSpPr>
        <p:spPr>
          <a:xfrm>
            <a:off x="482158"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Isosceles Triangle 83">
            <a:extLst>
              <a:ext uri="{FF2B5EF4-FFF2-40B4-BE49-F238E27FC236}">
                <a16:creationId xmlns:a16="http://schemas.microsoft.com/office/drawing/2014/main" id="{8E4AF441-D4DF-4999-BBB7-07FAA2BF7E3F}"/>
              </a:ext>
            </a:extLst>
          </p:cNvPr>
          <p:cNvSpPr/>
          <p:nvPr/>
        </p:nvSpPr>
        <p:spPr>
          <a:xfrm rot="10800000">
            <a:off x="1005992"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5" name="Straight Connector 84">
            <a:extLst>
              <a:ext uri="{FF2B5EF4-FFF2-40B4-BE49-F238E27FC236}">
                <a16:creationId xmlns:a16="http://schemas.microsoft.com/office/drawing/2014/main" id="{DF5BA3E6-EE56-4793-9FED-504C0D89E6FF}"/>
              </a:ext>
            </a:extLst>
          </p:cNvPr>
          <p:cNvCxnSpPr>
            <a:cxnSpLocks/>
          </p:cNvCxnSpPr>
          <p:nvPr/>
        </p:nvCxnSpPr>
        <p:spPr>
          <a:xfrm>
            <a:off x="1161575"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Isosceles Triangle 85">
            <a:extLst>
              <a:ext uri="{FF2B5EF4-FFF2-40B4-BE49-F238E27FC236}">
                <a16:creationId xmlns:a16="http://schemas.microsoft.com/office/drawing/2014/main" id="{397C9D26-B8AC-4B72-908D-1C78014B4633}"/>
              </a:ext>
            </a:extLst>
          </p:cNvPr>
          <p:cNvSpPr/>
          <p:nvPr/>
        </p:nvSpPr>
        <p:spPr>
          <a:xfrm rot="10800000">
            <a:off x="4403074"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7" name="Straight Connector 86">
            <a:extLst>
              <a:ext uri="{FF2B5EF4-FFF2-40B4-BE49-F238E27FC236}">
                <a16:creationId xmlns:a16="http://schemas.microsoft.com/office/drawing/2014/main" id="{40DB8EA0-0BB1-4B51-B5EA-550B655F585D}"/>
              </a:ext>
            </a:extLst>
          </p:cNvPr>
          <p:cNvCxnSpPr>
            <a:cxnSpLocks/>
          </p:cNvCxnSpPr>
          <p:nvPr/>
        </p:nvCxnSpPr>
        <p:spPr>
          <a:xfrm>
            <a:off x="4558656"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Isosceles Triangle 87">
            <a:extLst>
              <a:ext uri="{FF2B5EF4-FFF2-40B4-BE49-F238E27FC236}">
                <a16:creationId xmlns:a16="http://schemas.microsoft.com/office/drawing/2014/main" id="{869F9AF9-7876-4F98-AAAB-07358D4E9E32}"/>
              </a:ext>
            </a:extLst>
          </p:cNvPr>
          <p:cNvSpPr/>
          <p:nvPr/>
        </p:nvSpPr>
        <p:spPr>
          <a:xfrm rot="10800000">
            <a:off x="2364825"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9" name="Straight Connector 88">
            <a:extLst>
              <a:ext uri="{FF2B5EF4-FFF2-40B4-BE49-F238E27FC236}">
                <a16:creationId xmlns:a16="http://schemas.microsoft.com/office/drawing/2014/main" id="{FDEE6D47-4FFC-45F4-B74B-F09F0C07FCC2}"/>
              </a:ext>
            </a:extLst>
          </p:cNvPr>
          <p:cNvCxnSpPr>
            <a:cxnSpLocks/>
          </p:cNvCxnSpPr>
          <p:nvPr/>
        </p:nvCxnSpPr>
        <p:spPr>
          <a:xfrm>
            <a:off x="2520407"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Isosceles Triangle 89">
            <a:extLst>
              <a:ext uri="{FF2B5EF4-FFF2-40B4-BE49-F238E27FC236}">
                <a16:creationId xmlns:a16="http://schemas.microsoft.com/office/drawing/2014/main" id="{C0AE3946-A763-4565-8702-5963B226EE0C}"/>
              </a:ext>
            </a:extLst>
          </p:cNvPr>
          <p:cNvSpPr/>
          <p:nvPr/>
        </p:nvSpPr>
        <p:spPr>
          <a:xfrm rot="10800000">
            <a:off x="3044241"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91" name="Straight Connector 90">
            <a:extLst>
              <a:ext uri="{FF2B5EF4-FFF2-40B4-BE49-F238E27FC236}">
                <a16:creationId xmlns:a16="http://schemas.microsoft.com/office/drawing/2014/main" id="{D42C6B96-6BAE-4C35-B5E1-BF36D0311A33}"/>
              </a:ext>
            </a:extLst>
          </p:cNvPr>
          <p:cNvCxnSpPr>
            <a:cxnSpLocks/>
          </p:cNvCxnSpPr>
          <p:nvPr/>
        </p:nvCxnSpPr>
        <p:spPr>
          <a:xfrm>
            <a:off x="3199824"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Isosceles Triangle 91">
            <a:extLst>
              <a:ext uri="{FF2B5EF4-FFF2-40B4-BE49-F238E27FC236}">
                <a16:creationId xmlns:a16="http://schemas.microsoft.com/office/drawing/2014/main" id="{F8C9635C-3104-4F3D-BF57-2AA369EB575E}"/>
              </a:ext>
            </a:extLst>
          </p:cNvPr>
          <p:cNvSpPr/>
          <p:nvPr/>
        </p:nvSpPr>
        <p:spPr>
          <a:xfrm rot="10800000">
            <a:off x="3723658"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93" name="Straight Connector 92">
            <a:extLst>
              <a:ext uri="{FF2B5EF4-FFF2-40B4-BE49-F238E27FC236}">
                <a16:creationId xmlns:a16="http://schemas.microsoft.com/office/drawing/2014/main" id="{4CE3F2BC-13DC-4676-8D85-C1B2DE349AC3}"/>
              </a:ext>
            </a:extLst>
          </p:cNvPr>
          <p:cNvCxnSpPr>
            <a:cxnSpLocks/>
          </p:cNvCxnSpPr>
          <p:nvPr/>
        </p:nvCxnSpPr>
        <p:spPr>
          <a:xfrm>
            <a:off x="3879240"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Isosceles Triangle 93">
            <a:extLst>
              <a:ext uri="{FF2B5EF4-FFF2-40B4-BE49-F238E27FC236}">
                <a16:creationId xmlns:a16="http://schemas.microsoft.com/office/drawing/2014/main" id="{266F8B5C-BD94-4998-A437-6C210733C164}"/>
              </a:ext>
            </a:extLst>
          </p:cNvPr>
          <p:cNvSpPr/>
          <p:nvPr/>
        </p:nvSpPr>
        <p:spPr>
          <a:xfrm rot="10800000">
            <a:off x="1685409"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95" name="Straight Connector 94">
            <a:extLst>
              <a:ext uri="{FF2B5EF4-FFF2-40B4-BE49-F238E27FC236}">
                <a16:creationId xmlns:a16="http://schemas.microsoft.com/office/drawing/2014/main" id="{542A06CA-ED08-4ED2-8F1E-63508A0265B2}"/>
              </a:ext>
            </a:extLst>
          </p:cNvPr>
          <p:cNvCxnSpPr>
            <a:cxnSpLocks/>
          </p:cNvCxnSpPr>
          <p:nvPr/>
        </p:nvCxnSpPr>
        <p:spPr>
          <a:xfrm>
            <a:off x="1840991"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2DC52C-837A-464B-9238-8CC3C37E5681}"/>
              </a:ext>
            </a:extLst>
          </p:cNvPr>
          <p:cNvCxnSpPr>
            <a:cxnSpLocks/>
          </p:cNvCxnSpPr>
          <p:nvPr/>
        </p:nvCxnSpPr>
        <p:spPr>
          <a:xfrm flipV="1">
            <a:off x="2246637" y="3532702"/>
            <a:ext cx="534411" cy="2677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756E3E9-C435-4740-92CB-F0BBD1BBB772}"/>
              </a:ext>
            </a:extLst>
          </p:cNvPr>
          <p:cNvSpPr/>
          <p:nvPr/>
        </p:nvSpPr>
        <p:spPr>
          <a:xfrm>
            <a:off x="243135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326576" y="2160982"/>
            <a:ext cx="4387664" cy="1639493"/>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387FEA-CD6B-48C7-9C9F-8B1801FB4053}"/>
              </a:ext>
            </a:extLst>
          </p:cNvPr>
          <p:cNvSpPr txBox="1"/>
          <p:nvPr/>
        </p:nvSpPr>
        <p:spPr>
          <a:xfrm>
            <a:off x="1752980" y="1215664"/>
            <a:ext cx="1333120" cy="369332"/>
          </a:xfrm>
          <a:prstGeom prst="rect">
            <a:avLst/>
          </a:prstGeom>
          <a:noFill/>
          <a:ln>
            <a:noFill/>
          </a:ln>
        </p:spPr>
        <p:txBody>
          <a:bodyPr wrap="square" rtlCol="0">
            <a:spAutoFit/>
          </a:bodyPr>
          <a:lstStyle/>
          <a:p>
            <a:pPr algn="ctr"/>
            <a:r>
              <a:rPr lang="en-US" u="sng" dirty="0">
                <a:solidFill>
                  <a:schemeClr val="bg1"/>
                </a:solidFill>
              </a:rPr>
              <a:t>Example 1</a:t>
            </a:r>
          </a:p>
        </p:txBody>
      </p:sp>
      <p:sp>
        <p:nvSpPr>
          <p:cNvPr id="51" name="TextBox 50">
            <a:extLst>
              <a:ext uri="{FF2B5EF4-FFF2-40B4-BE49-F238E27FC236}">
                <a16:creationId xmlns:a16="http://schemas.microsoft.com/office/drawing/2014/main" id="{C0E8ECE7-28A9-4F88-9662-96D4C7DE2345}"/>
              </a:ext>
            </a:extLst>
          </p:cNvPr>
          <p:cNvSpPr txBox="1"/>
          <p:nvPr/>
        </p:nvSpPr>
        <p:spPr>
          <a:xfrm>
            <a:off x="7094600" y="1086124"/>
            <a:ext cx="1333120" cy="369332"/>
          </a:xfrm>
          <a:prstGeom prst="rect">
            <a:avLst/>
          </a:prstGeom>
          <a:noFill/>
          <a:ln>
            <a:noFill/>
          </a:ln>
        </p:spPr>
        <p:txBody>
          <a:bodyPr wrap="square" rtlCol="0">
            <a:spAutoFit/>
          </a:bodyPr>
          <a:lstStyle/>
          <a:p>
            <a:pPr algn="ctr"/>
            <a:r>
              <a:rPr lang="en-US" u="sng" dirty="0">
                <a:solidFill>
                  <a:schemeClr val="bg1"/>
                </a:solidFill>
              </a:rPr>
              <a:t>Example 2</a:t>
            </a:r>
          </a:p>
        </p:txBody>
      </p:sp>
      <p:cxnSp>
        <p:nvCxnSpPr>
          <p:cNvPr id="54" name="Straight Connector 53">
            <a:extLst>
              <a:ext uri="{FF2B5EF4-FFF2-40B4-BE49-F238E27FC236}">
                <a16:creationId xmlns:a16="http://schemas.microsoft.com/office/drawing/2014/main" id="{74DC1AC0-159C-47EF-9A9C-7E0A84D84D85}"/>
              </a:ext>
            </a:extLst>
          </p:cNvPr>
          <p:cNvCxnSpPr>
            <a:cxnSpLocks/>
          </p:cNvCxnSpPr>
          <p:nvPr/>
        </p:nvCxnSpPr>
        <p:spPr>
          <a:xfrm>
            <a:off x="5038725" y="1211766"/>
            <a:ext cx="0" cy="38137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832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4" grpId="0" animBg="1"/>
      <p:bldP spid="86" grpId="0" animBg="1"/>
      <p:bldP spid="88" grpId="0" animBg="1"/>
      <p:bldP spid="90" grpId="0" animBg="1"/>
      <p:bldP spid="92" grpId="0" animBg="1"/>
      <p:bldP spid="94" grpId="0" animBg="1"/>
      <p:bldP spid="97" grpId="0" animBg="1"/>
      <p:bldP spid="50" grpId="0"/>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262999"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937046"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1611093" y="173930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2285140"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2959187"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3633234"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4307283"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326576" y="2160982"/>
            <a:ext cx="4387664" cy="1639493"/>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387FEA-CD6B-48C7-9C9F-8B1801FB4053}"/>
              </a:ext>
            </a:extLst>
          </p:cNvPr>
          <p:cNvSpPr txBox="1"/>
          <p:nvPr/>
        </p:nvSpPr>
        <p:spPr>
          <a:xfrm>
            <a:off x="1752980" y="1215664"/>
            <a:ext cx="1333120" cy="369332"/>
          </a:xfrm>
          <a:prstGeom prst="rect">
            <a:avLst/>
          </a:prstGeom>
          <a:noFill/>
          <a:ln>
            <a:noFill/>
          </a:ln>
        </p:spPr>
        <p:txBody>
          <a:bodyPr wrap="square" rtlCol="0">
            <a:spAutoFit/>
          </a:bodyPr>
          <a:lstStyle/>
          <a:p>
            <a:pPr algn="ctr"/>
            <a:r>
              <a:rPr lang="en-US" u="sng" dirty="0">
                <a:solidFill>
                  <a:schemeClr val="bg1"/>
                </a:solidFill>
              </a:rPr>
              <a:t>Example 1</a:t>
            </a:r>
          </a:p>
        </p:txBody>
      </p:sp>
      <p:sp>
        <p:nvSpPr>
          <p:cNvPr id="51" name="TextBox 50">
            <a:extLst>
              <a:ext uri="{FF2B5EF4-FFF2-40B4-BE49-F238E27FC236}">
                <a16:creationId xmlns:a16="http://schemas.microsoft.com/office/drawing/2014/main" id="{C0E8ECE7-28A9-4F88-9662-96D4C7DE2345}"/>
              </a:ext>
            </a:extLst>
          </p:cNvPr>
          <p:cNvSpPr txBox="1"/>
          <p:nvPr/>
        </p:nvSpPr>
        <p:spPr>
          <a:xfrm>
            <a:off x="7094600" y="1086124"/>
            <a:ext cx="1333120" cy="369332"/>
          </a:xfrm>
          <a:prstGeom prst="rect">
            <a:avLst/>
          </a:prstGeom>
          <a:noFill/>
          <a:ln>
            <a:noFill/>
          </a:ln>
        </p:spPr>
        <p:txBody>
          <a:bodyPr wrap="square" rtlCol="0">
            <a:spAutoFit/>
          </a:bodyPr>
          <a:lstStyle/>
          <a:p>
            <a:pPr algn="ctr"/>
            <a:r>
              <a:rPr lang="en-US" u="sng" dirty="0">
                <a:solidFill>
                  <a:schemeClr val="bg1"/>
                </a:solidFill>
              </a:rPr>
              <a:t>Example 2</a:t>
            </a:r>
          </a:p>
        </p:txBody>
      </p:sp>
      <p:cxnSp>
        <p:nvCxnSpPr>
          <p:cNvPr id="54" name="Straight Connector 53">
            <a:extLst>
              <a:ext uri="{FF2B5EF4-FFF2-40B4-BE49-F238E27FC236}">
                <a16:creationId xmlns:a16="http://schemas.microsoft.com/office/drawing/2014/main" id="{74DC1AC0-159C-47EF-9A9C-7E0A84D84D85}"/>
              </a:ext>
            </a:extLst>
          </p:cNvPr>
          <p:cNvCxnSpPr>
            <a:cxnSpLocks/>
          </p:cNvCxnSpPr>
          <p:nvPr/>
        </p:nvCxnSpPr>
        <p:spPr>
          <a:xfrm>
            <a:off x="5038725" y="1211766"/>
            <a:ext cx="0" cy="38137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43BE6502-D4FE-4212-BBA1-596F2FD0BBB4}"/>
              </a:ext>
            </a:extLst>
          </p:cNvPr>
          <p:cNvSpPr/>
          <p:nvPr/>
        </p:nvSpPr>
        <p:spPr>
          <a:xfrm rot="10800000">
            <a:off x="5396416"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7" name="Straight Connector 56">
            <a:extLst>
              <a:ext uri="{FF2B5EF4-FFF2-40B4-BE49-F238E27FC236}">
                <a16:creationId xmlns:a16="http://schemas.microsoft.com/office/drawing/2014/main" id="{AFD49F3C-25DC-4D08-8687-29F869E8E406}"/>
              </a:ext>
            </a:extLst>
          </p:cNvPr>
          <p:cNvCxnSpPr>
            <a:cxnSpLocks/>
          </p:cNvCxnSpPr>
          <p:nvPr/>
        </p:nvCxnSpPr>
        <p:spPr>
          <a:xfrm>
            <a:off x="5551998"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Isosceles Triangle 57">
            <a:extLst>
              <a:ext uri="{FF2B5EF4-FFF2-40B4-BE49-F238E27FC236}">
                <a16:creationId xmlns:a16="http://schemas.microsoft.com/office/drawing/2014/main" id="{B6B28165-438C-4BF7-94A6-26A57EDB2B9A}"/>
              </a:ext>
            </a:extLst>
          </p:cNvPr>
          <p:cNvSpPr/>
          <p:nvPr/>
        </p:nvSpPr>
        <p:spPr>
          <a:xfrm rot="10800000">
            <a:off x="6075832"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9" name="Straight Connector 58">
            <a:extLst>
              <a:ext uri="{FF2B5EF4-FFF2-40B4-BE49-F238E27FC236}">
                <a16:creationId xmlns:a16="http://schemas.microsoft.com/office/drawing/2014/main" id="{3F8A722B-B168-4F98-8EC2-B2AB68D71F3C}"/>
              </a:ext>
            </a:extLst>
          </p:cNvPr>
          <p:cNvCxnSpPr>
            <a:cxnSpLocks/>
          </p:cNvCxnSpPr>
          <p:nvPr/>
        </p:nvCxnSpPr>
        <p:spPr>
          <a:xfrm>
            <a:off x="6231415"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43143F90-5C46-439C-B1D1-C5EDBA1959AB}"/>
              </a:ext>
            </a:extLst>
          </p:cNvPr>
          <p:cNvSpPr/>
          <p:nvPr/>
        </p:nvSpPr>
        <p:spPr>
          <a:xfrm rot="10800000">
            <a:off x="9472914"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1" name="Straight Connector 60">
            <a:extLst>
              <a:ext uri="{FF2B5EF4-FFF2-40B4-BE49-F238E27FC236}">
                <a16:creationId xmlns:a16="http://schemas.microsoft.com/office/drawing/2014/main" id="{E37E7FEA-D13B-4AC6-BFD0-DE0BE9EF1833}"/>
              </a:ext>
            </a:extLst>
          </p:cNvPr>
          <p:cNvCxnSpPr>
            <a:cxnSpLocks/>
          </p:cNvCxnSpPr>
          <p:nvPr/>
        </p:nvCxnSpPr>
        <p:spPr>
          <a:xfrm>
            <a:off x="9628496"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Isosceles Triangle 61">
            <a:extLst>
              <a:ext uri="{FF2B5EF4-FFF2-40B4-BE49-F238E27FC236}">
                <a16:creationId xmlns:a16="http://schemas.microsoft.com/office/drawing/2014/main" id="{24F9184D-529F-474B-82EC-FE4D6467717A}"/>
              </a:ext>
            </a:extLst>
          </p:cNvPr>
          <p:cNvSpPr/>
          <p:nvPr/>
        </p:nvSpPr>
        <p:spPr>
          <a:xfrm rot="10800000">
            <a:off x="7434665"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3" name="Straight Connector 62">
            <a:extLst>
              <a:ext uri="{FF2B5EF4-FFF2-40B4-BE49-F238E27FC236}">
                <a16:creationId xmlns:a16="http://schemas.microsoft.com/office/drawing/2014/main" id="{4998C9D0-4D36-4662-9220-E17650AB0FE6}"/>
              </a:ext>
            </a:extLst>
          </p:cNvPr>
          <p:cNvCxnSpPr>
            <a:cxnSpLocks/>
          </p:cNvCxnSpPr>
          <p:nvPr/>
        </p:nvCxnSpPr>
        <p:spPr>
          <a:xfrm>
            <a:off x="7590247"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Isosceles Triangle 64">
            <a:extLst>
              <a:ext uri="{FF2B5EF4-FFF2-40B4-BE49-F238E27FC236}">
                <a16:creationId xmlns:a16="http://schemas.microsoft.com/office/drawing/2014/main" id="{05B46B2D-6613-414C-A306-DB5CC3DE8B7F}"/>
              </a:ext>
            </a:extLst>
          </p:cNvPr>
          <p:cNvSpPr/>
          <p:nvPr/>
        </p:nvSpPr>
        <p:spPr>
          <a:xfrm rot="10800000">
            <a:off x="8114081"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6" name="Straight Connector 65">
            <a:extLst>
              <a:ext uri="{FF2B5EF4-FFF2-40B4-BE49-F238E27FC236}">
                <a16:creationId xmlns:a16="http://schemas.microsoft.com/office/drawing/2014/main" id="{C9AF8E31-CF04-4558-9D13-F4CA8539AB5E}"/>
              </a:ext>
            </a:extLst>
          </p:cNvPr>
          <p:cNvCxnSpPr>
            <a:cxnSpLocks/>
          </p:cNvCxnSpPr>
          <p:nvPr/>
        </p:nvCxnSpPr>
        <p:spPr>
          <a:xfrm>
            <a:off x="8269664"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Isosceles Triangle 66">
            <a:extLst>
              <a:ext uri="{FF2B5EF4-FFF2-40B4-BE49-F238E27FC236}">
                <a16:creationId xmlns:a16="http://schemas.microsoft.com/office/drawing/2014/main" id="{C030BEBC-CA6D-4C28-9D35-E263FE980554}"/>
              </a:ext>
            </a:extLst>
          </p:cNvPr>
          <p:cNvSpPr/>
          <p:nvPr/>
        </p:nvSpPr>
        <p:spPr>
          <a:xfrm rot="10800000">
            <a:off x="8793498"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8" name="Straight Connector 67">
            <a:extLst>
              <a:ext uri="{FF2B5EF4-FFF2-40B4-BE49-F238E27FC236}">
                <a16:creationId xmlns:a16="http://schemas.microsoft.com/office/drawing/2014/main" id="{276F5C27-4538-46B4-B4A9-CE76CDF7E869}"/>
              </a:ext>
            </a:extLst>
          </p:cNvPr>
          <p:cNvCxnSpPr>
            <a:cxnSpLocks/>
          </p:cNvCxnSpPr>
          <p:nvPr/>
        </p:nvCxnSpPr>
        <p:spPr>
          <a:xfrm>
            <a:off x="8949080"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BD317ADC-E395-4B26-B036-E82D310830D2}"/>
              </a:ext>
            </a:extLst>
          </p:cNvPr>
          <p:cNvSpPr/>
          <p:nvPr/>
        </p:nvSpPr>
        <p:spPr>
          <a:xfrm rot="10800000">
            <a:off x="6755249"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1" name="Straight Connector 70">
            <a:extLst>
              <a:ext uri="{FF2B5EF4-FFF2-40B4-BE49-F238E27FC236}">
                <a16:creationId xmlns:a16="http://schemas.microsoft.com/office/drawing/2014/main" id="{496D5E9D-E88F-4A32-B555-90DB115A55B0}"/>
              </a:ext>
            </a:extLst>
          </p:cNvPr>
          <p:cNvCxnSpPr>
            <a:cxnSpLocks/>
          </p:cNvCxnSpPr>
          <p:nvPr/>
        </p:nvCxnSpPr>
        <p:spPr>
          <a:xfrm>
            <a:off x="6910831"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AFD80F2-B125-4909-B864-62199CD52CEF}"/>
              </a:ext>
            </a:extLst>
          </p:cNvPr>
          <p:cNvCxnSpPr>
            <a:cxnSpLocks/>
          </p:cNvCxnSpPr>
          <p:nvPr/>
        </p:nvCxnSpPr>
        <p:spPr>
          <a:xfrm flipV="1">
            <a:off x="7316477" y="3532702"/>
            <a:ext cx="534411" cy="2677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F909CD4-5E4C-4C75-9A99-7494FEE79F24}"/>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743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262999"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937046"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1611093" y="173930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2285140"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2959187"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3633234"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4307283"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326576" y="2160982"/>
            <a:ext cx="4387664" cy="1639493"/>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387FEA-CD6B-48C7-9C9F-8B1801FB4053}"/>
              </a:ext>
            </a:extLst>
          </p:cNvPr>
          <p:cNvSpPr txBox="1"/>
          <p:nvPr/>
        </p:nvSpPr>
        <p:spPr>
          <a:xfrm>
            <a:off x="1752980" y="1215664"/>
            <a:ext cx="1333120" cy="369332"/>
          </a:xfrm>
          <a:prstGeom prst="rect">
            <a:avLst/>
          </a:prstGeom>
          <a:noFill/>
          <a:ln>
            <a:noFill/>
          </a:ln>
        </p:spPr>
        <p:txBody>
          <a:bodyPr wrap="square" rtlCol="0">
            <a:spAutoFit/>
          </a:bodyPr>
          <a:lstStyle/>
          <a:p>
            <a:pPr algn="ctr"/>
            <a:r>
              <a:rPr lang="en-US" u="sng" dirty="0">
                <a:solidFill>
                  <a:schemeClr val="bg1"/>
                </a:solidFill>
              </a:rPr>
              <a:t>Example 1</a:t>
            </a:r>
          </a:p>
        </p:txBody>
      </p:sp>
      <p:sp>
        <p:nvSpPr>
          <p:cNvPr id="51" name="TextBox 50">
            <a:extLst>
              <a:ext uri="{FF2B5EF4-FFF2-40B4-BE49-F238E27FC236}">
                <a16:creationId xmlns:a16="http://schemas.microsoft.com/office/drawing/2014/main" id="{C0E8ECE7-28A9-4F88-9662-96D4C7DE2345}"/>
              </a:ext>
            </a:extLst>
          </p:cNvPr>
          <p:cNvSpPr txBox="1"/>
          <p:nvPr/>
        </p:nvSpPr>
        <p:spPr>
          <a:xfrm>
            <a:off x="7094600" y="1086124"/>
            <a:ext cx="1333120" cy="369332"/>
          </a:xfrm>
          <a:prstGeom prst="rect">
            <a:avLst/>
          </a:prstGeom>
          <a:noFill/>
          <a:ln>
            <a:noFill/>
          </a:ln>
        </p:spPr>
        <p:txBody>
          <a:bodyPr wrap="square" rtlCol="0">
            <a:spAutoFit/>
          </a:bodyPr>
          <a:lstStyle/>
          <a:p>
            <a:pPr algn="ctr"/>
            <a:r>
              <a:rPr lang="en-US" u="sng" dirty="0">
                <a:solidFill>
                  <a:schemeClr val="bg1"/>
                </a:solidFill>
              </a:rPr>
              <a:t>Example 2</a:t>
            </a:r>
          </a:p>
        </p:txBody>
      </p:sp>
      <p:cxnSp>
        <p:nvCxnSpPr>
          <p:cNvPr id="54" name="Straight Connector 53">
            <a:extLst>
              <a:ext uri="{FF2B5EF4-FFF2-40B4-BE49-F238E27FC236}">
                <a16:creationId xmlns:a16="http://schemas.microsoft.com/office/drawing/2014/main" id="{74DC1AC0-159C-47EF-9A9C-7E0A84D84D85}"/>
              </a:ext>
            </a:extLst>
          </p:cNvPr>
          <p:cNvCxnSpPr>
            <a:cxnSpLocks/>
          </p:cNvCxnSpPr>
          <p:nvPr/>
        </p:nvCxnSpPr>
        <p:spPr>
          <a:xfrm>
            <a:off x="5038725" y="1211766"/>
            <a:ext cx="0" cy="38137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43BE6502-D4FE-4212-BBA1-596F2FD0BBB4}"/>
              </a:ext>
            </a:extLst>
          </p:cNvPr>
          <p:cNvSpPr/>
          <p:nvPr/>
        </p:nvSpPr>
        <p:spPr>
          <a:xfrm rot="10800000">
            <a:off x="5396416"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7" name="Straight Connector 56">
            <a:extLst>
              <a:ext uri="{FF2B5EF4-FFF2-40B4-BE49-F238E27FC236}">
                <a16:creationId xmlns:a16="http://schemas.microsoft.com/office/drawing/2014/main" id="{AFD49F3C-25DC-4D08-8687-29F869E8E406}"/>
              </a:ext>
            </a:extLst>
          </p:cNvPr>
          <p:cNvCxnSpPr>
            <a:cxnSpLocks/>
          </p:cNvCxnSpPr>
          <p:nvPr/>
        </p:nvCxnSpPr>
        <p:spPr>
          <a:xfrm>
            <a:off x="5551998"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Isosceles Triangle 57">
            <a:extLst>
              <a:ext uri="{FF2B5EF4-FFF2-40B4-BE49-F238E27FC236}">
                <a16:creationId xmlns:a16="http://schemas.microsoft.com/office/drawing/2014/main" id="{B6B28165-438C-4BF7-94A6-26A57EDB2B9A}"/>
              </a:ext>
            </a:extLst>
          </p:cNvPr>
          <p:cNvSpPr/>
          <p:nvPr/>
        </p:nvSpPr>
        <p:spPr>
          <a:xfrm rot="10800000">
            <a:off x="6075832"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9" name="Straight Connector 58">
            <a:extLst>
              <a:ext uri="{FF2B5EF4-FFF2-40B4-BE49-F238E27FC236}">
                <a16:creationId xmlns:a16="http://schemas.microsoft.com/office/drawing/2014/main" id="{3F8A722B-B168-4F98-8EC2-B2AB68D71F3C}"/>
              </a:ext>
            </a:extLst>
          </p:cNvPr>
          <p:cNvCxnSpPr>
            <a:cxnSpLocks/>
          </p:cNvCxnSpPr>
          <p:nvPr/>
        </p:nvCxnSpPr>
        <p:spPr>
          <a:xfrm>
            <a:off x="6231415"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43143F90-5C46-439C-B1D1-C5EDBA1959AB}"/>
              </a:ext>
            </a:extLst>
          </p:cNvPr>
          <p:cNvSpPr/>
          <p:nvPr/>
        </p:nvSpPr>
        <p:spPr>
          <a:xfrm rot="10800000">
            <a:off x="9472914"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1" name="Straight Connector 60">
            <a:extLst>
              <a:ext uri="{FF2B5EF4-FFF2-40B4-BE49-F238E27FC236}">
                <a16:creationId xmlns:a16="http://schemas.microsoft.com/office/drawing/2014/main" id="{E37E7FEA-D13B-4AC6-BFD0-DE0BE9EF1833}"/>
              </a:ext>
            </a:extLst>
          </p:cNvPr>
          <p:cNvCxnSpPr>
            <a:cxnSpLocks/>
          </p:cNvCxnSpPr>
          <p:nvPr/>
        </p:nvCxnSpPr>
        <p:spPr>
          <a:xfrm>
            <a:off x="9628496"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B1ADB5F-F2B3-4FBC-8756-F6F1E287A761}"/>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Isosceles Triangle 61">
            <a:extLst>
              <a:ext uri="{FF2B5EF4-FFF2-40B4-BE49-F238E27FC236}">
                <a16:creationId xmlns:a16="http://schemas.microsoft.com/office/drawing/2014/main" id="{24F9184D-529F-474B-82EC-FE4D6467717A}"/>
              </a:ext>
            </a:extLst>
          </p:cNvPr>
          <p:cNvSpPr/>
          <p:nvPr/>
        </p:nvSpPr>
        <p:spPr>
          <a:xfrm rot="10800000">
            <a:off x="7434665"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3" name="Straight Connector 62">
            <a:extLst>
              <a:ext uri="{FF2B5EF4-FFF2-40B4-BE49-F238E27FC236}">
                <a16:creationId xmlns:a16="http://schemas.microsoft.com/office/drawing/2014/main" id="{4998C9D0-4D36-4662-9220-E17650AB0FE6}"/>
              </a:ext>
            </a:extLst>
          </p:cNvPr>
          <p:cNvCxnSpPr>
            <a:cxnSpLocks/>
          </p:cNvCxnSpPr>
          <p:nvPr/>
        </p:nvCxnSpPr>
        <p:spPr>
          <a:xfrm>
            <a:off x="7590247"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Isosceles Triangle 64">
            <a:extLst>
              <a:ext uri="{FF2B5EF4-FFF2-40B4-BE49-F238E27FC236}">
                <a16:creationId xmlns:a16="http://schemas.microsoft.com/office/drawing/2014/main" id="{05B46B2D-6613-414C-A306-DB5CC3DE8B7F}"/>
              </a:ext>
            </a:extLst>
          </p:cNvPr>
          <p:cNvSpPr/>
          <p:nvPr/>
        </p:nvSpPr>
        <p:spPr>
          <a:xfrm rot="10800000">
            <a:off x="8114081"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6" name="Straight Connector 65">
            <a:extLst>
              <a:ext uri="{FF2B5EF4-FFF2-40B4-BE49-F238E27FC236}">
                <a16:creationId xmlns:a16="http://schemas.microsoft.com/office/drawing/2014/main" id="{C9AF8E31-CF04-4558-9D13-F4CA8539AB5E}"/>
              </a:ext>
            </a:extLst>
          </p:cNvPr>
          <p:cNvCxnSpPr>
            <a:cxnSpLocks/>
          </p:cNvCxnSpPr>
          <p:nvPr/>
        </p:nvCxnSpPr>
        <p:spPr>
          <a:xfrm>
            <a:off x="8269664"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Isosceles Triangle 66">
            <a:extLst>
              <a:ext uri="{FF2B5EF4-FFF2-40B4-BE49-F238E27FC236}">
                <a16:creationId xmlns:a16="http://schemas.microsoft.com/office/drawing/2014/main" id="{C030BEBC-CA6D-4C28-9D35-E263FE980554}"/>
              </a:ext>
            </a:extLst>
          </p:cNvPr>
          <p:cNvSpPr/>
          <p:nvPr/>
        </p:nvSpPr>
        <p:spPr>
          <a:xfrm rot="10800000">
            <a:off x="8793498"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8" name="Straight Connector 67">
            <a:extLst>
              <a:ext uri="{FF2B5EF4-FFF2-40B4-BE49-F238E27FC236}">
                <a16:creationId xmlns:a16="http://schemas.microsoft.com/office/drawing/2014/main" id="{276F5C27-4538-46B4-B4A9-CE76CDF7E869}"/>
              </a:ext>
            </a:extLst>
          </p:cNvPr>
          <p:cNvCxnSpPr>
            <a:cxnSpLocks/>
          </p:cNvCxnSpPr>
          <p:nvPr/>
        </p:nvCxnSpPr>
        <p:spPr>
          <a:xfrm>
            <a:off x="8949080"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BD317ADC-E395-4B26-B036-E82D310830D2}"/>
              </a:ext>
            </a:extLst>
          </p:cNvPr>
          <p:cNvSpPr/>
          <p:nvPr/>
        </p:nvSpPr>
        <p:spPr>
          <a:xfrm rot="10800000">
            <a:off x="6755249"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1" name="Straight Connector 70">
            <a:extLst>
              <a:ext uri="{FF2B5EF4-FFF2-40B4-BE49-F238E27FC236}">
                <a16:creationId xmlns:a16="http://schemas.microsoft.com/office/drawing/2014/main" id="{496D5E9D-E88F-4A32-B555-90DB115A55B0}"/>
              </a:ext>
            </a:extLst>
          </p:cNvPr>
          <p:cNvCxnSpPr>
            <a:cxnSpLocks/>
          </p:cNvCxnSpPr>
          <p:nvPr/>
        </p:nvCxnSpPr>
        <p:spPr>
          <a:xfrm>
            <a:off x="6910831"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D88537C-B29F-4C0D-8936-03E044A11C46}"/>
              </a:ext>
            </a:extLst>
          </p:cNvPr>
          <p:cNvSpPr txBox="1"/>
          <p:nvPr/>
        </p:nvSpPr>
        <p:spPr>
          <a:xfrm>
            <a:off x="5329304" y="174063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1</a:t>
            </a:r>
          </a:p>
        </p:txBody>
      </p:sp>
      <p:sp>
        <p:nvSpPr>
          <p:cNvPr id="74" name="TextBox 73">
            <a:extLst>
              <a:ext uri="{FF2B5EF4-FFF2-40B4-BE49-F238E27FC236}">
                <a16:creationId xmlns:a16="http://schemas.microsoft.com/office/drawing/2014/main" id="{926B2C89-8179-44F6-A871-D2AD117C7362}"/>
              </a:ext>
            </a:extLst>
          </p:cNvPr>
          <p:cNvSpPr txBox="1"/>
          <p:nvPr/>
        </p:nvSpPr>
        <p:spPr>
          <a:xfrm>
            <a:off x="6003351" y="174063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2</a:t>
            </a:r>
          </a:p>
        </p:txBody>
      </p:sp>
      <p:sp>
        <p:nvSpPr>
          <p:cNvPr id="75" name="TextBox 74">
            <a:extLst>
              <a:ext uri="{FF2B5EF4-FFF2-40B4-BE49-F238E27FC236}">
                <a16:creationId xmlns:a16="http://schemas.microsoft.com/office/drawing/2014/main" id="{43B66E64-7FF0-4784-AAE7-A7140F6A0171}"/>
              </a:ext>
            </a:extLst>
          </p:cNvPr>
          <p:cNvSpPr txBox="1"/>
          <p:nvPr/>
        </p:nvSpPr>
        <p:spPr>
          <a:xfrm>
            <a:off x="6677398" y="174063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3</a:t>
            </a:r>
          </a:p>
        </p:txBody>
      </p:sp>
      <p:sp>
        <p:nvSpPr>
          <p:cNvPr id="76" name="TextBox 75">
            <a:extLst>
              <a:ext uri="{FF2B5EF4-FFF2-40B4-BE49-F238E27FC236}">
                <a16:creationId xmlns:a16="http://schemas.microsoft.com/office/drawing/2014/main" id="{49C08AC7-AF23-4369-8711-FE7472322E19}"/>
              </a:ext>
            </a:extLst>
          </p:cNvPr>
          <p:cNvSpPr txBox="1"/>
          <p:nvPr/>
        </p:nvSpPr>
        <p:spPr>
          <a:xfrm>
            <a:off x="7351445" y="174063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77" name="TextBox 76">
            <a:extLst>
              <a:ext uri="{FF2B5EF4-FFF2-40B4-BE49-F238E27FC236}">
                <a16:creationId xmlns:a16="http://schemas.microsoft.com/office/drawing/2014/main" id="{86A799C9-8F72-46E4-A7FD-6C9AEE2C7E9B}"/>
              </a:ext>
            </a:extLst>
          </p:cNvPr>
          <p:cNvSpPr txBox="1"/>
          <p:nvPr/>
        </p:nvSpPr>
        <p:spPr>
          <a:xfrm>
            <a:off x="8025492" y="1740632"/>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5</a:t>
            </a:r>
          </a:p>
        </p:txBody>
      </p:sp>
      <p:sp>
        <p:nvSpPr>
          <p:cNvPr id="78" name="TextBox 77">
            <a:extLst>
              <a:ext uri="{FF2B5EF4-FFF2-40B4-BE49-F238E27FC236}">
                <a16:creationId xmlns:a16="http://schemas.microsoft.com/office/drawing/2014/main" id="{0551F23D-C0CF-44FF-8A65-6799E8E20F10}"/>
              </a:ext>
            </a:extLst>
          </p:cNvPr>
          <p:cNvSpPr txBox="1"/>
          <p:nvPr/>
        </p:nvSpPr>
        <p:spPr>
          <a:xfrm>
            <a:off x="8699539" y="174063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6</a:t>
            </a:r>
          </a:p>
        </p:txBody>
      </p:sp>
      <p:cxnSp>
        <p:nvCxnSpPr>
          <p:cNvPr id="88" name="Straight Connector 87">
            <a:extLst>
              <a:ext uri="{FF2B5EF4-FFF2-40B4-BE49-F238E27FC236}">
                <a16:creationId xmlns:a16="http://schemas.microsoft.com/office/drawing/2014/main" id="{2F411747-A988-42B6-AC64-94B572A5178F}"/>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82D1016-1194-48FC-99D8-FDAFC1FDF37A}"/>
              </a:ext>
            </a:extLst>
          </p:cNvPr>
          <p:cNvSpPr txBox="1"/>
          <p:nvPr/>
        </p:nvSpPr>
        <p:spPr>
          <a:xfrm>
            <a:off x="9373588" y="174063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7</a:t>
            </a:r>
          </a:p>
        </p:txBody>
      </p:sp>
      <p:cxnSp>
        <p:nvCxnSpPr>
          <p:cNvPr id="82" name="Straight Arrow Connector 81">
            <a:extLst>
              <a:ext uri="{FF2B5EF4-FFF2-40B4-BE49-F238E27FC236}">
                <a16:creationId xmlns:a16="http://schemas.microsoft.com/office/drawing/2014/main" id="{988A88E5-DF8B-4A18-B47A-83BF12A6C2D6}"/>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0F07C54-1D97-44A5-973B-389392726D8A}"/>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111D129-7C8F-46D4-BF86-DFE2E23F5E24}"/>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BC37AB1-62A8-4350-BB57-2897D3C05CA1}"/>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86BE4B3-B69E-4F1C-85F5-AE8FC915A98C}"/>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CAE514-7B77-4C66-B742-6218BECB784D}"/>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B064EE-BA17-4063-AAFC-CC3029FD1F53}"/>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F909CD4-5E4C-4C75-9A99-7494FEE79F24}"/>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366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100" fill="hold"/>
                                        <p:tgtEl>
                                          <p:spTgt spid="65"/>
                                        </p:tgtEl>
                                        <p:attrNameLst>
                                          <p:attrName>fillcolor</p:attrName>
                                        </p:attrNameLst>
                                      </p:cBhvr>
                                      <p:to>
                                        <a:srgbClr val="70AD47"/>
                                      </p:to>
                                    </p:animClr>
                                    <p:set>
                                      <p:cBhvr>
                                        <p:cTn id="12" dur="100" fill="hold"/>
                                        <p:tgtEl>
                                          <p:spTgt spid="65"/>
                                        </p:tgtEl>
                                        <p:attrNameLst>
                                          <p:attrName>fill.type</p:attrName>
                                        </p:attrNameLst>
                                      </p:cBhvr>
                                      <p:to>
                                        <p:strVal val="solid"/>
                                      </p:to>
                                    </p:set>
                                    <p:set>
                                      <p:cBhvr>
                                        <p:cTn id="13" dur="100" fill="hold"/>
                                        <p:tgtEl>
                                          <p:spTgt spid="65"/>
                                        </p:tgtEl>
                                        <p:attrNameLst>
                                          <p:attrName>fill.on</p:attrName>
                                        </p:attrNameLst>
                                      </p:cBhvr>
                                      <p:to>
                                        <p:strVal val="true"/>
                                      </p:to>
                                    </p:set>
                                  </p:childTnLst>
                                </p:cTn>
                              </p:par>
                              <p:par>
                                <p:cTn id="14" presetID="7" presetClass="emph" presetSubtype="2" fill="hold" nodeType="withEffect">
                                  <p:stCondLst>
                                    <p:cond delay="0"/>
                                  </p:stCondLst>
                                  <p:childTnLst>
                                    <p:animClr clrSpc="rgb" dir="cw">
                                      <p:cBhvr>
                                        <p:cTn id="15" dur="100" fill="hold"/>
                                        <p:tgtEl>
                                          <p:spTgt spid="66"/>
                                        </p:tgtEl>
                                        <p:attrNameLst>
                                          <p:attrName>stroke.color</p:attrName>
                                        </p:attrNameLst>
                                      </p:cBhvr>
                                      <p:to>
                                        <a:srgbClr val="70AD47"/>
                                      </p:to>
                                    </p:animClr>
                                    <p:set>
                                      <p:cBhvr>
                                        <p:cTn id="16" dur="100" fill="hold"/>
                                        <p:tgtEl>
                                          <p:spTgt spid="66"/>
                                        </p:tgtEl>
                                        <p:attrNameLst>
                                          <p:attrName>stroke.on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100" fill="hold"/>
                                        <p:tgtEl>
                                          <p:spTgt spid="67"/>
                                        </p:tgtEl>
                                        <p:attrNameLst>
                                          <p:attrName>fillcolor</p:attrName>
                                        </p:attrNameLst>
                                      </p:cBhvr>
                                      <p:to>
                                        <a:schemeClr val="accent2"/>
                                      </p:to>
                                    </p:animClr>
                                    <p:set>
                                      <p:cBhvr>
                                        <p:cTn id="21" dur="100" fill="hold"/>
                                        <p:tgtEl>
                                          <p:spTgt spid="67"/>
                                        </p:tgtEl>
                                        <p:attrNameLst>
                                          <p:attrName>fill.type</p:attrName>
                                        </p:attrNameLst>
                                      </p:cBhvr>
                                      <p:to>
                                        <p:strVal val="solid"/>
                                      </p:to>
                                    </p:set>
                                    <p:set>
                                      <p:cBhvr>
                                        <p:cTn id="22" dur="100" fill="hold"/>
                                        <p:tgtEl>
                                          <p:spTgt spid="67"/>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100" fill="hold"/>
                                        <p:tgtEl>
                                          <p:spTgt spid="62"/>
                                        </p:tgtEl>
                                        <p:attrNameLst>
                                          <p:attrName>fillcolor</p:attrName>
                                        </p:attrNameLst>
                                      </p:cBhvr>
                                      <p:to>
                                        <a:schemeClr val="accent2"/>
                                      </p:to>
                                    </p:animClr>
                                    <p:set>
                                      <p:cBhvr>
                                        <p:cTn id="25" dur="100" fill="hold"/>
                                        <p:tgtEl>
                                          <p:spTgt spid="62"/>
                                        </p:tgtEl>
                                        <p:attrNameLst>
                                          <p:attrName>fill.type</p:attrName>
                                        </p:attrNameLst>
                                      </p:cBhvr>
                                      <p:to>
                                        <p:strVal val="solid"/>
                                      </p:to>
                                    </p:set>
                                    <p:set>
                                      <p:cBhvr>
                                        <p:cTn id="26" dur="100" fill="hold"/>
                                        <p:tgtEl>
                                          <p:spTgt spid="62"/>
                                        </p:tgtEl>
                                        <p:attrNameLst>
                                          <p:attrName>fill.on</p:attrName>
                                        </p:attrNameLst>
                                      </p:cBhvr>
                                      <p:to>
                                        <p:strVal val="true"/>
                                      </p:to>
                                    </p:set>
                                  </p:childTnLst>
                                </p:cTn>
                              </p:par>
                              <p:par>
                                <p:cTn id="27" presetID="7" presetClass="emph" presetSubtype="2" fill="hold" nodeType="withEffect">
                                  <p:stCondLst>
                                    <p:cond delay="0"/>
                                  </p:stCondLst>
                                  <p:childTnLst>
                                    <p:animClr clrSpc="rgb" dir="cw">
                                      <p:cBhvr>
                                        <p:cTn id="28" dur="100" fill="hold"/>
                                        <p:tgtEl>
                                          <p:spTgt spid="68"/>
                                        </p:tgtEl>
                                        <p:attrNameLst>
                                          <p:attrName>stroke.color</p:attrName>
                                        </p:attrNameLst>
                                      </p:cBhvr>
                                      <p:to>
                                        <a:schemeClr val="accent2"/>
                                      </p:to>
                                    </p:animClr>
                                    <p:set>
                                      <p:cBhvr>
                                        <p:cTn id="29" dur="100" fill="hold"/>
                                        <p:tgtEl>
                                          <p:spTgt spid="68"/>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 fill="hold"/>
                                        <p:tgtEl>
                                          <p:spTgt spid="63"/>
                                        </p:tgtEl>
                                        <p:attrNameLst>
                                          <p:attrName>stroke.color</p:attrName>
                                        </p:attrNameLst>
                                      </p:cBhvr>
                                      <p:to>
                                        <a:schemeClr val="accent2"/>
                                      </p:to>
                                    </p:animClr>
                                    <p:set>
                                      <p:cBhvr>
                                        <p:cTn id="32" dur="100" fill="hold"/>
                                        <p:tgtEl>
                                          <p:spTgt spid="63"/>
                                        </p:tgtEl>
                                        <p:attrNameLst>
                                          <p:attrName>stroke.on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100" fill="hold"/>
                                        <p:tgtEl>
                                          <p:spTgt spid="60"/>
                                        </p:tgtEl>
                                        <p:attrNameLst>
                                          <p:attrName>fillcolor</p:attrName>
                                        </p:attrNameLst>
                                      </p:cBhvr>
                                      <p:to>
                                        <a:srgbClr val="F20000"/>
                                      </p:to>
                                    </p:animClr>
                                    <p:set>
                                      <p:cBhvr>
                                        <p:cTn id="37" dur="100" fill="hold"/>
                                        <p:tgtEl>
                                          <p:spTgt spid="60"/>
                                        </p:tgtEl>
                                        <p:attrNameLst>
                                          <p:attrName>fill.type</p:attrName>
                                        </p:attrNameLst>
                                      </p:cBhvr>
                                      <p:to>
                                        <p:strVal val="solid"/>
                                      </p:to>
                                    </p:set>
                                    <p:set>
                                      <p:cBhvr>
                                        <p:cTn id="38" dur="100" fill="hold"/>
                                        <p:tgtEl>
                                          <p:spTgt spid="60"/>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100" fill="hold"/>
                                        <p:tgtEl>
                                          <p:spTgt spid="70"/>
                                        </p:tgtEl>
                                        <p:attrNameLst>
                                          <p:attrName>fillcolor</p:attrName>
                                        </p:attrNameLst>
                                      </p:cBhvr>
                                      <p:to>
                                        <a:srgbClr val="F20000"/>
                                      </p:to>
                                    </p:animClr>
                                    <p:set>
                                      <p:cBhvr>
                                        <p:cTn id="41" dur="100" fill="hold"/>
                                        <p:tgtEl>
                                          <p:spTgt spid="70"/>
                                        </p:tgtEl>
                                        <p:attrNameLst>
                                          <p:attrName>fill.type</p:attrName>
                                        </p:attrNameLst>
                                      </p:cBhvr>
                                      <p:to>
                                        <p:strVal val="solid"/>
                                      </p:to>
                                    </p:set>
                                    <p:set>
                                      <p:cBhvr>
                                        <p:cTn id="42" dur="100" fill="hold"/>
                                        <p:tgtEl>
                                          <p:spTgt spid="70"/>
                                        </p:tgtEl>
                                        <p:attrNameLst>
                                          <p:attrName>fill.on</p:attrName>
                                        </p:attrNameLst>
                                      </p:cBhvr>
                                      <p:to>
                                        <p:strVal val="true"/>
                                      </p:to>
                                    </p:set>
                                  </p:childTnLst>
                                </p:cTn>
                              </p:par>
                              <p:par>
                                <p:cTn id="43" presetID="7" presetClass="emph" presetSubtype="2" fill="hold" nodeType="withEffect">
                                  <p:stCondLst>
                                    <p:cond delay="0"/>
                                  </p:stCondLst>
                                  <p:childTnLst>
                                    <p:animClr clrSpc="rgb" dir="cw">
                                      <p:cBhvr>
                                        <p:cTn id="44" dur="100" fill="hold"/>
                                        <p:tgtEl>
                                          <p:spTgt spid="61"/>
                                        </p:tgtEl>
                                        <p:attrNameLst>
                                          <p:attrName>stroke.color</p:attrName>
                                        </p:attrNameLst>
                                      </p:cBhvr>
                                      <p:to>
                                        <a:srgbClr val="F20000"/>
                                      </p:to>
                                    </p:animClr>
                                    <p:set>
                                      <p:cBhvr>
                                        <p:cTn id="45" dur="100" fill="hold"/>
                                        <p:tgtEl>
                                          <p:spTgt spid="61"/>
                                        </p:tgtEl>
                                        <p:attrNameLst>
                                          <p:attrName>stroke.on</p:attrName>
                                        </p:attrNameLst>
                                      </p:cBhvr>
                                      <p:to>
                                        <p:strVal val="true"/>
                                      </p:to>
                                    </p:set>
                                  </p:childTnLst>
                                </p:cTn>
                              </p:par>
                              <p:par>
                                <p:cTn id="46" presetID="7" presetClass="emph" presetSubtype="2" fill="hold" nodeType="withEffect">
                                  <p:stCondLst>
                                    <p:cond delay="0"/>
                                  </p:stCondLst>
                                  <p:childTnLst>
                                    <p:animClr clrSpc="rgb" dir="cw">
                                      <p:cBhvr>
                                        <p:cTn id="47" dur="100" fill="hold"/>
                                        <p:tgtEl>
                                          <p:spTgt spid="71"/>
                                        </p:tgtEl>
                                        <p:attrNameLst>
                                          <p:attrName>stroke.color</p:attrName>
                                        </p:attrNameLst>
                                      </p:cBhvr>
                                      <p:to>
                                        <a:srgbClr val="F20000"/>
                                      </p:to>
                                    </p:animClr>
                                    <p:set>
                                      <p:cBhvr>
                                        <p:cTn id="48" dur="100" fill="hold"/>
                                        <p:tgtEl>
                                          <p:spTgt spid="71"/>
                                        </p:tgtEl>
                                        <p:attrNameLst>
                                          <p:attrName>stroke.on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100" fill="hold"/>
                                        <p:tgtEl>
                                          <p:spTgt spid="58"/>
                                        </p:tgtEl>
                                        <p:attrNameLst>
                                          <p:attrName>fillcolor</p:attrName>
                                        </p:attrNameLst>
                                      </p:cBhvr>
                                      <p:to>
                                        <a:srgbClr val="7B7B7B"/>
                                      </p:to>
                                    </p:animClr>
                                    <p:set>
                                      <p:cBhvr>
                                        <p:cTn id="53" dur="100" fill="hold"/>
                                        <p:tgtEl>
                                          <p:spTgt spid="58"/>
                                        </p:tgtEl>
                                        <p:attrNameLst>
                                          <p:attrName>fill.type</p:attrName>
                                        </p:attrNameLst>
                                      </p:cBhvr>
                                      <p:to>
                                        <p:strVal val="solid"/>
                                      </p:to>
                                    </p:set>
                                    <p:set>
                                      <p:cBhvr>
                                        <p:cTn id="54" dur="100" fill="hold"/>
                                        <p:tgtEl>
                                          <p:spTgt spid="58"/>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100" fill="hold"/>
                                        <p:tgtEl>
                                          <p:spTgt spid="56"/>
                                        </p:tgtEl>
                                        <p:attrNameLst>
                                          <p:attrName>fillcolor</p:attrName>
                                        </p:attrNameLst>
                                      </p:cBhvr>
                                      <p:to>
                                        <a:srgbClr val="7B7B7B"/>
                                      </p:to>
                                    </p:animClr>
                                    <p:set>
                                      <p:cBhvr>
                                        <p:cTn id="57" dur="100" fill="hold"/>
                                        <p:tgtEl>
                                          <p:spTgt spid="56"/>
                                        </p:tgtEl>
                                        <p:attrNameLst>
                                          <p:attrName>fill.type</p:attrName>
                                        </p:attrNameLst>
                                      </p:cBhvr>
                                      <p:to>
                                        <p:strVal val="solid"/>
                                      </p:to>
                                    </p:set>
                                    <p:set>
                                      <p:cBhvr>
                                        <p:cTn id="58" dur="100" fill="hold"/>
                                        <p:tgtEl>
                                          <p:spTgt spid="56"/>
                                        </p:tgtEl>
                                        <p:attrNameLst>
                                          <p:attrName>fill.on</p:attrName>
                                        </p:attrNameLst>
                                      </p:cBhvr>
                                      <p:to>
                                        <p:strVal val="true"/>
                                      </p:to>
                                    </p:set>
                                  </p:childTnLst>
                                </p:cTn>
                              </p:par>
                              <p:par>
                                <p:cTn id="59" presetID="7" presetClass="emph" presetSubtype="2" fill="hold" nodeType="withEffect">
                                  <p:stCondLst>
                                    <p:cond delay="0"/>
                                  </p:stCondLst>
                                  <p:childTnLst>
                                    <p:animClr clrSpc="rgb" dir="cw">
                                      <p:cBhvr>
                                        <p:cTn id="60" dur="100" fill="hold"/>
                                        <p:tgtEl>
                                          <p:spTgt spid="57"/>
                                        </p:tgtEl>
                                        <p:attrNameLst>
                                          <p:attrName>stroke.color</p:attrName>
                                        </p:attrNameLst>
                                      </p:cBhvr>
                                      <p:to>
                                        <a:srgbClr val="7B7B7B"/>
                                      </p:to>
                                    </p:animClr>
                                    <p:set>
                                      <p:cBhvr>
                                        <p:cTn id="61" dur="100" fill="hold"/>
                                        <p:tgtEl>
                                          <p:spTgt spid="57"/>
                                        </p:tgtEl>
                                        <p:attrNameLst>
                                          <p:attrName>stroke.on</p:attrName>
                                        </p:attrNameLst>
                                      </p:cBhvr>
                                      <p:to>
                                        <p:strVal val="true"/>
                                      </p:to>
                                    </p:set>
                                  </p:childTnLst>
                                </p:cTn>
                              </p:par>
                              <p:par>
                                <p:cTn id="62" presetID="7" presetClass="emph" presetSubtype="2" fill="hold" nodeType="withEffect">
                                  <p:stCondLst>
                                    <p:cond delay="0"/>
                                  </p:stCondLst>
                                  <p:childTnLst>
                                    <p:animClr clrSpc="rgb" dir="cw">
                                      <p:cBhvr>
                                        <p:cTn id="63" dur="100" fill="hold"/>
                                        <p:tgtEl>
                                          <p:spTgt spid="59"/>
                                        </p:tgtEl>
                                        <p:attrNameLst>
                                          <p:attrName>stroke.color</p:attrName>
                                        </p:attrNameLst>
                                      </p:cBhvr>
                                      <p:to>
                                        <a:srgbClr val="7B7B7B"/>
                                      </p:to>
                                    </p:animClr>
                                    <p:set>
                                      <p:cBhvr>
                                        <p:cTn id="64" dur="100" fill="hold"/>
                                        <p:tgtEl>
                                          <p:spTgt spid="59"/>
                                        </p:tgtEl>
                                        <p:attrNameLst>
                                          <p:attrName>stroke.on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100"/>
                                  </p:stCondLst>
                                  <p:childTnLst>
                                    <p:set>
                                      <p:cBhvr>
                                        <p:cTn id="71" dur="1" fill="hold">
                                          <p:stCondLst>
                                            <p:cond delay="0"/>
                                          </p:stCondLst>
                                        </p:cTn>
                                        <p:tgtEl>
                                          <p:spTgt spid="74"/>
                                        </p:tgtEl>
                                        <p:attrNameLst>
                                          <p:attrName>style.visibility</p:attrName>
                                        </p:attrNameLst>
                                      </p:cBhvr>
                                      <p:to>
                                        <p:strVal val="visible"/>
                                      </p:to>
                                    </p:set>
                                  </p:childTnLst>
                                </p:cTn>
                              </p:par>
                            </p:childTnLst>
                          </p:cTn>
                        </p:par>
                        <p:par>
                          <p:cTn id="72" fill="hold">
                            <p:stCondLst>
                              <p:cond delay="100"/>
                            </p:stCondLst>
                            <p:childTnLst>
                              <p:par>
                                <p:cTn id="73" presetID="1" presetClass="entr" presetSubtype="0" fill="hold" grpId="0" nodeType="afterEffect">
                                  <p:stCondLst>
                                    <p:cond delay="100"/>
                                  </p:stCondLst>
                                  <p:childTnLst>
                                    <p:set>
                                      <p:cBhvr>
                                        <p:cTn id="74" dur="1" fill="hold">
                                          <p:stCondLst>
                                            <p:cond delay="0"/>
                                          </p:stCondLst>
                                        </p:cTn>
                                        <p:tgtEl>
                                          <p:spTgt spid="75"/>
                                        </p:tgtEl>
                                        <p:attrNameLst>
                                          <p:attrName>style.visibility</p:attrName>
                                        </p:attrNameLst>
                                      </p:cBhvr>
                                      <p:to>
                                        <p:strVal val="visible"/>
                                      </p:to>
                                    </p:set>
                                  </p:childTnLst>
                                </p:cTn>
                              </p:par>
                            </p:childTnLst>
                          </p:cTn>
                        </p:par>
                        <p:par>
                          <p:cTn id="75" fill="hold">
                            <p:stCondLst>
                              <p:cond delay="200"/>
                            </p:stCondLst>
                            <p:childTnLst>
                              <p:par>
                                <p:cTn id="76" presetID="1" presetClass="entr" presetSubtype="0" fill="hold" grpId="0" nodeType="afterEffect">
                                  <p:stCondLst>
                                    <p:cond delay="100"/>
                                  </p:stCondLst>
                                  <p:childTnLst>
                                    <p:set>
                                      <p:cBhvr>
                                        <p:cTn id="77" dur="1" fill="hold">
                                          <p:stCondLst>
                                            <p:cond delay="0"/>
                                          </p:stCondLst>
                                        </p:cTn>
                                        <p:tgtEl>
                                          <p:spTgt spid="76"/>
                                        </p:tgtEl>
                                        <p:attrNameLst>
                                          <p:attrName>style.visibility</p:attrName>
                                        </p:attrNameLst>
                                      </p:cBhvr>
                                      <p:to>
                                        <p:strVal val="visible"/>
                                      </p:to>
                                    </p:set>
                                  </p:childTnLst>
                                </p:cTn>
                              </p:par>
                            </p:childTnLst>
                          </p:cTn>
                        </p:par>
                        <p:par>
                          <p:cTn id="78" fill="hold">
                            <p:stCondLst>
                              <p:cond delay="300"/>
                            </p:stCondLst>
                            <p:childTnLst>
                              <p:par>
                                <p:cTn id="79" presetID="1" presetClass="entr" presetSubtype="0" fill="hold" grpId="0" nodeType="afterEffect">
                                  <p:stCondLst>
                                    <p:cond delay="100"/>
                                  </p:stCondLst>
                                  <p:childTnLst>
                                    <p:set>
                                      <p:cBhvr>
                                        <p:cTn id="80" dur="1" fill="hold">
                                          <p:stCondLst>
                                            <p:cond delay="0"/>
                                          </p:stCondLst>
                                        </p:cTn>
                                        <p:tgtEl>
                                          <p:spTgt spid="77"/>
                                        </p:tgtEl>
                                        <p:attrNameLst>
                                          <p:attrName>style.visibility</p:attrName>
                                        </p:attrNameLst>
                                      </p:cBhvr>
                                      <p:to>
                                        <p:strVal val="visible"/>
                                      </p:to>
                                    </p:set>
                                  </p:childTnLst>
                                </p:cTn>
                              </p:par>
                            </p:childTnLst>
                          </p:cTn>
                        </p:par>
                        <p:par>
                          <p:cTn id="81" fill="hold">
                            <p:stCondLst>
                              <p:cond delay="400"/>
                            </p:stCondLst>
                            <p:childTnLst>
                              <p:par>
                                <p:cTn id="82" presetID="1" presetClass="entr" presetSubtype="0" fill="hold" grpId="0" nodeType="afterEffect">
                                  <p:stCondLst>
                                    <p:cond delay="100"/>
                                  </p:stCondLst>
                                  <p:childTnLst>
                                    <p:set>
                                      <p:cBhvr>
                                        <p:cTn id="83" dur="1" fill="hold">
                                          <p:stCondLst>
                                            <p:cond delay="0"/>
                                          </p:stCondLst>
                                        </p:cTn>
                                        <p:tgtEl>
                                          <p:spTgt spid="78"/>
                                        </p:tgtEl>
                                        <p:attrNameLst>
                                          <p:attrName>style.visibility</p:attrName>
                                        </p:attrNameLst>
                                      </p:cBhvr>
                                      <p:to>
                                        <p:strVal val="visible"/>
                                      </p:to>
                                    </p:set>
                                  </p:childTnLst>
                                </p:cTn>
                              </p:par>
                            </p:childTnLst>
                          </p:cTn>
                        </p:par>
                        <p:par>
                          <p:cTn id="84" fill="hold">
                            <p:stCondLst>
                              <p:cond delay="500"/>
                            </p:stCondLst>
                            <p:childTnLst>
                              <p:par>
                                <p:cTn id="85" presetID="1" presetClass="entr" presetSubtype="0" fill="hold" grpId="0" nodeType="afterEffect">
                                  <p:stCondLst>
                                    <p:cond delay="10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6"/>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100"/>
                                  </p:stCondLst>
                                  <p:childTnLst>
                                    <p:set>
                                      <p:cBhvr>
                                        <p:cTn id="93" dur="1" fill="hold">
                                          <p:stCondLst>
                                            <p:cond delay="0"/>
                                          </p:stCondLst>
                                        </p:cTn>
                                        <p:tgtEl>
                                          <p:spTgt spid="87"/>
                                        </p:tgtEl>
                                        <p:attrNameLst>
                                          <p:attrName>style.visibility</p:attrName>
                                        </p:attrNameLst>
                                      </p:cBhvr>
                                      <p:to>
                                        <p:strVal val="visible"/>
                                      </p:to>
                                    </p:set>
                                  </p:childTnLst>
                                </p:cTn>
                              </p:par>
                            </p:childTnLst>
                          </p:cTn>
                        </p:par>
                        <p:par>
                          <p:cTn id="94" fill="hold">
                            <p:stCondLst>
                              <p:cond delay="100"/>
                            </p:stCondLst>
                            <p:childTnLst>
                              <p:par>
                                <p:cTn id="95" presetID="1" presetClass="entr" presetSubtype="0" fill="hold" nodeType="afterEffect">
                                  <p:stCondLst>
                                    <p:cond delay="100"/>
                                  </p:stCondLst>
                                  <p:childTnLst>
                                    <p:set>
                                      <p:cBhvr>
                                        <p:cTn id="96" dur="1" fill="hold">
                                          <p:stCondLst>
                                            <p:cond delay="0"/>
                                          </p:stCondLst>
                                        </p:cTn>
                                        <p:tgtEl>
                                          <p:spTgt spid="84"/>
                                        </p:tgtEl>
                                        <p:attrNameLst>
                                          <p:attrName>style.visibility</p:attrName>
                                        </p:attrNameLst>
                                      </p:cBhvr>
                                      <p:to>
                                        <p:strVal val="visible"/>
                                      </p:to>
                                    </p:set>
                                  </p:childTnLst>
                                </p:cTn>
                              </p:par>
                            </p:childTnLst>
                          </p:cTn>
                        </p:par>
                        <p:par>
                          <p:cTn id="97" fill="hold">
                            <p:stCondLst>
                              <p:cond delay="200"/>
                            </p:stCondLst>
                            <p:childTnLst>
                              <p:par>
                                <p:cTn id="98" presetID="1" presetClass="entr" presetSubtype="0" fill="hold" nodeType="afterEffect">
                                  <p:stCondLst>
                                    <p:cond delay="100"/>
                                  </p:stCondLst>
                                  <p:childTnLst>
                                    <p:set>
                                      <p:cBhvr>
                                        <p:cTn id="99" dur="1" fill="hold">
                                          <p:stCondLst>
                                            <p:cond delay="0"/>
                                          </p:stCondLst>
                                        </p:cTn>
                                        <p:tgtEl>
                                          <p:spTgt spid="83"/>
                                        </p:tgtEl>
                                        <p:attrNameLst>
                                          <p:attrName>style.visibility</p:attrName>
                                        </p:attrNameLst>
                                      </p:cBhvr>
                                      <p:to>
                                        <p:strVal val="visible"/>
                                      </p:to>
                                    </p:set>
                                  </p:childTnLst>
                                </p:cTn>
                              </p:par>
                            </p:childTnLst>
                          </p:cTn>
                        </p:par>
                        <p:par>
                          <p:cTn id="100" fill="hold">
                            <p:stCondLst>
                              <p:cond delay="300"/>
                            </p:stCondLst>
                            <p:childTnLst>
                              <p:par>
                                <p:cTn id="101" presetID="1" presetClass="entr" presetSubtype="0" fill="hold" nodeType="afterEffect">
                                  <p:stCondLst>
                                    <p:cond delay="100"/>
                                  </p:stCondLst>
                                  <p:childTnLst>
                                    <p:set>
                                      <p:cBhvr>
                                        <p:cTn id="102" dur="1" fill="hold">
                                          <p:stCondLst>
                                            <p:cond delay="0"/>
                                          </p:stCondLst>
                                        </p:cTn>
                                        <p:tgtEl>
                                          <p:spTgt spid="85"/>
                                        </p:tgtEl>
                                        <p:attrNameLst>
                                          <p:attrName>style.visibility</p:attrName>
                                        </p:attrNameLst>
                                      </p:cBhvr>
                                      <p:to>
                                        <p:strVal val="visible"/>
                                      </p:to>
                                    </p:set>
                                  </p:childTnLst>
                                </p:cTn>
                              </p:par>
                            </p:childTnLst>
                          </p:cTn>
                        </p:par>
                        <p:par>
                          <p:cTn id="103" fill="hold">
                            <p:stCondLst>
                              <p:cond delay="400"/>
                            </p:stCondLst>
                            <p:childTnLst>
                              <p:par>
                                <p:cTn id="104" presetID="1" presetClass="entr" presetSubtype="0" fill="hold" nodeType="afterEffect">
                                  <p:stCondLst>
                                    <p:cond delay="100"/>
                                  </p:stCondLst>
                                  <p:childTnLst>
                                    <p:set>
                                      <p:cBhvr>
                                        <p:cTn id="105" dur="1" fill="hold">
                                          <p:stCondLst>
                                            <p:cond delay="0"/>
                                          </p:stCondLst>
                                        </p:cTn>
                                        <p:tgtEl>
                                          <p:spTgt spid="82"/>
                                        </p:tgtEl>
                                        <p:attrNameLst>
                                          <p:attrName>style.visibility</p:attrName>
                                        </p:attrNameLst>
                                      </p:cBhvr>
                                      <p:to>
                                        <p:strVal val="visible"/>
                                      </p:to>
                                    </p:set>
                                  </p:childTnLst>
                                </p:cTn>
                              </p:par>
                            </p:childTnLst>
                          </p:cTn>
                        </p:par>
                        <p:par>
                          <p:cTn id="106" fill="hold">
                            <p:stCondLst>
                              <p:cond delay="500"/>
                            </p:stCondLst>
                            <p:childTnLst>
                              <p:par>
                                <p:cTn id="107" presetID="1" presetClass="entr" presetSubtype="0" fill="hold" nodeType="afterEffect">
                                  <p:stCondLst>
                                    <p:cond delay="100"/>
                                  </p:stCondLst>
                                  <p:childTnLst>
                                    <p:set>
                                      <p:cBhvr>
                                        <p:cTn id="10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77" grpId="0"/>
      <p:bldP spid="78" grpId="0"/>
      <p:bldP spid="8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grpSp>
        <p:nvGrpSpPr>
          <p:cNvPr id="7" name="Group 6">
            <a:extLst>
              <a:ext uri="{FF2B5EF4-FFF2-40B4-BE49-F238E27FC236}">
                <a16:creationId xmlns:a16="http://schemas.microsoft.com/office/drawing/2014/main" id="{2B707EC2-B298-441C-8337-200E3EBA896A}"/>
              </a:ext>
            </a:extLst>
          </p:cNvPr>
          <p:cNvGrpSpPr/>
          <p:nvPr/>
        </p:nvGrpSpPr>
        <p:grpSpPr>
          <a:xfrm>
            <a:off x="262999" y="1739306"/>
            <a:ext cx="4501811" cy="369332"/>
            <a:chOff x="262999" y="1739306"/>
            <a:chExt cx="4501811" cy="369332"/>
          </a:xfrm>
        </p:grpSpPr>
        <p:sp>
          <p:nvSpPr>
            <p:cNvPr id="22" name="TextBox 21">
              <a:extLst>
                <a:ext uri="{FF2B5EF4-FFF2-40B4-BE49-F238E27FC236}">
                  <a16:creationId xmlns:a16="http://schemas.microsoft.com/office/drawing/2014/main" id="{511E50C0-F81C-4E31-A915-E5BC0C283AA8}"/>
                </a:ext>
              </a:extLst>
            </p:cNvPr>
            <p:cNvSpPr txBox="1"/>
            <p:nvPr/>
          </p:nvSpPr>
          <p:spPr>
            <a:xfrm>
              <a:off x="262999"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937046"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1611093" y="173930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2285140"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2959187"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3633234"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4307283"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gr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326576" y="2160982"/>
            <a:ext cx="4387664" cy="1639493"/>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387FEA-CD6B-48C7-9C9F-8B1801FB4053}"/>
              </a:ext>
            </a:extLst>
          </p:cNvPr>
          <p:cNvSpPr txBox="1"/>
          <p:nvPr/>
        </p:nvSpPr>
        <p:spPr>
          <a:xfrm>
            <a:off x="1752980" y="1215664"/>
            <a:ext cx="1333120" cy="369332"/>
          </a:xfrm>
          <a:prstGeom prst="rect">
            <a:avLst/>
          </a:prstGeom>
          <a:noFill/>
          <a:ln>
            <a:noFill/>
          </a:ln>
        </p:spPr>
        <p:txBody>
          <a:bodyPr wrap="square" rtlCol="0">
            <a:spAutoFit/>
          </a:bodyPr>
          <a:lstStyle/>
          <a:p>
            <a:pPr algn="ctr"/>
            <a:r>
              <a:rPr lang="en-US" u="sng" dirty="0">
                <a:solidFill>
                  <a:schemeClr val="bg1"/>
                </a:solidFill>
              </a:rPr>
              <a:t>Example 1</a:t>
            </a:r>
          </a:p>
        </p:txBody>
      </p:sp>
      <p:sp>
        <p:nvSpPr>
          <p:cNvPr id="51" name="TextBox 50">
            <a:extLst>
              <a:ext uri="{FF2B5EF4-FFF2-40B4-BE49-F238E27FC236}">
                <a16:creationId xmlns:a16="http://schemas.microsoft.com/office/drawing/2014/main" id="{C0E8ECE7-28A9-4F88-9662-96D4C7DE2345}"/>
              </a:ext>
            </a:extLst>
          </p:cNvPr>
          <p:cNvSpPr txBox="1"/>
          <p:nvPr/>
        </p:nvSpPr>
        <p:spPr>
          <a:xfrm>
            <a:off x="7094600" y="1086124"/>
            <a:ext cx="1333120" cy="369332"/>
          </a:xfrm>
          <a:prstGeom prst="rect">
            <a:avLst/>
          </a:prstGeom>
          <a:noFill/>
          <a:ln>
            <a:noFill/>
          </a:ln>
        </p:spPr>
        <p:txBody>
          <a:bodyPr wrap="square" rtlCol="0">
            <a:spAutoFit/>
          </a:bodyPr>
          <a:lstStyle/>
          <a:p>
            <a:pPr algn="ctr"/>
            <a:r>
              <a:rPr lang="en-US" u="sng" dirty="0">
                <a:solidFill>
                  <a:schemeClr val="bg1"/>
                </a:solidFill>
              </a:rPr>
              <a:t>Example 2</a:t>
            </a:r>
          </a:p>
        </p:txBody>
      </p:sp>
      <p:cxnSp>
        <p:nvCxnSpPr>
          <p:cNvPr id="54" name="Straight Connector 53">
            <a:extLst>
              <a:ext uri="{FF2B5EF4-FFF2-40B4-BE49-F238E27FC236}">
                <a16:creationId xmlns:a16="http://schemas.microsoft.com/office/drawing/2014/main" id="{74DC1AC0-159C-47EF-9A9C-7E0A84D84D85}"/>
              </a:ext>
            </a:extLst>
          </p:cNvPr>
          <p:cNvCxnSpPr>
            <a:cxnSpLocks/>
          </p:cNvCxnSpPr>
          <p:nvPr/>
        </p:nvCxnSpPr>
        <p:spPr>
          <a:xfrm>
            <a:off x="5038725" y="1211766"/>
            <a:ext cx="0" cy="38137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D88537C-B29F-4C0D-8936-03E044A11C46}"/>
              </a:ext>
            </a:extLst>
          </p:cNvPr>
          <p:cNvSpPr txBox="1"/>
          <p:nvPr/>
        </p:nvSpPr>
        <p:spPr>
          <a:xfrm>
            <a:off x="5329304" y="174063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1</a:t>
            </a:r>
          </a:p>
        </p:txBody>
      </p:sp>
      <p:sp>
        <p:nvSpPr>
          <p:cNvPr id="74" name="TextBox 73">
            <a:extLst>
              <a:ext uri="{FF2B5EF4-FFF2-40B4-BE49-F238E27FC236}">
                <a16:creationId xmlns:a16="http://schemas.microsoft.com/office/drawing/2014/main" id="{926B2C89-8179-44F6-A871-D2AD117C7362}"/>
              </a:ext>
            </a:extLst>
          </p:cNvPr>
          <p:cNvSpPr txBox="1"/>
          <p:nvPr/>
        </p:nvSpPr>
        <p:spPr>
          <a:xfrm>
            <a:off x="6003351" y="174063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2</a:t>
            </a:r>
          </a:p>
        </p:txBody>
      </p:sp>
      <p:sp>
        <p:nvSpPr>
          <p:cNvPr id="75" name="TextBox 74">
            <a:extLst>
              <a:ext uri="{FF2B5EF4-FFF2-40B4-BE49-F238E27FC236}">
                <a16:creationId xmlns:a16="http://schemas.microsoft.com/office/drawing/2014/main" id="{43B66E64-7FF0-4784-AAE7-A7140F6A0171}"/>
              </a:ext>
            </a:extLst>
          </p:cNvPr>
          <p:cNvSpPr txBox="1"/>
          <p:nvPr/>
        </p:nvSpPr>
        <p:spPr>
          <a:xfrm>
            <a:off x="6677398" y="174063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3</a:t>
            </a:r>
          </a:p>
        </p:txBody>
      </p:sp>
      <p:sp>
        <p:nvSpPr>
          <p:cNvPr id="76" name="TextBox 75">
            <a:extLst>
              <a:ext uri="{FF2B5EF4-FFF2-40B4-BE49-F238E27FC236}">
                <a16:creationId xmlns:a16="http://schemas.microsoft.com/office/drawing/2014/main" id="{49C08AC7-AF23-4369-8711-FE7472322E19}"/>
              </a:ext>
            </a:extLst>
          </p:cNvPr>
          <p:cNvSpPr txBox="1"/>
          <p:nvPr/>
        </p:nvSpPr>
        <p:spPr>
          <a:xfrm>
            <a:off x="7351445" y="174063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77" name="TextBox 76">
            <a:extLst>
              <a:ext uri="{FF2B5EF4-FFF2-40B4-BE49-F238E27FC236}">
                <a16:creationId xmlns:a16="http://schemas.microsoft.com/office/drawing/2014/main" id="{86A799C9-8F72-46E4-A7FD-6C9AEE2C7E9B}"/>
              </a:ext>
            </a:extLst>
          </p:cNvPr>
          <p:cNvSpPr txBox="1"/>
          <p:nvPr/>
        </p:nvSpPr>
        <p:spPr>
          <a:xfrm>
            <a:off x="8025492" y="1740632"/>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5</a:t>
            </a:r>
          </a:p>
        </p:txBody>
      </p:sp>
      <p:sp>
        <p:nvSpPr>
          <p:cNvPr id="78" name="TextBox 77">
            <a:extLst>
              <a:ext uri="{FF2B5EF4-FFF2-40B4-BE49-F238E27FC236}">
                <a16:creationId xmlns:a16="http://schemas.microsoft.com/office/drawing/2014/main" id="{0551F23D-C0CF-44FF-8A65-6799E8E20F10}"/>
              </a:ext>
            </a:extLst>
          </p:cNvPr>
          <p:cNvSpPr txBox="1"/>
          <p:nvPr/>
        </p:nvSpPr>
        <p:spPr>
          <a:xfrm>
            <a:off x="8699539" y="174063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6</a:t>
            </a:r>
          </a:p>
        </p:txBody>
      </p:sp>
      <p:sp>
        <p:nvSpPr>
          <p:cNvPr id="81" name="TextBox 80">
            <a:extLst>
              <a:ext uri="{FF2B5EF4-FFF2-40B4-BE49-F238E27FC236}">
                <a16:creationId xmlns:a16="http://schemas.microsoft.com/office/drawing/2014/main" id="{B82D1016-1194-48FC-99D8-FDAFC1FDF37A}"/>
              </a:ext>
            </a:extLst>
          </p:cNvPr>
          <p:cNvSpPr txBox="1"/>
          <p:nvPr/>
        </p:nvSpPr>
        <p:spPr>
          <a:xfrm>
            <a:off x="9373588" y="174063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7</a:t>
            </a:r>
          </a:p>
        </p:txBody>
      </p:sp>
      <p:grpSp>
        <p:nvGrpSpPr>
          <p:cNvPr id="5" name="Group 4">
            <a:extLst>
              <a:ext uri="{FF2B5EF4-FFF2-40B4-BE49-F238E27FC236}">
                <a16:creationId xmlns:a16="http://schemas.microsoft.com/office/drawing/2014/main" id="{F0C7D485-56D8-4D50-8D3E-C37AD3B1EFF5}"/>
              </a:ext>
            </a:extLst>
          </p:cNvPr>
          <p:cNvGrpSpPr/>
          <p:nvPr/>
        </p:nvGrpSpPr>
        <p:grpSpPr>
          <a:xfrm>
            <a:off x="5396416" y="2160982"/>
            <a:ext cx="4387664" cy="1640895"/>
            <a:chOff x="5396416" y="2160982"/>
            <a:chExt cx="4387664" cy="1640895"/>
          </a:xfrm>
        </p:grpSpPr>
        <p:sp>
          <p:nvSpPr>
            <p:cNvPr id="56" name="Isosceles Triangle 55">
              <a:extLst>
                <a:ext uri="{FF2B5EF4-FFF2-40B4-BE49-F238E27FC236}">
                  <a16:creationId xmlns:a16="http://schemas.microsoft.com/office/drawing/2014/main" id="{43BE6502-D4FE-4212-BBA1-596F2FD0BBB4}"/>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7" name="Straight Connector 56">
              <a:extLst>
                <a:ext uri="{FF2B5EF4-FFF2-40B4-BE49-F238E27FC236}">
                  <a16:creationId xmlns:a16="http://schemas.microsoft.com/office/drawing/2014/main" id="{AFD49F3C-25DC-4D08-8687-29F869E8E406}"/>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8" name="Isosceles Triangle 57">
              <a:extLst>
                <a:ext uri="{FF2B5EF4-FFF2-40B4-BE49-F238E27FC236}">
                  <a16:creationId xmlns:a16="http://schemas.microsoft.com/office/drawing/2014/main" id="{B6B28165-438C-4BF7-94A6-26A57EDB2B9A}"/>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9" name="Straight Connector 58">
              <a:extLst>
                <a:ext uri="{FF2B5EF4-FFF2-40B4-BE49-F238E27FC236}">
                  <a16:creationId xmlns:a16="http://schemas.microsoft.com/office/drawing/2014/main" id="{3F8A722B-B168-4F98-8EC2-B2AB68D71F3C}"/>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43143F90-5C46-439C-B1D1-C5EDBA1959AB}"/>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1" name="Straight Connector 60">
              <a:extLst>
                <a:ext uri="{FF2B5EF4-FFF2-40B4-BE49-F238E27FC236}">
                  <a16:creationId xmlns:a16="http://schemas.microsoft.com/office/drawing/2014/main" id="{E37E7FEA-D13B-4AC6-BFD0-DE0BE9EF1833}"/>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B1ADB5F-F2B3-4FBC-8756-F6F1E287A761}"/>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Isosceles Triangle 61">
              <a:extLst>
                <a:ext uri="{FF2B5EF4-FFF2-40B4-BE49-F238E27FC236}">
                  <a16:creationId xmlns:a16="http://schemas.microsoft.com/office/drawing/2014/main" id="{24F9184D-529F-474B-82EC-FE4D6467717A}"/>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3" name="Straight Connector 62">
              <a:extLst>
                <a:ext uri="{FF2B5EF4-FFF2-40B4-BE49-F238E27FC236}">
                  <a16:creationId xmlns:a16="http://schemas.microsoft.com/office/drawing/2014/main" id="{4998C9D0-4D36-4662-9220-E17650AB0FE6}"/>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Isosceles Triangle 64">
              <a:extLst>
                <a:ext uri="{FF2B5EF4-FFF2-40B4-BE49-F238E27FC236}">
                  <a16:creationId xmlns:a16="http://schemas.microsoft.com/office/drawing/2014/main" id="{05B46B2D-6613-414C-A306-DB5CC3DE8B7F}"/>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6" name="Straight Connector 65">
              <a:extLst>
                <a:ext uri="{FF2B5EF4-FFF2-40B4-BE49-F238E27FC236}">
                  <a16:creationId xmlns:a16="http://schemas.microsoft.com/office/drawing/2014/main" id="{C9AF8E31-CF04-4558-9D13-F4CA8539AB5E}"/>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Isosceles Triangle 66">
              <a:extLst>
                <a:ext uri="{FF2B5EF4-FFF2-40B4-BE49-F238E27FC236}">
                  <a16:creationId xmlns:a16="http://schemas.microsoft.com/office/drawing/2014/main" id="{C030BEBC-CA6D-4C28-9D35-E263FE980554}"/>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8" name="Straight Connector 67">
              <a:extLst>
                <a:ext uri="{FF2B5EF4-FFF2-40B4-BE49-F238E27FC236}">
                  <a16:creationId xmlns:a16="http://schemas.microsoft.com/office/drawing/2014/main" id="{276F5C27-4538-46B4-B4A9-CE76CDF7E869}"/>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BD317ADC-E395-4B26-B036-E82D310830D2}"/>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1" name="Straight Connector 70">
              <a:extLst>
                <a:ext uri="{FF2B5EF4-FFF2-40B4-BE49-F238E27FC236}">
                  <a16:creationId xmlns:a16="http://schemas.microsoft.com/office/drawing/2014/main" id="{496D5E9D-E88F-4A32-B555-90DB115A55B0}"/>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F411747-A988-42B6-AC64-94B572A5178F}"/>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88A88E5-DF8B-4A18-B47A-83BF12A6C2D6}"/>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0F07C54-1D97-44A5-973B-389392726D8A}"/>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111D129-7C8F-46D4-BF86-DFE2E23F5E24}"/>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BC37AB1-62A8-4350-BB57-2897D3C05CA1}"/>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86BE4B3-B69E-4F1C-85F5-AE8FC915A98C}"/>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CAE514-7B77-4C66-B742-6218BECB784D}"/>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B064EE-BA17-4063-AAFC-CC3029FD1F53}"/>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F909CD4-5E4C-4C75-9A99-7494FEE79F24}"/>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51908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758176-A292-4E9A-A76A-15FF051E6AAA}"/>
              </a:ext>
            </a:extLst>
          </p:cNvPr>
          <p:cNvSpPr txBox="1">
            <a:spLocks/>
          </p:cNvSpPr>
          <p:nvPr/>
        </p:nvSpPr>
        <p:spPr>
          <a:xfrm>
            <a:off x="0" y="89494"/>
            <a:ext cx="10077450" cy="86177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Can we enable high-accuracy non-line-of-sight </a:t>
            </a:r>
          </a:p>
          <a:p>
            <a:r>
              <a:rPr lang="en-US" sz="2800" dirty="0">
                <a:solidFill>
                  <a:schemeClr val="bg1"/>
                </a:solidFill>
              </a:rPr>
              <a:t>3D object reconstruction with millimeter-waves?</a:t>
            </a:r>
          </a:p>
        </p:txBody>
      </p:sp>
    </p:spTree>
    <p:extLst>
      <p:ext uri="{BB962C8B-B14F-4D97-AF65-F5344CB8AC3E}">
        <p14:creationId xmlns:p14="http://schemas.microsoft.com/office/powerpoint/2010/main" val="2078582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
        <p159:morph option="byWord"/>
      </p:transition>
    </mc:Choice>
    <mc:Fallback xmlns="">
      <p:transition spd="slow" advTm="1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E4FEB7E8-B773-4534-B5C4-A352318D7CF9}"/>
              </a:ext>
            </a:extLst>
          </p:cNvPr>
          <p:cNvGrpSpPr/>
          <p:nvPr/>
        </p:nvGrpSpPr>
        <p:grpSpPr>
          <a:xfrm>
            <a:off x="946335" y="1139902"/>
            <a:ext cx="8117719" cy="3035858"/>
            <a:chOff x="5396416" y="2160982"/>
            <a:chExt cx="4387664" cy="1640895"/>
          </a:xfrm>
        </p:grpSpPr>
        <p:sp>
          <p:nvSpPr>
            <p:cNvPr id="40" name="Isosceles Triangle 39">
              <a:extLst>
                <a:ext uri="{FF2B5EF4-FFF2-40B4-BE49-F238E27FC236}">
                  <a16:creationId xmlns:a16="http://schemas.microsoft.com/office/drawing/2014/main" id="{FFED93A3-4640-4511-9950-DE1064040135}"/>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B6FEE5CC-D753-4911-8E94-17AF65BE57E9}"/>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F4EF8D80-EA5C-4D57-9520-7ADF30458788}"/>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3" name="Straight Connector 42">
              <a:extLst>
                <a:ext uri="{FF2B5EF4-FFF2-40B4-BE49-F238E27FC236}">
                  <a16:creationId xmlns:a16="http://schemas.microsoft.com/office/drawing/2014/main" id="{4E549102-DCB4-4206-AE2F-A553FF445895}"/>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5C519E4F-887A-4F7F-8782-04E632B30638}"/>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5" name="Straight Connector 44">
              <a:extLst>
                <a:ext uri="{FF2B5EF4-FFF2-40B4-BE49-F238E27FC236}">
                  <a16:creationId xmlns:a16="http://schemas.microsoft.com/office/drawing/2014/main" id="{992BDA3C-ECFD-4E4E-9EDB-8EB23F040A3D}"/>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8EBB4B-063F-4E17-9CF7-A280DD71FFE2}"/>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9C1CFCF2-554E-42E3-9DC6-790A990D22C0}"/>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9" name="Straight Connector 48">
              <a:extLst>
                <a:ext uri="{FF2B5EF4-FFF2-40B4-BE49-F238E27FC236}">
                  <a16:creationId xmlns:a16="http://schemas.microsoft.com/office/drawing/2014/main" id="{62DCB016-6938-49A7-8E91-0E275DE0B00F}"/>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A6BE5FD7-7D01-4437-A416-5A8F6A674FB4}"/>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1" name="Straight Connector 50">
              <a:extLst>
                <a:ext uri="{FF2B5EF4-FFF2-40B4-BE49-F238E27FC236}">
                  <a16:creationId xmlns:a16="http://schemas.microsoft.com/office/drawing/2014/main" id="{515431FD-A3DB-4E49-98C7-6489E2424E15}"/>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A7F26DEE-6339-4428-8426-D205C3D592E1}"/>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3" name="Straight Connector 52">
              <a:extLst>
                <a:ext uri="{FF2B5EF4-FFF2-40B4-BE49-F238E27FC236}">
                  <a16:creationId xmlns:a16="http://schemas.microsoft.com/office/drawing/2014/main" id="{0413A761-06AF-4760-9A3D-8E32334ABBAB}"/>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AFA8BCEE-B44B-43D3-8D5A-F1E522473BCA}"/>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5" name="Straight Connector 54">
              <a:extLst>
                <a:ext uri="{FF2B5EF4-FFF2-40B4-BE49-F238E27FC236}">
                  <a16:creationId xmlns:a16="http://schemas.microsoft.com/office/drawing/2014/main" id="{4211136B-DB6F-448B-A369-E995737F8A8E}"/>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EEB737-BF0A-4DCE-91DA-FF78EBEF1F98}"/>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0A0D0B6-FB49-4AA4-A1F2-8549EDCD5A60}"/>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54EC13F-1CC4-4CC7-88FF-DB38E2CD4F2D}"/>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6FF1AC3-2DAD-4F74-8EEF-60532215B0AA}"/>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240F57F-DBAD-4313-BEE4-7A83F86C3CED}"/>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4ECC01A-204B-4DFB-ACA5-F54BF1438E61}"/>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0A4076-0B0E-4DBA-B8DA-BCD9A9DDEA45}"/>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78C230-F6EA-4542-B137-5115E9DBC208}"/>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0B9B003-45E5-4AD2-9198-F393928B4421}"/>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a:extLst>
              <a:ext uri="{FF2B5EF4-FFF2-40B4-BE49-F238E27FC236}">
                <a16:creationId xmlns:a16="http://schemas.microsoft.com/office/drawing/2014/main" id="{895CEB5F-373D-4B48-88D2-71AFDE58F54F}"/>
              </a:ext>
            </a:extLst>
          </p:cNvPr>
          <p:cNvCxnSpPr>
            <a:cxnSpLocks/>
          </p:cNvCxnSpPr>
          <p:nvPr/>
        </p:nvCxnSpPr>
        <p:spPr>
          <a:xfrm flipV="1">
            <a:off x="5012980" y="1656080"/>
            <a:ext cx="1154140" cy="2237740"/>
          </a:xfrm>
          <a:prstGeom prst="line">
            <a:avLst/>
          </a:prstGeom>
          <a:ln w="76200">
            <a:solidFill>
              <a:srgbClr val="449CC4"/>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CB1B26E-47DE-4B00-9426-9B3D0F67091D}"/>
              </a:ext>
            </a:extLst>
          </p:cNvPr>
          <p:cNvSpPr txBox="1"/>
          <p:nvPr/>
        </p:nvSpPr>
        <p:spPr>
          <a:xfrm>
            <a:off x="5928360" y="2292142"/>
            <a:ext cx="1821180" cy="369332"/>
          </a:xfrm>
          <a:prstGeom prst="rect">
            <a:avLst/>
          </a:prstGeom>
          <a:noFill/>
        </p:spPr>
        <p:txBody>
          <a:bodyPr wrap="square" rtlCol="0">
            <a:spAutoFit/>
          </a:bodyPr>
          <a:lstStyle/>
          <a:p>
            <a:pPr algn="ctr"/>
            <a:r>
              <a:rPr lang="en-US" dirty="0">
                <a:solidFill>
                  <a:srgbClr val="449CC4"/>
                </a:solidFill>
              </a:rPr>
              <a:t>Weighted Sum</a:t>
            </a:r>
          </a:p>
        </p:txBody>
      </p: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713C1BC-68AA-46C2-879E-0E5D0F3C98DB}"/>
                  </a:ext>
                </a:extLst>
              </p:cNvPr>
              <p:cNvSpPr txBox="1"/>
              <p:nvPr/>
            </p:nvSpPr>
            <p:spPr>
              <a:xfrm>
                <a:off x="1069674" y="3837662"/>
                <a:ext cx="2463174"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𝑛</m:t>
                          </m:r>
                        </m:e>
                      </m:acc>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𝑢</m:t>
                          </m:r>
                        </m:e>
                      </m:d>
                      <m:r>
                        <a:rPr lang="en-US" b="0" i="1" smtClean="0">
                          <a:solidFill>
                            <a:schemeClr val="bg1"/>
                          </a:solidFill>
                          <a:latin typeface="Cambria Math" panose="02040503050406030204" pitchFamily="18" charset="0"/>
                        </a:rPr>
                        <m:t>=</m:t>
                      </m:r>
                      <m:nary>
                        <m:naryPr>
                          <m:chr m:val="∑"/>
                          <m:ctrlPr>
                            <a:rPr lang="pt-BR" i="1" smtClean="0">
                              <a:solidFill>
                                <a:schemeClr val="bg1"/>
                              </a:solidFill>
                              <a:latin typeface="Cambria Math" panose="02040503050406030204" pitchFamily="18" charset="0"/>
                            </a:rPr>
                          </m:ctrlPr>
                        </m:naryPr>
                        <m:sub>
                          <m:r>
                            <a:rPr lang="pt-BR" i="1" smtClean="0">
                              <a:solidFill>
                                <a:schemeClr val="bg1"/>
                              </a:solidFill>
                              <a:latin typeface="Cambria Math" panose="02040503050406030204" pitchFamily="18" charset="0"/>
                            </a:rPr>
                            <m:t>𝑘</m:t>
                          </m:r>
                          <m:r>
                            <a:rPr lang="pt-BR" i="1" smtClean="0">
                              <a:solidFill>
                                <a:schemeClr val="bg1"/>
                              </a:solidFill>
                              <a:latin typeface="Cambria Math" panose="02040503050406030204" pitchFamily="18" charset="0"/>
                            </a:rPr>
                            <m:t>=0</m:t>
                          </m:r>
                        </m:sub>
                        <m:sup>
                          <m:r>
                            <a:rPr lang="en-US" b="0" i="1" smtClean="0">
                              <a:solidFill>
                                <a:schemeClr val="bg1"/>
                              </a:solidFill>
                              <a:latin typeface="Cambria Math" panose="02040503050406030204" pitchFamily="18" charset="0"/>
                            </a:rPr>
                            <m:t>𝑁</m:t>
                          </m:r>
                        </m:sup>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𝑘</m:t>
                              </m:r>
                            </m:sub>
                          </m:sSub>
                          <m:r>
                            <a:rPr lang="en-US" b="0" i="1" smtClean="0">
                              <a:solidFill>
                                <a:schemeClr val="bg1"/>
                              </a:solidFill>
                              <a:latin typeface="Cambria Math" panose="02040503050406030204" pitchFamily="18" charset="0"/>
                            </a:rPr>
                            <m:t> </m:t>
                          </m:r>
                          <m:f>
                            <m:fPr>
                              <m:ctrlPr>
                                <a:rPr lang="en-US" b="0" i="1" smtClean="0">
                                  <a:solidFill>
                                    <a:schemeClr val="bg1"/>
                                  </a:solidFill>
                                  <a:latin typeface="Cambria Math" panose="02040503050406030204" pitchFamily="18" charset="0"/>
                                </a:rPr>
                              </m:ctrlPr>
                            </m:fPr>
                            <m:num>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𝑝</m:t>
                                  </m:r>
                                </m:e>
                                <m:sub>
                                  <m:r>
                                    <a:rPr lang="en-US" b="0" i="1" smtClean="0">
                                      <a:solidFill>
                                        <a:schemeClr val="bg1"/>
                                      </a:solidFill>
                                      <a:latin typeface="Cambria Math" panose="02040503050406030204" pitchFamily="18" charset="0"/>
                                    </a:rPr>
                                    <m:t>𝑘</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𝑢</m:t>
                              </m:r>
                            </m:num>
                            <m:den>
                              <m:r>
                                <a:rPr lang="en-US" b="0" i="1" smtClean="0">
                                  <a:solidFill>
                                    <a:schemeClr val="bg1"/>
                                  </a:solidFill>
                                  <a:latin typeface="Cambria Math" panose="02040503050406030204" pitchFamily="18" charset="0"/>
                                </a:rPr>
                                <m:t>|</m:t>
                              </m:r>
                              <m:d>
                                <m:dPr>
                                  <m:begChr m:val="|"/>
                                  <m:endChr m:val="|"/>
                                  <m:ctrlPr>
                                    <a:rPr lang="en-US" b="0" i="1" smtClean="0">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𝑢</m:t>
                                  </m:r>
                                </m:e>
                              </m:d>
                              <m:r>
                                <a:rPr lang="en-US" b="0" i="1" smtClean="0">
                                  <a:solidFill>
                                    <a:schemeClr val="bg1"/>
                                  </a:solidFill>
                                  <a:latin typeface="Cambria Math" panose="02040503050406030204" pitchFamily="18" charset="0"/>
                                </a:rPr>
                                <m:t>|</m:t>
                              </m:r>
                            </m:den>
                          </m:f>
                        </m:e>
                      </m:nary>
                    </m:oMath>
                  </m:oMathPara>
                </a14:m>
                <a:endParaRPr lang="en-US" dirty="0">
                  <a:solidFill>
                    <a:schemeClr val="bg1"/>
                  </a:solidFill>
                </a:endParaRPr>
              </a:p>
            </p:txBody>
          </p:sp>
        </mc:Choice>
        <mc:Fallback xmlns="">
          <p:sp>
            <p:nvSpPr>
              <p:cNvPr id="38" name="TextBox 37">
                <a:extLst>
                  <a:ext uri="{FF2B5EF4-FFF2-40B4-BE49-F238E27FC236}">
                    <a16:creationId xmlns:a16="http://schemas.microsoft.com/office/drawing/2014/main" id="{A713C1BC-68AA-46C2-879E-0E5D0F3C98DB}"/>
                  </a:ext>
                </a:extLst>
              </p:cNvPr>
              <p:cNvSpPr txBox="1">
                <a:spLocks noRot="1" noChangeAspect="1" noMove="1" noResize="1" noEditPoints="1" noAdjustHandles="1" noChangeArrowheads="1" noChangeShapeType="1" noTextEdit="1"/>
              </p:cNvSpPr>
              <p:nvPr/>
            </p:nvSpPr>
            <p:spPr>
              <a:xfrm>
                <a:off x="1069674" y="3837662"/>
                <a:ext cx="2463174" cy="779124"/>
              </a:xfrm>
              <a:prstGeom prst="rect">
                <a:avLst/>
              </a:prstGeom>
              <a:blipFill>
                <a:blip r:embed="rId3"/>
                <a:stretch>
                  <a:fillRect/>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D37FD262-2E80-4742-B5FF-4458F0A6607F}"/>
              </a:ext>
            </a:extLst>
          </p:cNvPr>
          <p:cNvSpPr txBox="1"/>
          <p:nvPr/>
        </p:nvSpPr>
        <p:spPr>
          <a:xfrm>
            <a:off x="1011304" y="70939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1</a:t>
            </a:r>
          </a:p>
        </p:txBody>
      </p:sp>
      <p:sp>
        <p:nvSpPr>
          <p:cNvPr id="66" name="TextBox 65">
            <a:extLst>
              <a:ext uri="{FF2B5EF4-FFF2-40B4-BE49-F238E27FC236}">
                <a16:creationId xmlns:a16="http://schemas.microsoft.com/office/drawing/2014/main" id="{3B538A8E-CC8D-487D-A677-617BDE533ADE}"/>
              </a:ext>
            </a:extLst>
          </p:cNvPr>
          <p:cNvSpPr txBox="1"/>
          <p:nvPr/>
        </p:nvSpPr>
        <p:spPr>
          <a:xfrm>
            <a:off x="2266165" y="70939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2</a:t>
            </a:r>
          </a:p>
        </p:txBody>
      </p:sp>
      <p:sp>
        <p:nvSpPr>
          <p:cNvPr id="67" name="TextBox 66">
            <a:extLst>
              <a:ext uri="{FF2B5EF4-FFF2-40B4-BE49-F238E27FC236}">
                <a16:creationId xmlns:a16="http://schemas.microsoft.com/office/drawing/2014/main" id="{679F56E1-2930-47A6-AEC6-78721121852E}"/>
              </a:ext>
            </a:extLst>
          </p:cNvPr>
          <p:cNvSpPr txBox="1"/>
          <p:nvPr/>
        </p:nvSpPr>
        <p:spPr>
          <a:xfrm>
            <a:off x="3521026" y="70939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3</a:t>
            </a:r>
          </a:p>
        </p:txBody>
      </p:sp>
      <p:sp>
        <p:nvSpPr>
          <p:cNvPr id="68" name="TextBox 67">
            <a:extLst>
              <a:ext uri="{FF2B5EF4-FFF2-40B4-BE49-F238E27FC236}">
                <a16:creationId xmlns:a16="http://schemas.microsoft.com/office/drawing/2014/main" id="{DBC6E2A8-A930-4409-8D2F-31DD295D07A5}"/>
              </a:ext>
            </a:extLst>
          </p:cNvPr>
          <p:cNvSpPr txBox="1"/>
          <p:nvPr/>
        </p:nvSpPr>
        <p:spPr>
          <a:xfrm>
            <a:off x="4775887" y="70939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69" name="TextBox 68">
            <a:extLst>
              <a:ext uri="{FF2B5EF4-FFF2-40B4-BE49-F238E27FC236}">
                <a16:creationId xmlns:a16="http://schemas.microsoft.com/office/drawing/2014/main" id="{3E6EB1B3-7465-44E4-9DE8-A51AB4BF71BC}"/>
              </a:ext>
            </a:extLst>
          </p:cNvPr>
          <p:cNvSpPr txBox="1"/>
          <p:nvPr/>
        </p:nvSpPr>
        <p:spPr>
          <a:xfrm>
            <a:off x="6030748" y="709392"/>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5</a:t>
            </a:r>
          </a:p>
        </p:txBody>
      </p:sp>
      <p:sp>
        <p:nvSpPr>
          <p:cNvPr id="70" name="TextBox 69">
            <a:extLst>
              <a:ext uri="{FF2B5EF4-FFF2-40B4-BE49-F238E27FC236}">
                <a16:creationId xmlns:a16="http://schemas.microsoft.com/office/drawing/2014/main" id="{AFA3D2C0-F542-4872-A854-5029713D67FA}"/>
              </a:ext>
            </a:extLst>
          </p:cNvPr>
          <p:cNvSpPr txBox="1"/>
          <p:nvPr/>
        </p:nvSpPr>
        <p:spPr>
          <a:xfrm>
            <a:off x="7285609" y="70939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6</a:t>
            </a:r>
          </a:p>
        </p:txBody>
      </p:sp>
      <p:sp>
        <p:nvSpPr>
          <p:cNvPr id="71" name="TextBox 70">
            <a:extLst>
              <a:ext uri="{FF2B5EF4-FFF2-40B4-BE49-F238E27FC236}">
                <a16:creationId xmlns:a16="http://schemas.microsoft.com/office/drawing/2014/main" id="{6D877F96-0455-4480-ACE6-704AACF1D559}"/>
              </a:ext>
            </a:extLst>
          </p:cNvPr>
          <p:cNvSpPr txBox="1"/>
          <p:nvPr/>
        </p:nvSpPr>
        <p:spPr>
          <a:xfrm>
            <a:off x="8540468" y="70939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7</a:t>
            </a:r>
          </a:p>
        </p:txBody>
      </p:sp>
      <p:sp>
        <p:nvSpPr>
          <p:cNvPr id="72" name="TextBox 71">
            <a:extLst>
              <a:ext uri="{FF2B5EF4-FFF2-40B4-BE49-F238E27FC236}">
                <a16:creationId xmlns:a16="http://schemas.microsoft.com/office/drawing/2014/main" id="{1378DC3C-8931-471E-91FB-00A453BD3772}"/>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sp>
        <p:nvSpPr>
          <p:cNvPr id="73" name="TextBox 72">
            <a:extLst>
              <a:ext uri="{FF2B5EF4-FFF2-40B4-BE49-F238E27FC236}">
                <a16:creationId xmlns:a16="http://schemas.microsoft.com/office/drawing/2014/main" id="{2AF368A9-B0B3-4B9B-9E93-7FE563FE4CE1}"/>
              </a:ext>
            </a:extLst>
          </p:cNvPr>
          <p:cNvSpPr txBox="1"/>
          <p:nvPr/>
        </p:nvSpPr>
        <p:spPr>
          <a:xfrm>
            <a:off x="4881745" y="4362289"/>
            <a:ext cx="2088015" cy="646331"/>
          </a:xfrm>
          <a:prstGeom prst="rect">
            <a:avLst/>
          </a:prstGeom>
          <a:noFill/>
          <a:ln>
            <a:noFill/>
          </a:ln>
        </p:spPr>
        <p:txBody>
          <a:bodyPr wrap="square" rtlCol="0">
            <a:spAutoFit/>
          </a:bodyPr>
          <a:lstStyle/>
          <a:p>
            <a:pPr algn="ctr"/>
            <a:r>
              <a:rPr lang="en-US" dirty="0">
                <a:solidFill>
                  <a:schemeClr val="bg1"/>
                </a:solidFill>
              </a:rPr>
              <a:t>arriving from this voxel in SAR image</a:t>
            </a:r>
          </a:p>
        </p:txBody>
      </p:sp>
      <p:cxnSp>
        <p:nvCxnSpPr>
          <p:cNvPr id="5" name="Straight Arrow Connector 4">
            <a:extLst>
              <a:ext uri="{FF2B5EF4-FFF2-40B4-BE49-F238E27FC236}">
                <a16:creationId xmlns:a16="http://schemas.microsoft.com/office/drawing/2014/main" id="{327479C2-3C8D-4BD2-B08B-509B104011DD}"/>
              </a:ext>
            </a:extLst>
          </p:cNvPr>
          <p:cNvCxnSpPr>
            <a:cxnSpLocks/>
            <a:endCxn id="64" idx="2"/>
          </p:cNvCxnSpPr>
          <p:nvPr/>
        </p:nvCxnSpPr>
        <p:spPr>
          <a:xfrm flipV="1">
            <a:off x="4876800" y="4116066"/>
            <a:ext cx="138289" cy="9842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926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
                                        <p:tgtEl>
                                          <p:spTgt spid="36"/>
                                        </p:tgtEl>
                                      </p:cBhvr>
                                    </p:animEffect>
                                  </p:childTnLst>
                                </p:cTn>
                              </p:par>
                            </p:childTnLst>
                          </p:cTn>
                        </p:par>
                        <p:par>
                          <p:cTn id="8" fill="hold">
                            <p:stCondLst>
                              <p:cond delay="100"/>
                            </p:stCondLst>
                            <p:childTnLst>
                              <p:par>
                                <p:cTn id="9" presetID="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1"/>
      <p:bldP spid="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EA081F-9F40-4AC1-8D28-21A386AD3DD0}"/>
              </a:ext>
            </a:extLst>
          </p:cNvPr>
          <p:cNvGrpSpPr/>
          <p:nvPr/>
        </p:nvGrpSpPr>
        <p:grpSpPr>
          <a:xfrm>
            <a:off x="946335" y="1139902"/>
            <a:ext cx="8117719" cy="3035858"/>
            <a:chOff x="946335" y="1139902"/>
            <a:chExt cx="8117719" cy="3035858"/>
          </a:xfrm>
        </p:grpSpPr>
        <p:grpSp>
          <p:nvGrpSpPr>
            <p:cNvPr id="39" name="Group 38">
              <a:extLst>
                <a:ext uri="{FF2B5EF4-FFF2-40B4-BE49-F238E27FC236}">
                  <a16:creationId xmlns:a16="http://schemas.microsoft.com/office/drawing/2014/main" id="{E4FEB7E8-B773-4534-B5C4-A352318D7CF9}"/>
                </a:ext>
              </a:extLst>
            </p:cNvPr>
            <p:cNvGrpSpPr/>
            <p:nvPr/>
          </p:nvGrpSpPr>
          <p:grpSpPr>
            <a:xfrm>
              <a:off x="946335" y="1139902"/>
              <a:ext cx="8117719" cy="3035858"/>
              <a:chOff x="5396416" y="2160982"/>
              <a:chExt cx="4387664" cy="1640895"/>
            </a:xfrm>
          </p:grpSpPr>
          <p:sp>
            <p:nvSpPr>
              <p:cNvPr id="40" name="Isosceles Triangle 39">
                <a:extLst>
                  <a:ext uri="{FF2B5EF4-FFF2-40B4-BE49-F238E27FC236}">
                    <a16:creationId xmlns:a16="http://schemas.microsoft.com/office/drawing/2014/main" id="{FFED93A3-4640-4511-9950-DE1064040135}"/>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B6FEE5CC-D753-4911-8E94-17AF65BE57E9}"/>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F4EF8D80-EA5C-4D57-9520-7ADF30458788}"/>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3" name="Straight Connector 42">
                <a:extLst>
                  <a:ext uri="{FF2B5EF4-FFF2-40B4-BE49-F238E27FC236}">
                    <a16:creationId xmlns:a16="http://schemas.microsoft.com/office/drawing/2014/main" id="{4E549102-DCB4-4206-AE2F-A553FF445895}"/>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5C519E4F-887A-4F7F-8782-04E632B30638}"/>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5" name="Straight Connector 44">
                <a:extLst>
                  <a:ext uri="{FF2B5EF4-FFF2-40B4-BE49-F238E27FC236}">
                    <a16:creationId xmlns:a16="http://schemas.microsoft.com/office/drawing/2014/main" id="{992BDA3C-ECFD-4E4E-9EDB-8EB23F040A3D}"/>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8EBB4B-063F-4E17-9CF7-A280DD71FFE2}"/>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9C1CFCF2-554E-42E3-9DC6-790A990D22C0}"/>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9" name="Straight Connector 48">
                <a:extLst>
                  <a:ext uri="{FF2B5EF4-FFF2-40B4-BE49-F238E27FC236}">
                    <a16:creationId xmlns:a16="http://schemas.microsoft.com/office/drawing/2014/main" id="{62DCB016-6938-49A7-8E91-0E275DE0B00F}"/>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A6BE5FD7-7D01-4437-A416-5A8F6A674FB4}"/>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1" name="Straight Connector 50">
                <a:extLst>
                  <a:ext uri="{FF2B5EF4-FFF2-40B4-BE49-F238E27FC236}">
                    <a16:creationId xmlns:a16="http://schemas.microsoft.com/office/drawing/2014/main" id="{515431FD-A3DB-4E49-98C7-6489E2424E15}"/>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A7F26DEE-6339-4428-8426-D205C3D592E1}"/>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3" name="Straight Connector 52">
                <a:extLst>
                  <a:ext uri="{FF2B5EF4-FFF2-40B4-BE49-F238E27FC236}">
                    <a16:creationId xmlns:a16="http://schemas.microsoft.com/office/drawing/2014/main" id="{0413A761-06AF-4760-9A3D-8E32334ABBAB}"/>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AFA8BCEE-B44B-43D3-8D5A-F1E522473BCA}"/>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5" name="Straight Connector 54">
                <a:extLst>
                  <a:ext uri="{FF2B5EF4-FFF2-40B4-BE49-F238E27FC236}">
                    <a16:creationId xmlns:a16="http://schemas.microsoft.com/office/drawing/2014/main" id="{4211136B-DB6F-448B-A369-E995737F8A8E}"/>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EEB737-BF0A-4DCE-91DA-FF78EBEF1F98}"/>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0A0D0B6-FB49-4AA4-A1F2-8549EDCD5A60}"/>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54EC13F-1CC4-4CC7-88FF-DB38E2CD4F2D}"/>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6FF1AC3-2DAD-4F74-8EEF-60532215B0AA}"/>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240F57F-DBAD-4313-BEE4-7A83F86C3CED}"/>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4ECC01A-204B-4DFB-ACA5-F54BF1438E61}"/>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0A4076-0B0E-4DBA-B8DA-BCD9A9DDEA45}"/>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78C230-F6EA-4542-B137-5115E9DBC208}"/>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0B9B003-45E5-4AD2-9198-F393928B4421}"/>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a:extLst>
                <a:ext uri="{FF2B5EF4-FFF2-40B4-BE49-F238E27FC236}">
                  <a16:creationId xmlns:a16="http://schemas.microsoft.com/office/drawing/2014/main" id="{895CEB5F-373D-4B48-88D2-71AFDE58F54F}"/>
                </a:ext>
              </a:extLst>
            </p:cNvPr>
            <p:cNvCxnSpPr>
              <a:cxnSpLocks/>
            </p:cNvCxnSpPr>
            <p:nvPr/>
          </p:nvCxnSpPr>
          <p:spPr>
            <a:xfrm flipV="1">
              <a:off x="5012980" y="1656080"/>
              <a:ext cx="1154140" cy="2237740"/>
            </a:xfrm>
            <a:prstGeom prst="line">
              <a:avLst/>
            </a:prstGeom>
            <a:ln w="76200">
              <a:solidFill>
                <a:srgbClr val="449CC4"/>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CCB1B26E-47DE-4B00-9426-9B3D0F67091D}"/>
              </a:ext>
            </a:extLst>
          </p:cNvPr>
          <p:cNvSpPr txBox="1"/>
          <p:nvPr/>
        </p:nvSpPr>
        <p:spPr>
          <a:xfrm>
            <a:off x="5928360" y="2292142"/>
            <a:ext cx="1821180" cy="369332"/>
          </a:xfrm>
          <a:prstGeom prst="rect">
            <a:avLst/>
          </a:prstGeom>
          <a:noFill/>
        </p:spPr>
        <p:txBody>
          <a:bodyPr wrap="square" rtlCol="0">
            <a:spAutoFit/>
          </a:bodyPr>
          <a:lstStyle/>
          <a:p>
            <a:pPr algn="ctr"/>
            <a:r>
              <a:rPr lang="en-US" dirty="0">
                <a:solidFill>
                  <a:srgbClr val="449CC4"/>
                </a:solidFill>
              </a:rPr>
              <a:t>Weighted Sum</a:t>
            </a:r>
          </a:p>
        </p:txBody>
      </p: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compute the voting function?</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713C1BC-68AA-46C2-879E-0E5D0F3C98DB}"/>
                  </a:ext>
                </a:extLst>
              </p:cNvPr>
              <p:cNvSpPr txBox="1"/>
              <p:nvPr/>
            </p:nvSpPr>
            <p:spPr>
              <a:xfrm>
                <a:off x="1069674" y="3837662"/>
                <a:ext cx="2463174"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𝑛</m:t>
                          </m:r>
                        </m:e>
                      </m:acc>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𝑢</m:t>
                          </m:r>
                        </m:e>
                      </m:d>
                      <m:r>
                        <a:rPr lang="en-US" b="0" i="1" smtClean="0">
                          <a:solidFill>
                            <a:schemeClr val="bg1"/>
                          </a:solidFill>
                          <a:latin typeface="Cambria Math" panose="02040503050406030204" pitchFamily="18" charset="0"/>
                        </a:rPr>
                        <m:t>=</m:t>
                      </m:r>
                      <m:nary>
                        <m:naryPr>
                          <m:chr m:val="∑"/>
                          <m:ctrlPr>
                            <a:rPr lang="pt-BR" i="1" smtClean="0">
                              <a:solidFill>
                                <a:schemeClr val="bg1"/>
                              </a:solidFill>
                              <a:latin typeface="Cambria Math" panose="02040503050406030204" pitchFamily="18" charset="0"/>
                            </a:rPr>
                          </m:ctrlPr>
                        </m:naryPr>
                        <m:sub>
                          <m:r>
                            <a:rPr lang="pt-BR" i="1" smtClean="0">
                              <a:solidFill>
                                <a:schemeClr val="bg1"/>
                              </a:solidFill>
                              <a:latin typeface="Cambria Math" panose="02040503050406030204" pitchFamily="18" charset="0"/>
                            </a:rPr>
                            <m:t>𝑘</m:t>
                          </m:r>
                          <m:r>
                            <a:rPr lang="pt-BR" i="1" smtClean="0">
                              <a:solidFill>
                                <a:schemeClr val="bg1"/>
                              </a:solidFill>
                              <a:latin typeface="Cambria Math" panose="02040503050406030204" pitchFamily="18" charset="0"/>
                            </a:rPr>
                            <m:t>=0</m:t>
                          </m:r>
                        </m:sub>
                        <m:sup>
                          <m:r>
                            <a:rPr lang="en-US" b="0" i="1" smtClean="0">
                              <a:solidFill>
                                <a:schemeClr val="bg1"/>
                              </a:solidFill>
                              <a:latin typeface="Cambria Math" panose="02040503050406030204" pitchFamily="18" charset="0"/>
                            </a:rPr>
                            <m:t>𝑁</m:t>
                          </m:r>
                        </m:sup>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𝑘</m:t>
                              </m:r>
                            </m:sub>
                          </m:sSub>
                          <m:r>
                            <a:rPr lang="en-US" b="0" i="1" smtClean="0">
                              <a:solidFill>
                                <a:schemeClr val="bg1"/>
                              </a:solidFill>
                              <a:latin typeface="Cambria Math" panose="02040503050406030204" pitchFamily="18" charset="0"/>
                            </a:rPr>
                            <m:t> </m:t>
                          </m:r>
                          <m:f>
                            <m:fPr>
                              <m:ctrlPr>
                                <a:rPr lang="en-US" b="0" i="1" smtClean="0">
                                  <a:solidFill>
                                    <a:schemeClr val="bg1"/>
                                  </a:solidFill>
                                  <a:latin typeface="Cambria Math" panose="02040503050406030204" pitchFamily="18" charset="0"/>
                                </a:rPr>
                              </m:ctrlPr>
                            </m:fPr>
                            <m:num>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𝑝</m:t>
                                  </m:r>
                                </m:e>
                                <m:sub>
                                  <m:r>
                                    <a:rPr lang="en-US" b="0" i="1" smtClean="0">
                                      <a:solidFill>
                                        <a:schemeClr val="bg1"/>
                                      </a:solidFill>
                                      <a:latin typeface="Cambria Math" panose="02040503050406030204" pitchFamily="18" charset="0"/>
                                    </a:rPr>
                                    <m:t>𝑘</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𝑢</m:t>
                              </m:r>
                            </m:num>
                            <m:den>
                              <m:r>
                                <a:rPr lang="en-US" b="0" i="1" smtClean="0">
                                  <a:solidFill>
                                    <a:schemeClr val="bg1"/>
                                  </a:solidFill>
                                  <a:latin typeface="Cambria Math" panose="02040503050406030204" pitchFamily="18" charset="0"/>
                                </a:rPr>
                                <m:t>|</m:t>
                              </m:r>
                              <m:d>
                                <m:dPr>
                                  <m:begChr m:val="|"/>
                                  <m:endChr m:val="|"/>
                                  <m:ctrlPr>
                                    <a:rPr lang="en-US" b="0" i="1" smtClean="0">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𝑢</m:t>
                                  </m:r>
                                </m:e>
                              </m:d>
                              <m:r>
                                <a:rPr lang="en-US" b="0" i="1" smtClean="0">
                                  <a:solidFill>
                                    <a:schemeClr val="bg1"/>
                                  </a:solidFill>
                                  <a:latin typeface="Cambria Math" panose="02040503050406030204" pitchFamily="18" charset="0"/>
                                </a:rPr>
                                <m:t>|</m:t>
                              </m:r>
                            </m:den>
                          </m:f>
                        </m:e>
                      </m:nary>
                    </m:oMath>
                  </m:oMathPara>
                </a14:m>
                <a:endParaRPr lang="en-US" dirty="0">
                  <a:solidFill>
                    <a:schemeClr val="bg1"/>
                  </a:solidFill>
                </a:endParaRPr>
              </a:p>
            </p:txBody>
          </p:sp>
        </mc:Choice>
        <mc:Fallback xmlns="">
          <p:sp>
            <p:nvSpPr>
              <p:cNvPr id="38" name="TextBox 37">
                <a:extLst>
                  <a:ext uri="{FF2B5EF4-FFF2-40B4-BE49-F238E27FC236}">
                    <a16:creationId xmlns:a16="http://schemas.microsoft.com/office/drawing/2014/main" id="{A713C1BC-68AA-46C2-879E-0E5D0F3C98DB}"/>
                  </a:ext>
                </a:extLst>
              </p:cNvPr>
              <p:cNvSpPr txBox="1">
                <a:spLocks noRot="1" noChangeAspect="1" noMove="1" noResize="1" noEditPoints="1" noAdjustHandles="1" noChangeArrowheads="1" noChangeShapeType="1" noTextEdit="1"/>
              </p:cNvSpPr>
              <p:nvPr/>
            </p:nvSpPr>
            <p:spPr>
              <a:xfrm>
                <a:off x="1069674" y="3837662"/>
                <a:ext cx="2463174" cy="779124"/>
              </a:xfrm>
              <a:prstGeom prst="rect">
                <a:avLst/>
              </a:prstGeom>
              <a:blipFill>
                <a:blip r:embed="rId3"/>
                <a:stretch>
                  <a:fillRect/>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D37FD262-2E80-4742-B5FF-4458F0A6607F}"/>
              </a:ext>
            </a:extLst>
          </p:cNvPr>
          <p:cNvSpPr txBox="1"/>
          <p:nvPr/>
        </p:nvSpPr>
        <p:spPr>
          <a:xfrm>
            <a:off x="1011304" y="70939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1</a:t>
            </a:r>
          </a:p>
        </p:txBody>
      </p:sp>
      <p:sp>
        <p:nvSpPr>
          <p:cNvPr id="66" name="TextBox 65">
            <a:extLst>
              <a:ext uri="{FF2B5EF4-FFF2-40B4-BE49-F238E27FC236}">
                <a16:creationId xmlns:a16="http://schemas.microsoft.com/office/drawing/2014/main" id="{3B538A8E-CC8D-487D-A677-617BDE533ADE}"/>
              </a:ext>
            </a:extLst>
          </p:cNvPr>
          <p:cNvSpPr txBox="1"/>
          <p:nvPr/>
        </p:nvSpPr>
        <p:spPr>
          <a:xfrm>
            <a:off x="2266165" y="70939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2</a:t>
            </a:r>
          </a:p>
        </p:txBody>
      </p:sp>
      <p:sp>
        <p:nvSpPr>
          <p:cNvPr id="67" name="TextBox 66">
            <a:extLst>
              <a:ext uri="{FF2B5EF4-FFF2-40B4-BE49-F238E27FC236}">
                <a16:creationId xmlns:a16="http://schemas.microsoft.com/office/drawing/2014/main" id="{679F56E1-2930-47A6-AEC6-78721121852E}"/>
              </a:ext>
            </a:extLst>
          </p:cNvPr>
          <p:cNvSpPr txBox="1"/>
          <p:nvPr/>
        </p:nvSpPr>
        <p:spPr>
          <a:xfrm>
            <a:off x="3521026" y="70939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3</a:t>
            </a:r>
          </a:p>
        </p:txBody>
      </p:sp>
      <p:sp>
        <p:nvSpPr>
          <p:cNvPr id="68" name="TextBox 67">
            <a:extLst>
              <a:ext uri="{FF2B5EF4-FFF2-40B4-BE49-F238E27FC236}">
                <a16:creationId xmlns:a16="http://schemas.microsoft.com/office/drawing/2014/main" id="{DBC6E2A8-A930-4409-8D2F-31DD295D07A5}"/>
              </a:ext>
            </a:extLst>
          </p:cNvPr>
          <p:cNvSpPr txBox="1"/>
          <p:nvPr/>
        </p:nvSpPr>
        <p:spPr>
          <a:xfrm>
            <a:off x="4775887" y="70939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69" name="TextBox 68">
            <a:extLst>
              <a:ext uri="{FF2B5EF4-FFF2-40B4-BE49-F238E27FC236}">
                <a16:creationId xmlns:a16="http://schemas.microsoft.com/office/drawing/2014/main" id="{3E6EB1B3-7465-44E4-9DE8-A51AB4BF71BC}"/>
              </a:ext>
            </a:extLst>
          </p:cNvPr>
          <p:cNvSpPr txBox="1"/>
          <p:nvPr/>
        </p:nvSpPr>
        <p:spPr>
          <a:xfrm>
            <a:off x="6030748" y="709392"/>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5</a:t>
            </a:r>
          </a:p>
        </p:txBody>
      </p:sp>
      <p:sp>
        <p:nvSpPr>
          <p:cNvPr id="70" name="TextBox 69">
            <a:extLst>
              <a:ext uri="{FF2B5EF4-FFF2-40B4-BE49-F238E27FC236}">
                <a16:creationId xmlns:a16="http://schemas.microsoft.com/office/drawing/2014/main" id="{AFA3D2C0-F542-4872-A854-5029713D67FA}"/>
              </a:ext>
            </a:extLst>
          </p:cNvPr>
          <p:cNvSpPr txBox="1"/>
          <p:nvPr/>
        </p:nvSpPr>
        <p:spPr>
          <a:xfrm>
            <a:off x="7285609" y="70939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6</a:t>
            </a:r>
          </a:p>
        </p:txBody>
      </p:sp>
      <p:sp>
        <p:nvSpPr>
          <p:cNvPr id="71" name="TextBox 70">
            <a:extLst>
              <a:ext uri="{FF2B5EF4-FFF2-40B4-BE49-F238E27FC236}">
                <a16:creationId xmlns:a16="http://schemas.microsoft.com/office/drawing/2014/main" id="{6D877F96-0455-4480-ACE6-704AACF1D559}"/>
              </a:ext>
            </a:extLst>
          </p:cNvPr>
          <p:cNvSpPr txBox="1"/>
          <p:nvPr/>
        </p:nvSpPr>
        <p:spPr>
          <a:xfrm>
            <a:off x="8540468" y="70939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7</a:t>
            </a:r>
          </a:p>
        </p:txBody>
      </p:sp>
      <p:sp>
        <p:nvSpPr>
          <p:cNvPr id="72" name="TextBox 71">
            <a:extLst>
              <a:ext uri="{FF2B5EF4-FFF2-40B4-BE49-F238E27FC236}">
                <a16:creationId xmlns:a16="http://schemas.microsoft.com/office/drawing/2014/main" id="{1378DC3C-8931-471E-91FB-00A453BD3772}"/>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sp>
        <p:nvSpPr>
          <p:cNvPr id="73" name="TextBox 72">
            <a:extLst>
              <a:ext uri="{FF2B5EF4-FFF2-40B4-BE49-F238E27FC236}">
                <a16:creationId xmlns:a16="http://schemas.microsoft.com/office/drawing/2014/main" id="{2AF368A9-B0B3-4B9B-9E93-7FE563FE4CE1}"/>
              </a:ext>
            </a:extLst>
          </p:cNvPr>
          <p:cNvSpPr txBox="1"/>
          <p:nvPr/>
        </p:nvSpPr>
        <p:spPr>
          <a:xfrm>
            <a:off x="4881745" y="4362289"/>
            <a:ext cx="2088015" cy="646331"/>
          </a:xfrm>
          <a:prstGeom prst="rect">
            <a:avLst/>
          </a:prstGeom>
          <a:noFill/>
          <a:ln>
            <a:noFill/>
          </a:ln>
        </p:spPr>
        <p:txBody>
          <a:bodyPr wrap="square" rtlCol="0">
            <a:spAutoFit/>
          </a:bodyPr>
          <a:lstStyle/>
          <a:p>
            <a:pPr algn="ctr"/>
            <a:r>
              <a:rPr lang="en-US" dirty="0">
                <a:solidFill>
                  <a:schemeClr val="bg1"/>
                </a:solidFill>
              </a:rPr>
              <a:t>arriving from this voxel in SAR image</a:t>
            </a:r>
          </a:p>
        </p:txBody>
      </p:sp>
      <p:cxnSp>
        <p:nvCxnSpPr>
          <p:cNvPr id="5" name="Straight Arrow Connector 4">
            <a:extLst>
              <a:ext uri="{FF2B5EF4-FFF2-40B4-BE49-F238E27FC236}">
                <a16:creationId xmlns:a16="http://schemas.microsoft.com/office/drawing/2014/main" id="{327479C2-3C8D-4BD2-B08B-509B104011DD}"/>
              </a:ext>
            </a:extLst>
          </p:cNvPr>
          <p:cNvCxnSpPr>
            <a:cxnSpLocks/>
            <a:endCxn id="64" idx="2"/>
          </p:cNvCxnSpPr>
          <p:nvPr/>
        </p:nvCxnSpPr>
        <p:spPr>
          <a:xfrm flipV="1">
            <a:off x="4876800" y="4116066"/>
            <a:ext cx="138289" cy="9842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505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7D81E10E-DE1D-42F1-9AB2-AB1315D700C3}"/>
                  </a:ext>
                </a:extLst>
              </p:cNvPr>
              <p:cNvSpPr txBox="1"/>
              <p:nvPr/>
            </p:nvSpPr>
            <p:spPr>
              <a:xfrm>
                <a:off x="8291417" y="1850485"/>
                <a:ext cx="1192698" cy="437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𝑒</m:t>
                          </m:r>
                        </m:e>
                        <m:sup>
                          <m:f>
                            <m:fPr>
                              <m:type m:val="skw"/>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rPr>
                                <m:t>𝑗</m:t>
                              </m:r>
                              <m:r>
                                <a:rPr lang="en-US" i="1">
                                  <a:solidFill>
                                    <a:schemeClr val="bg1"/>
                                  </a:solidFill>
                                  <a:latin typeface="Cambria Math" panose="02040503050406030204" pitchFamily="18" charset="0"/>
                                </a:rPr>
                                <m:t>2</m:t>
                              </m:r>
                              <m:r>
                                <a:rPr lang="en-US" i="1">
                                  <a:solidFill>
                                    <a:schemeClr val="bg1"/>
                                  </a:solidFill>
                                  <a:latin typeface="Cambria Math" panose="02040503050406030204" pitchFamily="18" charset="0"/>
                                  <a:ea typeface="Cambria Math" panose="02040503050406030204" pitchFamily="18" charset="0"/>
                                </a:rPr>
                                <m:t>𝜋</m:t>
                              </m:r>
                              <m:r>
                                <a:rPr lang="en-US" i="1">
                                  <a:solidFill>
                                    <a:schemeClr val="bg1"/>
                                  </a:solidFill>
                                  <a:latin typeface="Cambria Math" panose="02040503050406030204" pitchFamily="18" charset="0"/>
                                  <a:ea typeface="Cambria Math" panose="02040503050406030204" pitchFamily="18" charset="0"/>
                                </a:rPr>
                                <m:t>𝑑</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𝑣</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𝑘</m:t>
                              </m:r>
                              <m:r>
                                <a:rPr lang="en-US" i="1">
                                  <a:solidFill>
                                    <a:schemeClr val="bg1"/>
                                  </a:solidFill>
                                  <a:latin typeface="Cambria Math" panose="02040503050406030204" pitchFamily="18" charset="0"/>
                                  <a:ea typeface="Cambria Math" panose="02040503050406030204" pitchFamily="18" charset="0"/>
                                </a:rPr>
                                <m:t>)</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smtClean="0">
                                      <a:solidFill>
                                        <a:schemeClr val="bg1"/>
                                      </a:solidFill>
                                      <a:latin typeface="Cambria Math" panose="02040503050406030204" pitchFamily="18" charset="0"/>
                                      <a:ea typeface="Cambria Math" panose="02040503050406030204" pitchFamily="18" charset="0"/>
                                    </a:rPr>
                                    <m:t>𝜆</m:t>
                                  </m:r>
                                </m:e>
                                <m:sub>
                                  <m:r>
                                    <a:rPr lang="en-US" i="1">
                                      <a:solidFill>
                                        <a:schemeClr val="bg1"/>
                                      </a:solidFill>
                                      <a:latin typeface="Cambria Math" panose="02040503050406030204" pitchFamily="18" charset="0"/>
                                      <a:ea typeface="Cambria Math" panose="02040503050406030204" pitchFamily="18" charset="0"/>
                                    </a:rPr>
                                    <m:t>𝑖</m:t>
                                  </m:r>
                                </m:sub>
                              </m:sSub>
                            </m:den>
                          </m:f>
                        </m:sup>
                      </m:sSup>
                    </m:oMath>
                  </m:oMathPara>
                </a14:m>
                <a:endParaRPr lang="en-US" dirty="0">
                  <a:solidFill>
                    <a:schemeClr val="bg1"/>
                  </a:solidFill>
                </a:endParaRPr>
              </a:p>
            </p:txBody>
          </p:sp>
        </mc:Choice>
        <mc:Fallback xmlns="">
          <p:sp>
            <p:nvSpPr>
              <p:cNvPr id="243" name="TextBox 242">
                <a:extLst>
                  <a:ext uri="{FF2B5EF4-FFF2-40B4-BE49-F238E27FC236}">
                    <a16:creationId xmlns:a16="http://schemas.microsoft.com/office/drawing/2014/main" id="{7D81E10E-DE1D-42F1-9AB2-AB1315D700C3}"/>
                  </a:ext>
                </a:extLst>
              </p:cNvPr>
              <p:cNvSpPr txBox="1">
                <a:spLocks noRot="1" noChangeAspect="1" noMove="1" noResize="1" noEditPoints="1" noAdjustHandles="1" noChangeArrowheads="1" noChangeShapeType="1" noTextEdit="1"/>
              </p:cNvSpPr>
              <p:nvPr/>
            </p:nvSpPr>
            <p:spPr>
              <a:xfrm>
                <a:off x="8291417" y="1850485"/>
                <a:ext cx="1192698" cy="4370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D56E430C-6837-4E94-8F6F-49E199EB1805}"/>
                  </a:ext>
                </a:extLst>
              </p:cNvPr>
              <p:cNvSpPr txBox="1"/>
              <p:nvPr/>
            </p:nvSpPr>
            <p:spPr>
              <a:xfrm>
                <a:off x="7628477" y="2010505"/>
                <a:ext cx="6776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h</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𝑖</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𝑘</m:t>
                          </m:r>
                        </m:e>
                      </m:d>
                    </m:oMath>
                  </m:oMathPara>
                </a14:m>
                <a:endParaRPr lang="en-US" dirty="0">
                  <a:solidFill>
                    <a:schemeClr val="bg1"/>
                  </a:solidFill>
                </a:endParaRPr>
              </a:p>
            </p:txBody>
          </p:sp>
        </mc:Choice>
        <mc:Fallback xmlns="">
          <p:sp>
            <p:nvSpPr>
              <p:cNvPr id="244" name="TextBox 243">
                <a:extLst>
                  <a:ext uri="{FF2B5EF4-FFF2-40B4-BE49-F238E27FC236}">
                    <a16:creationId xmlns:a16="http://schemas.microsoft.com/office/drawing/2014/main" id="{D56E430C-6837-4E94-8F6F-49E199EB1805}"/>
                  </a:ext>
                </a:extLst>
              </p:cNvPr>
              <p:cNvSpPr txBox="1">
                <a:spLocks noRot="1" noChangeAspect="1" noMove="1" noResize="1" noEditPoints="1" noAdjustHandles="1" noChangeArrowheads="1" noChangeShapeType="1" noTextEdit="1"/>
              </p:cNvSpPr>
              <p:nvPr/>
            </p:nvSpPr>
            <p:spPr>
              <a:xfrm>
                <a:off x="7628477" y="2010505"/>
                <a:ext cx="677686" cy="276999"/>
              </a:xfrm>
              <a:prstGeom prst="rect">
                <a:avLst/>
              </a:prstGeom>
              <a:blipFill>
                <a:blip r:embed="rId6"/>
                <a:stretch>
                  <a:fillRect l="-803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3466A20A-32A7-474F-9473-9AE24D1C56B7}"/>
                  </a:ext>
                </a:extLst>
              </p:cNvPr>
              <p:cNvSpPr txBox="1"/>
              <p:nvPr/>
            </p:nvSpPr>
            <p:spPr>
              <a:xfrm>
                <a:off x="7255097" y="1751425"/>
                <a:ext cx="608949"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pt-BR"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𝑀</m:t>
                          </m:r>
                        </m:sup>
                        <m:e/>
                      </m:nary>
                    </m:oMath>
                  </m:oMathPara>
                </a14:m>
                <a:endParaRPr lang="en-US" dirty="0">
                  <a:solidFill>
                    <a:schemeClr val="bg1"/>
                  </a:solidFill>
                </a:endParaRPr>
              </a:p>
            </p:txBody>
          </p:sp>
        </mc:Choice>
        <mc:Fallback xmlns="">
          <p:sp>
            <p:nvSpPr>
              <p:cNvPr id="245" name="TextBox 244">
                <a:extLst>
                  <a:ext uri="{FF2B5EF4-FFF2-40B4-BE49-F238E27FC236}">
                    <a16:creationId xmlns:a16="http://schemas.microsoft.com/office/drawing/2014/main" id="{3466A20A-32A7-474F-9473-9AE24D1C56B7}"/>
                  </a:ext>
                </a:extLst>
              </p:cNvPr>
              <p:cNvSpPr txBox="1">
                <a:spLocks noRot="1" noChangeAspect="1" noMove="1" noResize="1" noEditPoints="1" noAdjustHandles="1" noChangeArrowheads="1" noChangeShapeType="1" noTextEdit="1"/>
              </p:cNvSpPr>
              <p:nvPr/>
            </p:nvSpPr>
            <p:spPr>
              <a:xfrm>
                <a:off x="7255097" y="1751425"/>
                <a:ext cx="608949" cy="7791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C1870DB7-DD3E-42AD-A980-45285DAE30B9}"/>
                  </a:ext>
                </a:extLst>
              </p:cNvPr>
              <p:cNvSpPr txBox="1"/>
              <p:nvPr/>
            </p:nvSpPr>
            <p:spPr>
              <a:xfrm>
                <a:off x="6586919" y="2018125"/>
                <a:ext cx="711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𝐼</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m:t>
                      </m:r>
                      <m:r>
                        <a:rPr lang="en-U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46" name="TextBox 245">
                <a:extLst>
                  <a:ext uri="{FF2B5EF4-FFF2-40B4-BE49-F238E27FC236}">
                    <a16:creationId xmlns:a16="http://schemas.microsoft.com/office/drawing/2014/main" id="{C1870DB7-DD3E-42AD-A980-45285DAE30B9}"/>
                  </a:ext>
                </a:extLst>
              </p:cNvPr>
              <p:cNvSpPr txBox="1">
                <a:spLocks noRot="1" noChangeAspect="1" noMove="1" noResize="1" noEditPoints="1" noAdjustHandles="1" noChangeArrowheads="1" noChangeShapeType="1" noTextEdit="1"/>
              </p:cNvSpPr>
              <p:nvPr/>
            </p:nvSpPr>
            <p:spPr>
              <a:xfrm>
                <a:off x="6586919" y="2018125"/>
                <a:ext cx="711349" cy="276999"/>
              </a:xfrm>
              <a:prstGeom prst="rect">
                <a:avLst/>
              </a:prstGeom>
              <a:blipFill>
                <a:blip r:embed="rId8"/>
                <a:stretch>
                  <a:fillRect l="-7759" t="-2222" r="-3448" b="-35556"/>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74F6ADCA-AC82-4455-9E2D-738F9069C29C}"/>
              </a:ext>
            </a:extLst>
          </p:cNvPr>
          <p:cNvGrpSpPr/>
          <p:nvPr/>
        </p:nvGrpSpPr>
        <p:grpSpPr>
          <a:xfrm>
            <a:off x="6521697" y="2385060"/>
            <a:ext cx="1288623" cy="1003959"/>
            <a:chOff x="6521697" y="2385060"/>
            <a:chExt cx="1288623" cy="1003959"/>
          </a:xfrm>
        </p:grpSpPr>
        <p:sp>
          <p:nvSpPr>
            <p:cNvPr id="247" name="TextBox 246">
              <a:extLst>
                <a:ext uri="{FF2B5EF4-FFF2-40B4-BE49-F238E27FC236}">
                  <a16:creationId xmlns:a16="http://schemas.microsoft.com/office/drawing/2014/main" id="{432D1733-6E6B-4A65-A310-738D6E9242D1}"/>
                </a:ext>
              </a:extLst>
            </p:cNvPr>
            <p:cNvSpPr txBox="1"/>
            <p:nvPr/>
          </p:nvSpPr>
          <p:spPr>
            <a:xfrm>
              <a:off x="6521697" y="2742688"/>
              <a:ext cx="1288623" cy="646331"/>
            </a:xfrm>
            <a:prstGeom prst="rect">
              <a:avLst/>
            </a:prstGeom>
            <a:noFill/>
            <a:ln>
              <a:noFill/>
            </a:ln>
          </p:spPr>
          <p:txBody>
            <a:bodyPr wrap="none" rtlCol="0">
              <a:spAutoFit/>
            </a:bodyPr>
            <a:lstStyle/>
            <a:p>
              <a:pPr algn="ctr"/>
              <a:r>
                <a:rPr lang="en-US" dirty="0">
                  <a:solidFill>
                    <a:srgbClr val="49D5C8"/>
                  </a:solidFill>
                </a:rPr>
                <a:t>Sum across </a:t>
              </a:r>
            </a:p>
            <a:p>
              <a:pPr algn="ctr"/>
              <a:r>
                <a:rPr lang="en-US" dirty="0">
                  <a:solidFill>
                    <a:srgbClr val="49D5C8"/>
                  </a:solidFill>
                </a:rPr>
                <a:t>frequency</a:t>
              </a:r>
            </a:p>
          </p:txBody>
        </p:sp>
        <p:cxnSp>
          <p:nvCxnSpPr>
            <p:cNvPr id="7" name="Straight Arrow Connector 6">
              <a:extLst>
                <a:ext uri="{FF2B5EF4-FFF2-40B4-BE49-F238E27FC236}">
                  <a16:creationId xmlns:a16="http://schemas.microsoft.com/office/drawing/2014/main" id="{E81D2465-75EE-43BF-8F6A-F9734256EDA8}"/>
                </a:ext>
              </a:extLst>
            </p:cNvPr>
            <p:cNvCxnSpPr>
              <a:cxnSpLocks/>
            </p:cNvCxnSpPr>
            <p:nvPr/>
          </p:nvCxnSpPr>
          <p:spPr>
            <a:xfrm flipV="1">
              <a:off x="6991350" y="2385060"/>
              <a:ext cx="259080" cy="384810"/>
            </a:xfrm>
            <a:prstGeom prst="straightConnector1">
              <a:avLst/>
            </a:prstGeom>
            <a:ln w="28575">
              <a:solidFill>
                <a:srgbClr val="49D5C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2B95F34-9682-49BD-8D59-F3B5AA68DFFC}"/>
              </a:ext>
            </a:extLst>
          </p:cNvPr>
          <p:cNvGrpSpPr/>
          <p:nvPr/>
        </p:nvGrpSpPr>
        <p:grpSpPr>
          <a:xfrm>
            <a:off x="7765345" y="2354580"/>
            <a:ext cx="1026370" cy="1034439"/>
            <a:chOff x="7765345" y="2354580"/>
            <a:chExt cx="1026370" cy="1034439"/>
          </a:xfrm>
        </p:grpSpPr>
        <p:sp>
          <p:nvSpPr>
            <p:cNvPr id="248" name="TextBox 247">
              <a:extLst>
                <a:ext uri="{FF2B5EF4-FFF2-40B4-BE49-F238E27FC236}">
                  <a16:creationId xmlns:a16="http://schemas.microsoft.com/office/drawing/2014/main" id="{522E3A9E-859B-47DD-BAE9-C83B8169D040}"/>
                </a:ext>
              </a:extLst>
            </p:cNvPr>
            <p:cNvSpPr txBox="1"/>
            <p:nvPr/>
          </p:nvSpPr>
          <p:spPr>
            <a:xfrm>
              <a:off x="7765345" y="2742688"/>
              <a:ext cx="1026370" cy="646331"/>
            </a:xfrm>
            <a:prstGeom prst="rect">
              <a:avLst/>
            </a:prstGeom>
            <a:noFill/>
            <a:ln>
              <a:noFill/>
            </a:ln>
          </p:spPr>
          <p:txBody>
            <a:bodyPr wrap="none" rtlCol="0">
              <a:spAutoFit/>
            </a:bodyPr>
            <a:lstStyle/>
            <a:p>
              <a:pPr algn="ctr"/>
              <a:r>
                <a:rPr lang="en-US" dirty="0">
                  <a:solidFill>
                    <a:srgbClr val="BC7EE2"/>
                  </a:solidFill>
                </a:rPr>
                <a:t>Received</a:t>
              </a:r>
            </a:p>
            <a:p>
              <a:pPr algn="ctr"/>
              <a:r>
                <a:rPr lang="en-US" dirty="0">
                  <a:solidFill>
                    <a:srgbClr val="BC7EE2"/>
                  </a:solidFill>
                </a:rPr>
                <a:t>signal</a:t>
              </a:r>
            </a:p>
          </p:txBody>
        </p:sp>
        <p:cxnSp>
          <p:nvCxnSpPr>
            <p:cNvPr id="250" name="Straight Arrow Connector 249">
              <a:extLst>
                <a:ext uri="{FF2B5EF4-FFF2-40B4-BE49-F238E27FC236}">
                  <a16:creationId xmlns:a16="http://schemas.microsoft.com/office/drawing/2014/main" id="{4F3B346D-7E03-4884-84C5-1E3F38A84C1F}"/>
                </a:ext>
              </a:extLst>
            </p:cNvPr>
            <p:cNvCxnSpPr>
              <a:cxnSpLocks/>
            </p:cNvCxnSpPr>
            <p:nvPr/>
          </p:nvCxnSpPr>
          <p:spPr>
            <a:xfrm flipH="1" flipV="1">
              <a:off x="7966710" y="2354580"/>
              <a:ext cx="213360" cy="346710"/>
            </a:xfrm>
            <a:prstGeom prst="straightConnector1">
              <a:avLst/>
            </a:prstGeom>
            <a:ln w="28575">
              <a:solidFill>
                <a:srgbClr val="BC7EE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F5F2F38-6819-49F1-8223-0048EA0218D4}"/>
              </a:ext>
            </a:extLst>
          </p:cNvPr>
          <p:cNvGrpSpPr/>
          <p:nvPr/>
        </p:nvGrpSpPr>
        <p:grpSpPr>
          <a:xfrm>
            <a:off x="8737733" y="2339340"/>
            <a:ext cx="1095877" cy="1064919"/>
            <a:chOff x="8737733" y="2339340"/>
            <a:chExt cx="1095877" cy="1064919"/>
          </a:xfrm>
        </p:grpSpPr>
        <p:sp>
          <p:nvSpPr>
            <p:cNvPr id="249" name="TextBox 248">
              <a:extLst>
                <a:ext uri="{FF2B5EF4-FFF2-40B4-BE49-F238E27FC236}">
                  <a16:creationId xmlns:a16="http://schemas.microsoft.com/office/drawing/2014/main" id="{CC8FD6AD-7A6F-4763-ABFD-D6E6A33FA686}"/>
                </a:ext>
              </a:extLst>
            </p:cNvPr>
            <p:cNvSpPr txBox="1"/>
            <p:nvPr/>
          </p:nvSpPr>
          <p:spPr>
            <a:xfrm>
              <a:off x="8737733" y="2757928"/>
              <a:ext cx="1095877" cy="646331"/>
            </a:xfrm>
            <a:prstGeom prst="rect">
              <a:avLst/>
            </a:prstGeom>
            <a:noFill/>
            <a:ln>
              <a:noFill/>
            </a:ln>
          </p:spPr>
          <p:txBody>
            <a:bodyPr wrap="none" rtlCol="0">
              <a:spAutoFit/>
            </a:bodyPr>
            <a:lstStyle/>
            <a:p>
              <a:pPr algn="ctr"/>
              <a:r>
                <a:rPr lang="en-US" dirty="0">
                  <a:solidFill>
                    <a:srgbClr val="DE40D6"/>
                  </a:solidFill>
                </a:rPr>
                <a:t>Expected </a:t>
              </a:r>
            </a:p>
            <a:p>
              <a:pPr algn="ctr"/>
              <a:r>
                <a:rPr lang="en-US" dirty="0">
                  <a:solidFill>
                    <a:srgbClr val="DE40D6"/>
                  </a:solidFill>
                </a:rPr>
                <a:t>signal</a:t>
              </a:r>
            </a:p>
          </p:txBody>
        </p:sp>
        <p:cxnSp>
          <p:nvCxnSpPr>
            <p:cNvPr id="251" name="Straight Arrow Connector 250">
              <a:extLst>
                <a:ext uri="{FF2B5EF4-FFF2-40B4-BE49-F238E27FC236}">
                  <a16:creationId xmlns:a16="http://schemas.microsoft.com/office/drawing/2014/main" id="{D0C85BEE-6C5D-4B51-9EB0-89571DD5A505}"/>
                </a:ext>
              </a:extLst>
            </p:cNvPr>
            <p:cNvCxnSpPr>
              <a:cxnSpLocks/>
            </p:cNvCxnSpPr>
            <p:nvPr/>
          </p:nvCxnSpPr>
          <p:spPr>
            <a:xfrm flipH="1" flipV="1">
              <a:off x="8869680" y="2339340"/>
              <a:ext cx="251460" cy="384810"/>
            </a:xfrm>
            <a:prstGeom prst="straightConnector1">
              <a:avLst/>
            </a:prstGeom>
            <a:ln w="28575">
              <a:solidFill>
                <a:srgbClr val="DE40D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27C48F70-4CE3-4BCA-931E-DBF539A83238}"/>
              </a:ext>
            </a:extLst>
          </p:cNvPr>
          <p:cNvGrpSpPr/>
          <p:nvPr/>
        </p:nvGrpSpPr>
        <p:grpSpPr>
          <a:xfrm>
            <a:off x="5502381" y="870483"/>
            <a:ext cx="1134639" cy="1125957"/>
            <a:chOff x="6203421" y="2554503"/>
            <a:chExt cx="1134639" cy="1125957"/>
          </a:xfrm>
        </p:grpSpPr>
        <p:sp>
          <p:nvSpPr>
            <p:cNvPr id="254" name="TextBox 253">
              <a:extLst>
                <a:ext uri="{FF2B5EF4-FFF2-40B4-BE49-F238E27FC236}">
                  <a16:creationId xmlns:a16="http://schemas.microsoft.com/office/drawing/2014/main" id="{D5FB1231-8509-4C16-94FE-8811AAF38B14}"/>
                </a:ext>
              </a:extLst>
            </p:cNvPr>
            <p:cNvSpPr txBox="1"/>
            <p:nvPr/>
          </p:nvSpPr>
          <p:spPr>
            <a:xfrm>
              <a:off x="6203421" y="2554503"/>
              <a:ext cx="1103186" cy="923330"/>
            </a:xfrm>
            <a:prstGeom prst="rect">
              <a:avLst/>
            </a:prstGeom>
            <a:noFill/>
            <a:ln>
              <a:noFill/>
            </a:ln>
          </p:spPr>
          <p:txBody>
            <a:bodyPr wrap="none" rtlCol="0">
              <a:spAutoFit/>
            </a:bodyPr>
            <a:lstStyle/>
            <a:p>
              <a:pPr algn="ctr"/>
              <a:r>
                <a:rPr lang="en-US" dirty="0">
                  <a:solidFill>
                    <a:schemeClr val="bg1"/>
                  </a:solidFill>
                </a:rPr>
                <a:t>Individual</a:t>
              </a:r>
            </a:p>
            <a:p>
              <a:pPr algn="ctr"/>
              <a:r>
                <a:rPr lang="en-US" dirty="0">
                  <a:solidFill>
                    <a:schemeClr val="bg1"/>
                  </a:solidFill>
                </a:rPr>
                <a:t>Antenna</a:t>
              </a:r>
            </a:p>
            <a:p>
              <a:pPr algn="ctr"/>
              <a:r>
                <a:rPr lang="en-US" dirty="0">
                  <a:solidFill>
                    <a:schemeClr val="bg1"/>
                  </a:solidFill>
                </a:rPr>
                <a:t>Value</a:t>
              </a:r>
            </a:p>
          </p:txBody>
        </p:sp>
        <p:cxnSp>
          <p:nvCxnSpPr>
            <p:cNvPr id="255" name="Straight Arrow Connector 254">
              <a:extLst>
                <a:ext uri="{FF2B5EF4-FFF2-40B4-BE49-F238E27FC236}">
                  <a16:creationId xmlns:a16="http://schemas.microsoft.com/office/drawing/2014/main" id="{4D9EB22A-0F5A-4CF0-915B-62B3D52B0C14}"/>
                </a:ext>
              </a:extLst>
            </p:cNvPr>
            <p:cNvCxnSpPr>
              <a:cxnSpLocks/>
            </p:cNvCxnSpPr>
            <p:nvPr/>
          </p:nvCxnSpPr>
          <p:spPr>
            <a:xfrm>
              <a:off x="7078691" y="3246602"/>
              <a:ext cx="259369" cy="43385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2B6A48C3-A5AB-4CBA-87DA-DE2ADFDCF4D1}"/>
              </a:ext>
            </a:extLst>
          </p:cNvPr>
          <p:cNvGrpSpPr/>
          <p:nvPr/>
        </p:nvGrpSpPr>
        <p:grpSpPr>
          <a:xfrm>
            <a:off x="5971185" y="4007005"/>
            <a:ext cx="1329147" cy="1254536"/>
            <a:chOff x="6392408" y="1761103"/>
            <a:chExt cx="1329147" cy="1254536"/>
          </a:xfrm>
        </p:grpSpPr>
        <p:sp>
          <p:nvSpPr>
            <p:cNvPr id="257" name="TextBox 256">
              <a:extLst>
                <a:ext uri="{FF2B5EF4-FFF2-40B4-BE49-F238E27FC236}">
                  <a16:creationId xmlns:a16="http://schemas.microsoft.com/office/drawing/2014/main" id="{57392FF1-E0C4-4015-9142-E565C44AEDFC}"/>
                </a:ext>
              </a:extLst>
            </p:cNvPr>
            <p:cNvSpPr txBox="1"/>
            <p:nvPr/>
          </p:nvSpPr>
          <p:spPr>
            <a:xfrm>
              <a:off x="6392408" y="2369308"/>
              <a:ext cx="1257653" cy="646331"/>
            </a:xfrm>
            <a:prstGeom prst="rect">
              <a:avLst/>
            </a:prstGeom>
            <a:noFill/>
            <a:ln>
              <a:noFill/>
            </a:ln>
          </p:spPr>
          <p:txBody>
            <a:bodyPr wrap="none" rtlCol="0">
              <a:spAutoFit/>
            </a:bodyPr>
            <a:lstStyle/>
            <a:p>
              <a:pPr algn="ctr"/>
              <a:r>
                <a:rPr lang="en-US" dirty="0" err="1">
                  <a:solidFill>
                    <a:srgbClr val="5B9BD5"/>
                  </a:solidFill>
                </a:rPr>
                <a:t>mmWave</a:t>
              </a:r>
              <a:endParaRPr lang="en-US" dirty="0">
                <a:solidFill>
                  <a:srgbClr val="5B9BD5"/>
                </a:solidFill>
              </a:endParaRPr>
            </a:p>
            <a:p>
              <a:pPr algn="ctr"/>
              <a:r>
                <a:rPr lang="en-US" dirty="0">
                  <a:solidFill>
                    <a:srgbClr val="5B9BD5"/>
                  </a:solidFill>
                </a:rPr>
                <a:t>Voxel Value</a:t>
              </a:r>
            </a:p>
          </p:txBody>
        </p:sp>
        <p:cxnSp>
          <p:nvCxnSpPr>
            <p:cNvPr id="258" name="Straight Arrow Connector 257">
              <a:extLst>
                <a:ext uri="{FF2B5EF4-FFF2-40B4-BE49-F238E27FC236}">
                  <a16:creationId xmlns:a16="http://schemas.microsoft.com/office/drawing/2014/main" id="{329A318E-BEDC-4F02-80FF-C25CDA8852F2}"/>
                </a:ext>
              </a:extLst>
            </p:cNvPr>
            <p:cNvCxnSpPr>
              <a:cxnSpLocks/>
              <a:stCxn id="257" idx="0"/>
            </p:cNvCxnSpPr>
            <p:nvPr/>
          </p:nvCxnSpPr>
          <p:spPr>
            <a:xfrm flipV="1">
              <a:off x="7021235" y="1761103"/>
              <a:ext cx="700320" cy="608205"/>
            </a:xfrm>
            <a:prstGeom prst="straightConnector1">
              <a:avLst/>
            </a:prstGeom>
            <a:ln w="28575">
              <a:solidFill>
                <a:srgbClr val="5B9BD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CEB87D30-B6EF-4294-B300-071FC3507443}"/>
              </a:ext>
            </a:extLst>
          </p:cNvPr>
          <p:cNvGrpSpPr/>
          <p:nvPr/>
        </p:nvGrpSpPr>
        <p:grpSpPr>
          <a:xfrm>
            <a:off x="7335797" y="4296348"/>
            <a:ext cx="1288621" cy="954367"/>
            <a:chOff x="6376926" y="2061272"/>
            <a:chExt cx="1288621" cy="954367"/>
          </a:xfrm>
        </p:grpSpPr>
        <p:sp>
          <p:nvSpPr>
            <p:cNvPr id="260" name="TextBox 259">
              <a:extLst>
                <a:ext uri="{FF2B5EF4-FFF2-40B4-BE49-F238E27FC236}">
                  <a16:creationId xmlns:a16="http://schemas.microsoft.com/office/drawing/2014/main" id="{87A64D58-504F-443C-9EE7-DB28788F7BAF}"/>
                </a:ext>
              </a:extLst>
            </p:cNvPr>
            <p:cNvSpPr txBox="1"/>
            <p:nvPr/>
          </p:nvSpPr>
          <p:spPr>
            <a:xfrm>
              <a:off x="6376926" y="2369308"/>
              <a:ext cx="1288621" cy="646331"/>
            </a:xfrm>
            <a:prstGeom prst="rect">
              <a:avLst/>
            </a:prstGeom>
            <a:noFill/>
            <a:ln>
              <a:noFill/>
            </a:ln>
          </p:spPr>
          <p:txBody>
            <a:bodyPr wrap="none" rtlCol="0">
              <a:spAutoFit/>
            </a:bodyPr>
            <a:lstStyle/>
            <a:p>
              <a:pPr algn="ctr"/>
              <a:r>
                <a:rPr lang="en-US" dirty="0">
                  <a:solidFill>
                    <a:srgbClr val="66FF99"/>
                  </a:solidFill>
                </a:rPr>
                <a:t>Sum across </a:t>
              </a:r>
            </a:p>
            <a:p>
              <a:pPr algn="ctr"/>
              <a:r>
                <a:rPr lang="en-US" dirty="0">
                  <a:solidFill>
                    <a:srgbClr val="66FF99"/>
                  </a:solidFill>
                </a:rPr>
                <a:t>antennas</a:t>
              </a:r>
            </a:p>
          </p:txBody>
        </p:sp>
        <p:cxnSp>
          <p:nvCxnSpPr>
            <p:cNvPr id="261" name="Straight Arrow Connector 260">
              <a:extLst>
                <a:ext uri="{FF2B5EF4-FFF2-40B4-BE49-F238E27FC236}">
                  <a16:creationId xmlns:a16="http://schemas.microsoft.com/office/drawing/2014/main" id="{2DC640D8-F435-46AC-A8DC-F33E0270CD26}"/>
                </a:ext>
              </a:extLst>
            </p:cNvPr>
            <p:cNvCxnSpPr>
              <a:cxnSpLocks/>
              <a:stCxn id="260" idx="0"/>
            </p:cNvCxnSpPr>
            <p:nvPr/>
          </p:nvCxnSpPr>
          <p:spPr>
            <a:xfrm flipV="1">
              <a:off x="7021237" y="2061272"/>
              <a:ext cx="0" cy="308036"/>
            </a:xfrm>
            <a:prstGeom prst="straightConnector1">
              <a:avLst/>
            </a:prstGeom>
            <a:ln w="28575">
              <a:solidFill>
                <a:srgbClr val="66FF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6E52B387-DF6A-4E2B-951B-476719C91A0A}"/>
              </a:ext>
            </a:extLst>
          </p:cNvPr>
          <p:cNvGrpSpPr/>
          <p:nvPr/>
        </p:nvGrpSpPr>
        <p:grpSpPr>
          <a:xfrm>
            <a:off x="8656822" y="4099810"/>
            <a:ext cx="1239452" cy="1481202"/>
            <a:chOff x="6359829" y="1811436"/>
            <a:chExt cx="1239452" cy="1481202"/>
          </a:xfrm>
        </p:grpSpPr>
        <p:sp>
          <p:nvSpPr>
            <p:cNvPr id="263" name="TextBox 262">
              <a:extLst>
                <a:ext uri="{FF2B5EF4-FFF2-40B4-BE49-F238E27FC236}">
                  <a16:creationId xmlns:a16="http://schemas.microsoft.com/office/drawing/2014/main" id="{B6C834E5-D334-4C39-B271-7EA59BD294FE}"/>
                </a:ext>
              </a:extLst>
            </p:cNvPr>
            <p:cNvSpPr txBox="1"/>
            <p:nvPr/>
          </p:nvSpPr>
          <p:spPr>
            <a:xfrm>
              <a:off x="6443195" y="2369308"/>
              <a:ext cx="1156086" cy="923330"/>
            </a:xfrm>
            <a:prstGeom prst="rect">
              <a:avLst/>
            </a:prstGeom>
            <a:noFill/>
            <a:ln>
              <a:noFill/>
            </a:ln>
          </p:spPr>
          <p:txBody>
            <a:bodyPr wrap="none" rtlCol="0">
              <a:spAutoFit/>
            </a:bodyPr>
            <a:lstStyle/>
            <a:p>
              <a:pPr algn="ctr"/>
              <a:r>
                <a:rPr lang="en-US" dirty="0">
                  <a:solidFill>
                    <a:schemeClr val="bg1"/>
                  </a:solidFill>
                </a:rPr>
                <a:t>Individual </a:t>
              </a:r>
            </a:p>
            <a:p>
              <a:pPr algn="ctr"/>
              <a:r>
                <a:rPr lang="en-US" dirty="0">
                  <a:solidFill>
                    <a:schemeClr val="bg1"/>
                  </a:solidFill>
                </a:rPr>
                <a:t>Antenna</a:t>
              </a:r>
            </a:p>
            <a:p>
              <a:pPr algn="ctr"/>
              <a:r>
                <a:rPr lang="en-US" dirty="0">
                  <a:solidFill>
                    <a:schemeClr val="bg1"/>
                  </a:solidFill>
                </a:rPr>
                <a:t>Values</a:t>
              </a:r>
            </a:p>
          </p:txBody>
        </p:sp>
        <p:cxnSp>
          <p:nvCxnSpPr>
            <p:cNvPr id="264" name="Straight Arrow Connector 263">
              <a:extLst>
                <a:ext uri="{FF2B5EF4-FFF2-40B4-BE49-F238E27FC236}">
                  <a16:creationId xmlns:a16="http://schemas.microsoft.com/office/drawing/2014/main" id="{2E67BDC4-11E6-4061-9E07-3787E8B0D701}"/>
                </a:ext>
              </a:extLst>
            </p:cNvPr>
            <p:cNvCxnSpPr>
              <a:cxnSpLocks/>
              <a:stCxn id="263" idx="0"/>
            </p:cNvCxnSpPr>
            <p:nvPr/>
          </p:nvCxnSpPr>
          <p:spPr>
            <a:xfrm flipH="1" flipV="1">
              <a:off x="6359829" y="1811436"/>
              <a:ext cx="661409" cy="5578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C396E475-B573-4765-983E-669BD57935DA}"/>
                  </a:ext>
                </a:extLst>
              </p:cNvPr>
              <p:cNvSpPr txBox="1"/>
              <p:nvPr/>
            </p:nvSpPr>
            <p:spPr>
              <a:xfrm>
                <a:off x="7352228" y="3663551"/>
                <a:ext cx="166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bg1"/>
                          </a:solidFill>
                          <a:latin typeface="Cambria Math" panose="02040503050406030204" pitchFamily="18" charset="0"/>
                        </a:rPr>
                        <m:t>S</m:t>
                      </m:r>
                    </m:oMath>
                  </m:oMathPara>
                </a14:m>
                <a:endParaRPr lang="en-US" dirty="0">
                  <a:solidFill>
                    <a:schemeClr val="bg1"/>
                  </a:solidFill>
                </a:endParaRPr>
              </a:p>
            </p:txBody>
          </p:sp>
        </mc:Choice>
        <mc:Fallback xmlns="">
          <p:sp>
            <p:nvSpPr>
              <p:cNvPr id="265" name="TextBox 264">
                <a:extLst>
                  <a:ext uri="{FF2B5EF4-FFF2-40B4-BE49-F238E27FC236}">
                    <a16:creationId xmlns:a16="http://schemas.microsoft.com/office/drawing/2014/main" id="{C396E475-B573-4765-983E-669BD57935DA}"/>
                  </a:ext>
                </a:extLst>
              </p:cNvPr>
              <p:cNvSpPr txBox="1">
                <a:spLocks noRot="1" noChangeAspect="1" noMove="1" noResize="1" noEditPoints="1" noAdjustHandles="1" noChangeArrowheads="1" noChangeShapeType="1" noTextEdit="1"/>
              </p:cNvSpPr>
              <p:nvPr/>
            </p:nvSpPr>
            <p:spPr>
              <a:xfrm>
                <a:off x="7352228" y="3663551"/>
                <a:ext cx="166712" cy="276999"/>
              </a:xfrm>
              <a:prstGeom prst="rect">
                <a:avLst/>
              </a:prstGeom>
              <a:blipFill>
                <a:blip r:embed="rId9"/>
                <a:stretch>
                  <a:fillRect l="-33333" r="-3703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71D42403-430E-47D9-93E3-DF31B8DC8A1D}"/>
                  </a:ext>
                </a:extLst>
              </p:cNvPr>
              <p:cNvSpPr txBox="1"/>
              <p:nvPr/>
            </p:nvSpPr>
            <p:spPr>
              <a:xfrm>
                <a:off x="7725246" y="3376318"/>
                <a:ext cx="630109"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smtClean="0">
                              <a:solidFill>
                                <a:schemeClr val="bg1"/>
                              </a:solidFill>
                              <a:latin typeface="Cambria Math" panose="02040503050406030204" pitchFamily="18" charset="0"/>
                            </a:rPr>
                          </m:ctrlPr>
                        </m:naryPr>
                        <m:sub>
                          <m:r>
                            <a:rPr lang="pt-BR" i="1" smtClean="0">
                              <a:solidFill>
                                <a:schemeClr val="bg1"/>
                              </a:solidFill>
                              <a:latin typeface="Cambria Math" panose="02040503050406030204" pitchFamily="18" charset="0"/>
                            </a:rPr>
                            <m:t>𝑘</m:t>
                          </m:r>
                          <m:r>
                            <a:rPr lang="pt-BR"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𝑁</m:t>
                          </m:r>
                        </m:sup>
                        <m:e/>
                      </m:nary>
                    </m:oMath>
                  </m:oMathPara>
                </a14:m>
                <a:endParaRPr lang="en-US" dirty="0">
                  <a:solidFill>
                    <a:schemeClr val="bg1"/>
                  </a:solidFill>
                </a:endParaRPr>
              </a:p>
            </p:txBody>
          </p:sp>
        </mc:Choice>
        <mc:Fallback xmlns="">
          <p:sp>
            <p:nvSpPr>
              <p:cNvPr id="266" name="TextBox 265">
                <a:extLst>
                  <a:ext uri="{FF2B5EF4-FFF2-40B4-BE49-F238E27FC236}">
                    <a16:creationId xmlns:a16="http://schemas.microsoft.com/office/drawing/2014/main" id="{71D42403-430E-47D9-93E3-DF31B8DC8A1D}"/>
                  </a:ext>
                </a:extLst>
              </p:cNvPr>
              <p:cNvSpPr txBox="1">
                <a:spLocks noRot="1" noChangeAspect="1" noMove="1" noResize="1" noEditPoints="1" noAdjustHandles="1" noChangeArrowheads="1" noChangeShapeType="1" noTextEdit="1"/>
              </p:cNvSpPr>
              <p:nvPr/>
            </p:nvSpPr>
            <p:spPr>
              <a:xfrm>
                <a:off x="7725246" y="3376318"/>
                <a:ext cx="630109" cy="77912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DD35F120-478A-4C7D-BD17-AA8832D5A8B1}"/>
                  </a:ext>
                </a:extLst>
              </p:cNvPr>
              <p:cNvSpPr txBox="1"/>
              <p:nvPr/>
            </p:nvSpPr>
            <p:spPr>
              <a:xfrm>
                <a:off x="8133229" y="3617576"/>
                <a:ext cx="4741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𝐼</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m:t>
                      </m:r>
                      <m:r>
                        <a:rPr lang="en-U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67" name="TextBox 266">
                <a:extLst>
                  <a:ext uri="{FF2B5EF4-FFF2-40B4-BE49-F238E27FC236}">
                    <a16:creationId xmlns:a16="http://schemas.microsoft.com/office/drawing/2014/main" id="{DD35F120-478A-4C7D-BD17-AA8832D5A8B1}"/>
                  </a:ext>
                </a:extLst>
              </p:cNvPr>
              <p:cNvSpPr txBox="1">
                <a:spLocks noRot="1" noChangeAspect="1" noMove="1" noResize="1" noEditPoints="1" noAdjustHandles="1" noChangeArrowheads="1" noChangeShapeType="1" noTextEdit="1"/>
              </p:cNvSpPr>
              <p:nvPr/>
            </p:nvSpPr>
            <p:spPr>
              <a:xfrm>
                <a:off x="8133229" y="3617576"/>
                <a:ext cx="474104" cy="276999"/>
              </a:xfrm>
              <a:prstGeom prst="rect">
                <a:avLst/>
              </a:prstGeom>
              <a:blipFill>
                <a:blip r:embed="rId11"/>
                <a:stretch>
                  <a:fillRect l="-10256" t="-2174" r="-16667"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71BEB3DC-0AFE-434C-8B2C-437F626B58A1}"/>
                  </a:ext>
                </a:extLst>
              </p:cNvPr>
              <p:cNvSpPr txBox="1"/>
              <p:nvPr/>
            </p:nvSpPr>
            <p:spPr>
              <a:xfrm>
                <a:off x="7529944" y="3643725"/>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69" name="TextBox 268">
                <a:extLst>
                  <a:ext uri="{FF2B5EF4-FFF2-40B4-BE49-F238E27FC236}">
                    <a16:creationId xmlns:a16="http://schemas.microsoft.com/office/drawing/2014/main" id="{71BEB3DC-0AFE-434C-8B2C-437F626B58A1}"/>
                  </a:ext>
                </a:extLst>
              </p:cNvPr>
              <p:cNvSpPr txBox="1">
                <a:spLocks noRot="1" noChangeAspect="1" noMove="1" noResize="1" noEditPoints="1" noAdjustHandles="1" noChangeArrowheads="1" noChangeShapeType="1" noTextEdit="1"/>
              </p:cNvSpPr>
              <p:nvPr/>
            </p:nvSpPr>
            <p:spPr>
              <a:xfrm>
                <a:off x="7529944" y="3643725"/>
                <a:ext cx="226023" cy="276999"/>
              </a:xfrm>
              <a:prstGeom prst="rect">
                <a:avLst/>
              </a:prstGeom>
              <a:blipFill>
                <a:blip r:embed="rId12"/>
                <a:stretch>
                  <a:fillRect l="-10811" r="-10811"/>
                </a:stretch>
              </a:blipFill>
            </p:spPr>
            <p:txBody>
              <a:bodyPr/>
              <a:lstStyle/>
              <a:p>
                <a:r>
                  <a:rPr lang="en-US">
                    <a:noFill/>
                  </a:rPr>
                  <a:t> </a:t>
                </a:r>
              </a:p>
            </p:txBody>
          </p:sp>
        </mc:Fallback>
      </mc:AlternateContent>
      <p:sp>
        <p:nvSpPr>
          <p:cNvPr id="273" name="Rectangle: Rounded Corners 272">
            <a:extLst>
              <a:ext uri="{FF2B5EF4-FFF2-40B4-BE49-F238E27FC236}">
                <a16:creationId xmlns:a16="http://schemas.microsoft.com/office/drawing/2014/main" id="{5A98F501-8640-467B-AFB0-1C835FEA972B}"/>
              </a:ext>
            </a:extLst>
          </p:cNvPr>
          <p:cNvSpPr/>
          <p:nvPr/>
        </p:nvSpPr>
        <p:spPr>
          <a:xfrm>
            <a:off x="3103442" y="1300381"/>
            <a:ext cx="577591" cy="6805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Rounded Corners 273">
            <a:extLst>
              <a:ext uri="{FF2B5EF4-FFF2-40B4-BE49-F238E27FC236}">
                <a16:creationId xmlns:a16="http://schemas.microsoft.com/office/drawing/2014/main" id="{CADC7D77-D1F1-408A-BB71-9BC053BFF244}"/>
              </a:ext>
            </a:extLst>
          </p:cNvPr>
          <p:cNvSpPr/>
          <p:nvPr/>
        </p:nvSpPr>
        <p:spPr>
          <a:xfrm>
            <a:off x="166374" y="1186477"/>
            <a:ext cx="4930971" cy="880216"/>
          </a:xfrm>
          <a:prstGeom prst="round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itle 1">
            <a:extLst>
              <a:ext uri="{FF2B5EF4-FFF2-40B4-BE49-F238E27FC236}">
                <a16:creationId xmlns:a16="http://schemas.microsoft.com/office/drawing/2014/main" id="{E977516C-9E61-42CB-B2BA-06C992912FAB}"/>
              </a:ext>
            </a:extLst>
          </p:cNvPr>
          <p:cNvSpPr txBox="1">
            <a:spLocks/>
          </p:cNvSpPr>
          <p:nvPr/>
        </p:nvSpPr>
        <p:spPr>
          <a:xfrm>
            <a:off x="0" y="62012"/>
            <a:ext cx="10077450" cy="461665"/>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000" dirty="0">
                <a:solidFill>
                  <a:schemeClr val="bg1"/>
                </a:solidFill>
              </a:rPr>
              <a:t>How do we compute the voting function?</a:t>
            </a:r>
          </a:p>
        </p:txBody>
      </p:sp>
      <p:sp>
        <p:nvSpPr>
          <p:cNvPr id="61" name="TextBox 60">
            <a:extLst>
              <a:ext uri="{FF2B5EF4-FFF2-40B4-BE49-F238E27FC236}">
                <a16:creationId xmlns:a16="http://schemas.microsoft.com/office/drawing/2014/main" id="{8AF0BFA9-DAA0-412A-8F93-53028EA0964E}"/>
              </a:ext>
            </a:extLst>
          </p:cNvPr>
          <p:cNvSpPr txBox="1"/>
          <p:nvPr/>
        </p:nvSpPr>
        <p:spPr>
          <a:xfrm>
            <a:off x="0" y="497027"/>
            <a:ext cx="10077450"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sp>
        <p:nvSpPr>
          <p:cNvPr id="62" name="TextBox 61">
            <a:extLst>
              <a:ext uri="{FF2B5EF4-FFF2-40B4-BE49-F238E27FC236}">
                <a16:creationId xmlns:a16="http://schemas.microsoft.com/office/drawing/2014/main" id="{93909DC5-6B94-44F2-87BA-7A9B30AE96B1}"/>
              </a:ext>
            </a:extLst>
          </p:cNvPr>
          <p:cNvSpPr txBox="1"/>
          <p:nvPr/>
        </p:nvSpPr>
        <p:spPr>
          <a:xfrm>
            <a:off x="3388608" y="497027"/>
            <a:ext cx="3972887" cy="369332"/>
          </a:xfrm>
          <a:prstGeom prst="rect">
            <a:avLst/>
          </a:prstGeom>
          <a:noFill/>
          <a:ln>
            <a:noFill/>
          </a:ln>
        </p:spPr>
        <p:txBody>
          <a:bodyPr wrap="square" rtlCol="0">
            <a:spAutoFit/>
          </a:bodyPr>
          <a:lstStyle/>
          <a:p>
            <a:pPr algn="ctr"/>
            <a:r>
              <a:rPr lang="en-US" dirty="0">
                <a:solidFill>
                  <a:schemeClr val="bg1"/>
                </a:solidFill>
              </a:rPr>
              <a:t>arriving from this voxel in SAR image</a:t>
            </a:r>
          </a:p>
        </p:txBody>
      </p:sp>
      <p:grpSp>
        <p:nvGrpSpPr>
          <p:cNvPr id="64" name="Group 63">
            <a:extLst>
              <a:ext uri="{FF2B5EF4-FFF2-40B4-BE49-F238E27FC236}">
                <a16:creationId xmlns:a16="http://schemas.microsoft.com/office/drawing/2014/main" id="{878A0888-3A9E-4806-8A78-CD40AC0D265B}"/>
              </a:ext>
            </a:extLst>
          </p:cNvPr>
          <p:cNvGrpSpPr/>
          <p:nvPr/>
        </p:nvGrpSpPr>
        <p:grpSpPr>
          <a:xfrm>
            <a:off x="306083" y="1438667"/>
            <a:ext cx="4726253" cy="1767520"/>
            <a:chOff x="946335" y="1139902"/>
            <a:chExt cx="8117719" cy="3035858"/>
          </a:xfrm>
        </p:grpSpPr>
        <p:grpSp>
          <p:nvGrpSpPr>
            <p:cNvPr id="65" name="Group 64">
              <a:extLst>
                <a:ext uri="{FF2B5EF4-FFF2-40B4-BE49-F238E27FC236}">
                  <a16:creationId xmlns:a16="http://schemas.microsoft.com/office/drawing/2014/main" id="{CD11A3C4-FA6B-40C8-91B2-41D4422B3930}"/>
                </a:ext>
              </a:extLst>
            </p:cNvPr>
            <p:cNvGrpSpPr/>
            <p:nvPr/>
          </p:nvGrpSpPr>
          <p:grpSpPr>
            <a:xfrm>
              <a:off x="946335" y="1139902"/>
              <a:ext cx="8117719" cy="3035858"/>
              <a:chOff x="5396416" y="2160982"/>
              <a:chExt cx="4387664" cy="1640895"/>
            </a:xfrm>
          </p:grpSpPr>
          <p:sp>
            <p:nvSpPr>
              <p:cNvPr id="67" name="Isosceles Triangle 66">
                <a:extLst>
                  <a:ext uri="{FF2B5EF4-FFF2-40B4-BE49-F238E27FC236}">
                    <a16:creationId xmlns:a16="http://schemas.microsoft.com/office/drawing/2014/main" id="{47032164-4B75-4AFA-A9A8-09C5077B9B4A}"/>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8" name="Straight Connector 67">
                <a:extLst>
                  <a:ext uri="{FF2B5EF4-FFF2-40B4-BE49-F238E27FC236}">
                    <a16:creationId xmlns:a16="http://schemas.microsoft.com/office/drawing/2014/main" id="{56F3D1DD-64FD-4A70-8993-D34BCDAF5DAE}"/>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9" name="Isosceles Triangle 68">
                <a:extLst>
                  <a:ext uri="{FF2B5EF4-FFF2-40B4-BE49-F238E27FC236}">
                    <a16:creationId xmlns:a16="http://schemas.microsoft.com/office/drawing/2014/main" id="{C751A3ED-5C95-4E3C-BBE6-65E8295F35D3}"/>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0" name="Straight Connector 69">
                <a:extLst>
                  <a:ext uri="{FF2B5EF4-FFF2-40B4-BE49-F238E27FC236}">
                    <a16:creationId xmlns:a16="http://schemas.microsoft.com/office/drawing/2014/main" id="{0ABA05B9-DA68-46D8-B33C-079FDF726C14}"/>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1" name="Isosceles Triangle 70">
                <a:extLst>
                  <a:ext uri="{FF2B5EF4-FFF2-40B4-BE49-F238E27FC236}">
                    <a16:creationId xmlns:a16="http://schemas.microsoft.com/office/drawing/2014/main" id="{B77EBC52-9D09-4D6B-B000-43F18C1A17CB}"/>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2" name="Straight Connector 71">
                <a:extLst>
                  <a:ext uri="{FF2B5EF4-FFF2-40B4-BE49-F238E27FC236}">
                    <a16:creationId xmlns:a16="http://schemas.microsoft.com/office/drawing/2014/main" id="{A1311C4A-8373-455F-85F3-942601B12288}"/>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C4AC73F-5D80-4886-A1A3-D814F540D72A}"/>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Isosceles Triangle 73">
                <a:extLst>
                  <a:ext uri="{FF2B5EF4-FFF2-40B4-BE49-F238E27FC236}">
                    <a16:creationId xmlns:a16="http://schemas.microsoft.com/office/drawing/2014/main" id="{DBE241FF-6E0F-4A73-BD0A-79FE8AE5BF59}"/>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5" name="Straight Connector 74">
                <a:extLst>
                  <a:ext uri="{FF2B5EF4-FFF2-40B4-BE49-F238E27FC236}">
                    <a16:creationId xmlns:a16="http://schemas.microsoft.com/office/drawing/2014/main" id="{4E339242-7B4B-4F1F-B97D-490F598E297F}"/>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Isosceles Triangle 75">
                <a:extLst>
                  <a:ext uri="{FF2B5EF4-FFF2-40B4-BE49-F238E27FC236}">
                    <a16:creationId xmlns:a16="http://schemas.microsoft.com/office/drawing/2014/main" id="{3459F033-5F2B-46F7-AF12-8B1BFD67ACF9}"/>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7" name="Straight Connector 76">
                <a:extLst>
                  <a:ext uri="{FF2B5EF4-FFF2-40B4-BE49-F238E27FC236}">
                    <a16:creationId xmlns:a16="http://schemas.microsoft.com/office/drawing/2014/main" id="{783FE9CA-B50B-4B31-A9A9-C2BA712143BD}"/>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8" name="Isosceles Triangle 77">
                <a:extLst>
                  <a:ext uri="{FF2B5EF4-FFF2-40B4-BE49-F238E27FC236}">
                    <a16:creationId xmlns:a16="http://schemas.microsoft.com/office/drawing/2014/main" id="{8A464238-6659-4E52-92B3-8C0DF8A34BF1}"/>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9" name="Straight Connector 78">
                <a:extLst>
                  <a:ext uri="{FF2B5EF4-FFF2-40B4-BE49-F238E27FC236}">
                    <a16:creationId xmlns:a16="http://schemas.microsoft.com/office/drawing/2014/main" id="{6A03A457-1E63-4FC7-836C-1B71CD699EFB}"/>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0" name="Isosceles Triangle 79">
                <a:extLst>
                  <a:ext uri="{FF2B5EF4-FFF2-40B4-BE49-F238E27FC236}">
                    <a16:creationId xmlns:a16="http://schemas.microsoft.com/office/drawing/2014/main" id="{E1534430-2C2B-4827-A77B-8355963B420C}"/>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1" name="Straight Connector 80">
                <a:extLst>
                  <a:ext uri="{FF2B5EF4-FFF2-40B4-BE49-F238E27FC236}">
                    <a16:creationId xmlns:a16="http://schemas.microsoft.com/office/drawing/2014/main" id="{05E4FABB-B0C8-4457-93E5-DCDB4C6A626D}"/>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56E110E-8743-4C9D-B511-AE18719CBE14}"/>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2BB0129-55BC-48C9-B5A2-E1091FF55F19}"/>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1C1DA30-2BEC-4C1B-8004-3014F310D19C}"/>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AE57A7B-B6A5-4055-A054-23BDDEB79C25}"/>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C237706-6AB8-4095-A66D-68D4D7B66299}"/>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4D6F2EC-FA45-4851-9106-AFF301BB1C9B}"/>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AEFDEA9-B1F7-4447-9505-D3C9CB7F8DAC}"/>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7DA2F4F-27D0-4289-951E-4C684F676923}"/>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4E1F045D-31A3-448F-96ED-CA82D4BEA161}"/>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Straight Connector 65">
              <a:extLst>
                <a:ext uri="{FF2B5EF4-FFF2-40B4-BE49-F238E27FC236}">
                  <a16:creationId xmlns:a16="http://schemas.microsoft.com/office/drawing/2014/main" id="{AB20ED6D-F096-470B-AA51-DB39275C080C}"/>
                </a:ext>
              </a:extLst>
            </p:cNvPr>
            <p:cNvCxnSpPr>
              <a:cxnSpLocks/>
            </p:cNvCxnSpPr>
            <p:nvPr/>
          </p:nvCxnSpPr>
          <p:spPr>
            <a:xfrm flipV="1">
              <a:off x="5012980" y="1656080"/>
              <a:ext cx="1154140" cy="2237740"/>
            </a:xfrm>
            <a:prstGeom prst="line">
              <a:avLst/>
            </a:prstGeom>
            <a:ln w="76200">
              <a:solidFill>
                <a:srgbClr val="449CC4"/>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4" name="Arc 13">
            <a:extLst>
              <a:ext uri="{FF2B5EF4-FFF2-40B4-BE49-F238E27FC236}">
                <a16:creationId xmlns:a16="http://schemas.microsoft.com/office/drawing/2014/main" id="{43CCFA99-AFAE-4FC4-9764-BEC97A950775}"/>
              </a:ext>
            </a:extLst>
          </p:cNvPr>
          <p:cNvSpPr/>
          <p:nvPr/>
        </p:nvSpPr>
        <p:spPr>
          <a:xfrm>
            <a:off x="5972962" y="2155971"/>
            <a:ext cx="1182848" cy="1669270"/>
          </a:xfrm>
          <a:prstGeom prst="arc">
            <a:avLst>
              <a:gd name="adj1" fmla="val 5458623"/>
              <a:gd name="adj2" fmla="val 16180245"/>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9894995-19A3-4495-BD6C-164C6576BF35}"/>
              </a:ext>
            </a:extLst>
          </p:cNvPr>
          <p:cNvCxnSpPr/>
          <p:nvPr/>
        </p:nvCxnSpPr>
        <p:spPr>
          <a:xfrm>
            <a:off x="6537960" y="3825240"/>
            <a:ext cx="5486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33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 fill="hold"/>
                                        <p:tgtEl>
                                          <p:spTgt spid="245"/>
                                        </p:tgtEl>
                                        <p:attrNameLst>
                                          <p:attrName>style.color</p:attrName>
                                        </p:attrNameLst>
                                      </p:cBhvr>
                                      <p:to>
                                        <a:srgbClr val="49D5C8"/>
                                      </p:to>
                                    </p:animClr>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0" nodeType="clickEffect">
                                  <p:stCondLst>
                                    <p:cond delay="0"/>
                                  </p:stCondLst>
                                  <p:childTnLst>
                                    <p:animClr clrSpc="rgb" dir="cw">
                                      <p:cBhvr override="childStyle">
                                        <p:cTn id="28" dur="10" fill="hold"/>
                                        <p:tgtEl>
                                          <p:spTgt spid="244"/>
                                        </p:tgtEl>
                                        <p:attrNameLst>
                                          <p:attrName>style.color</p:attrName>
                                        </p:attrNameLst>
                                      </p:cBhvr>
                                      <p:to>
                                        <a:srgbClr val="BC7EE2"/>
                                      </p:to>
                                    </p:animClr>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10" fill="hold"/>
                                        <p:tgtEl>
                                          <p:spTgt spid="243"/>
                                        </p:tgtEl>
                                        <p:attrNameLst>
                                          <p:attrName>style.color</p:attrName>
                                        </p:attrNameLst>
                                      </p:cBhvr>
                                      <p:to>
                                        <a:srgbClr val="DE40D6"/>
                                      </p:to>
                                    </p:animClr>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7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6"/>
                                        </p:tgtEl>
                                        <p:attrNameLst>
                                          <p:attrName>style.visibility</p:attrName>
                                        </p:attrNameLst>
                                      </p:cBhvr>
                                      <p:to>
                                        <p:strVal val="visible"/>
                                      </p:to>
                                    </p:set>
                                  </p:childTnLst>
                                </p:cTn>
                              </p:par>
                              <p:par>
                                <p:cTn id="53" presetID="3" presetClass="emph" presetSubtype="2" fill="hold" grpId="1" nodeType="withEffect">
                                  <p:stCondLst>
                                    <p:cond delay="0"/>
                                  </p:stCondLst>
                                  <p:childTnLst>
                                    <p:animClr clrSpc="rgb" dir="cw">
                                      <p:cBhvr override="childStyle">
                                        <p:cTn id="54" dur="10" fill="hold"/>
                                        <p:tgtEl>
                                          <p:spTgt spid="265"/>
                                        </p:tgtEl>
                                        <p:attrNameLst>
                                          <p:attrName>style.color</p:attrName>
                                        </p:attrNameLst>
                                      </p:cBhvr>
                                      <p:to>
                                        <a:srgbClr val="5B9BD5"/>
                                      </p:to>
                                    </p:animClr>
                                  </p:childTnLst>
                                </p:cTn>
                              </p:par>
                              <p:par>
                                <p:cTn id="55" presetID="1" presetClass="entr" presetSubtype="0" fill="hold" grpId="0" nodeType="withEffect">
                                  <p:stCondLst>
                                    <p:cond delay="0"/>
                                  </p:stCondLst>
                                  <p:childTnLst>
                                    <p:set>
                                      <p:cBhvr>
                                        <p:cTn id="56" dur="1" fill="hold">
                                          <p:stCondLst>
                                            <p:cond delay="0"/>
                                          </p:stCondLst>
                                        </p:cTn>
                                        <p:tgtEl>
                                          <p:spTgt spid="27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59"/>
                                        </p:tgtEl>
                                        <p:attrNameLst>
                                          <p:attrName>style.visibility</p:attrName>
                                        </p:attrNameLst>
                                      </p:cBhvr>
                                      <p:to>
                                        <p:strVal val="visible"/>
                                      </p:to>
                                    </p:set>
                                  </p:childTnLst>
                                </p:cTn>
                              </p:par>
                              <p:par>
                                <p:cTn id="61" presetID="3" presetClass="emph" presetSubtype="2" fill="hold" grpId="1" nodeType="withEffect">
                                  <p:stCondLst>
                                    <p:cond delay="0"/>
                                  </p:stCondLst>
                                  <p:childTnLst>
                                    <p:animClr clrSpc="rgb" dir="cw">
                                      <p:cBhvr override="childStyle">
                                        <p:cTn id="62" dur="10" fill="hold"/>
                                        <p:tgtEl>
                                          <p:spTgt spid="266"/>
                                        </p:tgtEl>
                                        <p:attrNameLst>
                                          <p:attrName>style.color</p:attrName>
                                        </p:attrNameLst>
                                      </p:cBhvr>
                                      <p:to>
                                        <a:srgbClr val="66FF99"/>
                                      </p:to>
                                    </p:animClr>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400"/>
                                        <p:tgtEl>
                                          <p:spTgt spid="14"/>
                                        </p:tgtEl>
                                      </p:cBhvr>
                                    </p:animEffect>
                                  </p:childTnLst>
                                </p:cTn>
                              </p:par>
                              <p:par>
                                <p:cTn id="72" presetID="22" presetClass="entr" presetSubtype="8" fill="hold" nodeType="withEffect">
                                  <p:stCondLst>
                                    <p:cond delay="40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3" grpId="1"/>
      <p:bldP spid="244" grpId="0"/>
      <p:bldP spid="244" grpId="1"/>
      <p:bldP spid="245" grpId="0"/>
      <p:bldP spid="245" grpId="1"/>
      <p:bldP spid="246" grpId="0"/>
      <p:bldP spid="265" grpId="0"/>
      <p:bldP spid="265" grpId="1"/>
      <p:bldP spid="266" grpId="0"/>
      <p:bldP spid="266" grpId="1"/>
      <p:bldP spid="267" grpId="0"/>
      <p:bldP spid="269" grpId="0"/>
      <p:bldP spid="273" grpId="0" animBg="1"/>
      <p:bldP spid="273" grpId="1" animBg="1"/>
      <p:bldP spid="274"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8ABAC294-AB50-4E8F-A2CA-75BAA6A699C4}"/>
                  </a:ext>
                </a:extLst>
              </p:cNvPr>
              <p:cNvSpPr txBox="1"/>
              <p:nvPr/>
            </p:nvSpPr>
            <p:spPr>
              <a:xfrm>
                <a:off x="1975062" y="3776554"/>
                <a:ext cx="1192698" cy="437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𝑒</m:t>
                          </m:r>
                        </m:e>
                        <m:sup>
                          <m:f>
                            <m:fPr>
                              <m:type m:val="skw"/>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rPr>
                                <m:t>𝑗</m:t>
                              </m:r>
                              <m:r>
                                <a:rPr lang="en-US" i="1">
                                  <a:solidFill>
                                    <a:schemeClr val="bg1"/>
                                  </a:solidFill>
                                  <a:latin typeface="Cambria Math" panose="02040503050406030204" pitchFamily="18" charset="0"/>
                                </a:rPr>
                                <m:t>2</m:t>
                              </m:r>
                              <m:r>
                                <a:rPr lang="en-US" i="1">
                                  <a:solidFill>
                                    <a:schemeClr val="bg1"/>
                                  </a:solidFill>
                                  <a:latin typeface="Cambria Math" panose="02040503050406030204" pitchFamily="18" charset="0"/>
                                  <a:ea typeface="Cambria Math" panose="02040503050406030204" pitchFamily="18" charset="0"/>
                                </a:rPr>
                                <m:t>𝜋</m:t>
                              </m:r>
                              <m:r>
                                <a:rPr lang="en-US" i="1">
                                  <a:solidFill>
                                    <a:schemeClr val="bg1"/>
                                  </a:solidFill>
                                  <a:latin typeface="Cambria Math" panose="02040503050406030204" pitchFamily="18" charset="0"/>
                                  <a:ea typeface="Cambria Math" panose="02040503050406030204" pitchFamily="18" charset="0"/>
                                </a:rPr>
                                <m:t>𝑑</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𝑣</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𝑘</m:t>
                              </m:r>
                              <m:r>
                                <a:rPr lang="en-US" i="1">
                                  <a:solidFill>
                                    <a:schemeClr val="bg1"/>
                                  </a:solidFill>
                                  <a:latin typeface="Cambria Math" panose="02040503050406030204" pitchFamily="18" charset="0"/>
                                  <a:ea typeface="Cambria Math" panose="02040503050406030204" pitchFamily="18" charset="0"/>
                                </a:rPr>
                                <m:t>)</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smtClean="0">
                                      <a:solidFill>
                                        <a:schemeClr val="bg1"/>
                                      </a:solidFill>
                                      <a:latin typeface="Cambria Math" panose="02040503050406030204" pitchFamily="18" charset="0"/>
                                      <a:ea typeface="Cambria Math" panose="02040503050406030204" pitchFamily="18" charset="0"/>
                                    </a:rPr>
                                    <m:t>𝜆</m:t>
                                  </m:r>
                                </m:e>
                                <m:sub>
                                  <m:r>
                                    <a:rPr lang="en-US" i="1">
                                      <a:solidFill>
                                        <a:schemeClr val="bg1"/>
                                      </a:solidFill>
                                      <a:latin typeface="Cambria Math" panose="02040503050406030204" pitchFamily="18" charset="0"/>
                                      <a:ea typeface="Cambria Math" panose="02040503050406030204" pitchFamily="18" charset="0"/>
                                    </a:rPr>
                                    <m:t>𝑖</m:t>
                                  </m:r>
                                </m:sub>
                              </m:sSub>
                            </m:den>
                          </m:f>
                        </m:sup>
                      </m:sSup>
                    </m:oMath>
                  </m:oMathPara>
                </a14:m>
                <a:endParaRPr lang="en-US" dirty="0">
                  <a:solidFill>
                    <a:schemeClr val="bg1"/>
                  </a:solidFill>
                </a:endParaRPr>
              </a:p>
            </p:txBody>
          </p:sp>
        </mc:Choice>
        <mc:Fallback xmlns="">
          <p:sp>
            <p:nvSpPr>
              <p:cNvPr id="243" name="TextBox 242">
                <a:extLst>
                  <a:ext uri="{FF2B5EF4-FFF2-40B4-BE49-F238E27FC236}">
                    <a16:creationId xmlns:a16="http://schemas.microsoft.com/office/drawing/2014/main" id="{8ABAC294-AB50-4E8F-A2CA-75BAA6A699C4}"/>
                  </a:ext>
                </a:extLst>
              </p:cNvPr>
              <p:cNvSpPr txBox="1">
                <a:spLocks noRot="1" noChangeAspect="1" noMove="1" noResize="1" noEditPoints="1" noAdjustHandles="1" noChangeArrowheads="1" noChangeShapeType="1" noTextEdit="1"/>
              </p:cNvSpPr>
              <p:nvPr/>
            </p:nvSpPr>
            <p:spPr>
              <a:xfrm>
                <a:off x="1975062" y="3776554"/>
                <a:ext cx="1192698" cy="4370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B1A15DC7-649B-41ED-AEF5-1EC54259488E}"/>
                  </a:ext>
                </a:extLst>
              </p:cNvPr>
              <p:cNvSpPr txBox="1"/>
              <p:nvPr/>
            </p:nvSpPr>
            <p:spPr>
              <a:xfrm>
                <a:off x="1312122" y="3936574"/>
                <a:ext cx="6776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h</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𝑖</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𝑘</m:t>
                          </m:r>
                        </m:e>
                      </m:d>
                    </m:oMath>
                  </m:oMathPara>
                </a14:m>
                <a:endParaRPr lang="en-US" dirty="0">
                  <a:solidFill>
                    <a:schemeClr val="bg1"/>
                  </a:solidFill>
                </a:endParaRPr>
              </a:p>
            </p:txBody>
          </p:sp>
        </mc:Choice>
        <mc:Fallback xmlns="">
          <p:sp>
            <p:nvSpPr>
              <p:cNvPr id="244" name="TextBox 243">
                <a:extLst>
                  <a:ext uri="{FF2B5EF4-FFF2-40B4-BE49-F238E27FC236}">
                    <a16:creationId xmlns:a16="http://schemas.microsoft.com/office/drawing/2014/main" id="{B1A15DC7-649B-41ED-AEF5-1EC54259488E}"/>
                  </a:ext>
                </a:extLst>
              </p:cNvPr>
              <p:cNvSpPr txBox="1">
                <a:spLocks noRot="1" noChangeAspect="1" noMove="1" noResize="1" noEditPoints="1" noAdjustHandles="1" noChangeArrowheads="1" noChangeShapeType="1" noTextEdit="1"/>
              </p:cNvSpPr>
              <p:nvPr/>
            </p:nvSpPr>
            <p:spPr>
              <a:xfrm>
                <a:off x="1312122" y="3936574"/>
                <a:ext cx="677686" cy="276999"/>
              </a:xfrm>
              <a:prstGeom prst="rect">
                <a:avLst/>
              </a:prstGeom>
              <a:blipFill>
                <a:blip r:embed="rId4"/>
                <a:stretch>
                  <a:fillRect l="-8108"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DDC8FE8B-EDA6-45A1-98F3-13C8982E3A5F}"/>
                  </a:ext>
                </a:extLst>
              </p:cNvPr>
              <p:cNvSpPr txBox="1"/>
              <p:nvPr/>
            </p:nvSpPr>
            <p:spPr>
              <a:xfrm>
                <a:off x="938742" y="3677494"/>
                <a:ext cx="608949"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pt-BR"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𝑀</m:t>
                          </m:r>
                        </m:sup>
                        <m:e/>
                      </m:nary>
                    </m:oMath>
                  </m:oMathPara>
                </a14:m>
                <a:endParaRPr lang="en-US" dirty="0">
                  <a:solidFill>
                    <a:schemeClr val="bg1"/>
                  </a:solidFill>
                </a:endParaRPr>
              </a:p>
            </p:txBody>
          </p:sp>
        </mc:Choice>
        <mc:Fallback xmlns="">
          <p:sp>
            <p:nvSpPr>
              <p:cNvPr id="245" name="TextBox 244">
                <a:extLst>
                  <a:ext uri="{FF2B5EF4-FFF2-40B4-BE49-F238E27FC236}">
                    <a16:creationId xmlns:a16="http://schemas.microsoft.com/office/drawing/2014/main" id="{DDC8FE8B-EDA6-45A1-98F3-13C8982E3A5F}"/>
                  </a:ext>
                </a:extLst>
              </p:cNvPr>
              <p:cNvSpPr txBox="1">
                <a:spLocks noRot="1" noChangeAspect="1" noMove="1" noResize="1" noEditPoints="1" noAdjustHandles="1" noChangeArrowheads="1" noChangeShapeType="1" noTextEdit="1"/>
              </p:cNvSpPr>
              <p:nvPr/>
            </p:nvSpPr>
            <p:spPr>
              <a:xfrm>
                <a:off x="938742" y="3677494"/>
                <a:ext cx="608949" cy="77912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95024427-1689-4A54-A0BB-0D012FB7BC72}"/>
                  </a:ext>
                </a:extLst>
              </p:cNvPr>
              <p:cNvSpPr txBox="1"/>
              <p:nvPr/>
            </p:nvSpPr>
            <p:spPr>
              <a:xfrm>
                <a:off x="248261" y="3944194"/>
                <a:ext cx="711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𝐼</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m:t>
                      </m:r>
                      <m:r>
                        <a:rPr lang="en-U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46" name="TextBox 245">
                <a:extLst>
                  <a:ext uri="{FF2B5EF4-FFF2-40B4-BE49-F238E27FC236}">
                    <a16:creationId xmlns:a16="http://schemas.microsoft.com/office/drawing/2014/main" id="{95024427-1689-4A54-A0BB-0D012FB7BC72}"/>
                  </a:ext>
                </a:extLst>
              </p:cNvPr>
              <p:cNvSpPr txBox="1">
                <a:spLocks noRot="1" noChangeAspect="1" noMove="1" noResize="1" noEditPoints="1" noAdjustHandles="1" noChangeArrowheads="1" noChangeShapeType="1" noTextEdit="1"/>
              </p:cNvSpPr>
              <p:nvPr/>
            </p:nvSpPr>
            <p:spPr>
              <a:xfrm>
                <a:off x="248261" y="3944194"/>
                <a:ext cx="711349" cy="276999"/>
              </a:xfrm>
              <a:prstGeom prst="rect">
                <a:avLst/>
              </a:prstGeom>
              <a:blipFill>
                <a:blip r:embed="rId6"/>
                <a:stretch>
                  <a:fillRect l="-7759" t="-2222" r="-3448"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DF679453-893C-49AD-9757-3F8F5ECAA96F}"/>
                  </a:ext>
                </a:extLst>
              </p:cNvPr>
              <p:cNvSpPr txBox="1"/>
              <p:nvPr/>
            </p:nvSpPr>
            <p:spPr>
              <a:xfrm>
                <a:off x="3664617" y="3932596"/>
                <a:ext cx="166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bg1"/>
                          </a:solidFill>
                          <a:latin typeface="Cambria Math" panose="02040503050406030204" pitchFamily="18" charset="0"/>
                        </a:rPr>
                        <m:t>S</m:t>
                      </m:r>
                    </m:oMath>
                  </m:oMathPara>
                </a14:m>
                <a:endParaRPr lang="en-US" dirty="0">
                  <a:solidFill>
                    <a:schemeClr val="bg1"/>
                  </a:solidFill>
                </a:endParaRPr>
              </a:p>
            </p:txBody>
          </p:sp>
        </mc:Choice>
        <mc:Fallback xmlns="">
          <p:sp>
            <p:nvSpPr>
              <p:cNvPr id="248" name="TextBox 247">
                <a:extLst>
                  <a:ext uri="{FF2B5EF4-FFF2-40B4-BE49-F238E27FC236}">
                    <a16:creationId xmlns:a16="http://schemas.microsoft.com/office/drawing/2014/main" id="{DF679453-893C-49AD-9757-3F8F5ECAA96F}"/>
                  </a:ext>
                </a:extLst>
              </p:cNvPr>
              <p:cNvSpPr txBox="1">
                <a:spLocks noRot="1" noChangeAspect="1" noMove="1" noResize="1" noEditPoints="1" noAdjustHandles="1" noChangeArrowheads="1" noChangeShapeType="1" noTextEdit="1"/>
              </p:cNvSpPr>
              <p:nvPr/>
            </p:nvSpPr>
            <p:spPr>
              <a:xfrm>
                <a:off x="3664617" y="3932596"/>
                <a:ext cx="166712" cy="276999"/>
              </a:xfrm>
              <a:prstGeom prst="rect">
                <a:avLst/>
              </a:prstGeom>
              <a:blipFill>
                <a:blip r:embed="rId7"/>
                <a:stretch>
                  <a:fillRect l="-33333" r="-3703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0" name="TextBox 249">
                <a:extLst>
                  <a:ext uri="{FF2B5EF4-FFF2-40B4-BE49-F238E27FC236}">
                    <a16:creationId xmlns:a16="http://schemas.microsoft.com/office/drawing/2014/main" id="{E9E11CF7-712B-4392-8C46-80187B9571C3}"/>
                  </a:ext>
                </a:extLst>
              </p:cNvPr>
              <p:cNvSpPr txBox="1"/>
              <p:nvPr/>
            </p:nvSpPr>
            <p:spPr>
              <a:xfrm>
                <a:off x="4037635" y="3645363"/>
                <a:ext cx="630109"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smtClean="0">
                              <a:solidFill>
                                <a:schemeClr val="bg1"/>
                              </a:solidFill>
                              <a:latin typeface="Cambria Math" panose="02040503050406030204" pitchFamily="18" charset="0"/>
                            </a:rPr>
                          </m:ctrlPr>
                        </m:naryPr>
                        <m:sub>
                          <m:r>
                            <a:rPr lang="pt-BR" i="1" smtClean="0">
                              <a:solidFill>
                                <a:schemeClr val="bg1"/>
                              </a:solidFill>
                              <a:latin typeface="Cambria Math" panose="02040503050406030204" pitchFamily="18" charset="0"/>
                            </a:rPr>
                            <m:t>𝑘</m:t>
                          </m:r>
                          <m:r>
                            <a:rPr lang="pt-BR"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𝑁</m:t>
                          </m:r>
                        </m:sup>
                        <m:e/>
                      </m:nary>
                    </m:oMath>
                  </m:oMathPara>
                </a14:m>
                <a:endParaRPr lang="en-US" dirty="0">
                  <a:solidFill>
                    <a:schemeClr val="bg1"/>
                  </a:solidFill>
                </a:endParaRPr>
              </a:p>
            </p:txBody>
          </p:sp>
        </mc:Choice>
        <mc:Fallback xmlns="">
          <p:sp>
            <p:nvSpPr>
              <p:cNvPr id="250" name="TextBox 249">
                <a:extLst>
                  <a:ext uri="{FF2B5EF4-FFF2-40B4-BE49-F238E27FC236}">
                    <a16:creationId xmlns:a16="http://schemas.microsoft.com/office/drawing/2014/main" id="{E9E11CF7-712B-4392-8C46-80187B9571C3}"/>
                  </a:ext>
                </a:extLst>
              </p:cNvPr>
              <p:cNvSpPr txBox="1">
                <a:spLocks noRot="1" noChangeAspect="1" noMove="1" noResize="1" noEditPoints="1" noAdjustHandles="1" noChangeArrowheads="1" noChangeShapeType="1" noTextEdit="1"/>
              </p:cNvSpPr>
              <p:nvPr/>
            </p:nvSpPr>
            <p:spPr>
              <a:xfrm>
                <a:off x="4037635" y="3645363"/>
                <a:ext cx="630109" cy="77912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AF2A4607-69F0-4368-99D0-4244787E2D2D}"/>
                  </a:ext>
                </a:extLst>
              </p:cNvPr>
              <p:cNvSpPr txBox="1"/>
              <p:nvPr/>
            </p:nvSpPr>
            <p:spPr>
              <a:xfrm>
                <a:off x="4445618" y="3886621"/>
                <a:ext cx="4741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𝐼</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m:t>
                      </m:r>
                      <m:r>
                        <a:rPr lang="en-U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52" name="TextBox 251">
                <a:extLst>
                  <a:ext uri="{FF2B5EF4-FFF2-40B4-BE49-F238E27FC236}">
                    <a16:creationId xmlns:a16="http://schemas.microsoft.com/office/drawing/2014/main" id="{AF2A4607-69F0-4368-99D0-4244787E2D2D}"/>
                  </a:ext>
                </a:extLst>
              </p:cNvPr>
              <p:cNvSpPr txBox="1">
                <a:spLocks noRot="1" noChangeAspect="1" noMove="1" noResize="1" noEditPoints="1" noAdjustHandles="1" noChangeArrowheads="1" noChangeShapeType="1" noTextEdit="1"/>
              </p:cNvSpPr>
              <p:nvPr/>
            </p:nvSpPr>
            <p:spPr>
              <a:xfrm>
                <a:off x="4445618" y="3886621"/>
                <a:ext cx="474104" cy="276999"/>
              </a:xfrm>
              <a:prstGeom prst="rect">
                <a:avLst/>
              </a:prstGeom>
              <a:blipFill>
                <a:blip r:embed="rId9"/>
                <a:stretch>
                  <a:fillRect l="-10256" t="-4444" r="-16667"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23EB65FD-EC60-4A12-B8CC-1E0D2969E984}"/>
                  </a:ext>
                </a:extLst>
              </p:cNvPr>
              <p:cNvSpPr txBox="1"/>
              <p:nvPr/>
            </p:nvSpPr>
            <p:spPr>
              <a:xfrm>
                <a:off x="3857201" y="3912770"/>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54" name="TextBox 253">
                <a:extLst>
                  <a:ext uri="{FF2B5EF4-FFF2-40B4-BE49-F238E27FC236}">
                    <a16:creationId xmlns:a16="http://schemas.microsoft.com/office/drawing/2014/main" id="{23EB65FD-EC60-4A12-B8CC-1E0D2969E984}"/>
                  </a:ext>
                </a:extLst>
              </p:cNvPr>
              <p:cNvSpPr txBox="1">
                <a:spLocks noRot="1" noChangeAspect="1" noMove="1" noResize="1" noEditPoints="1" noAdjustHandles="1" noChangeArrowheads="1" noChangeShapeType="1" noTextEdit="1"/>
              </p:cNvSpPr>
              <p:nvPr/>
            </p:nvSpPr>
            <p:spPr>
              <a:xfrm>
                <a:off x="3857201" y="3912770"/>
                <a:ext cx="226023" cy="276999"/>
              </a:xfrm>
              <a:prstGeom prst="rect">
                <a:avLst/>
              </a:prstGeom>
              <a:blipFill>
                <a:blip r:embed="rId10"/>
                <a:stretch>
                  <a:fillRect l="-13514" r="-8108"/>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1B97E3BE-998F-4180-8368-F03E448199A7}"/>
              </a:ext>
            </a:extLst>
          </p:cNvPr>
          <p:cNvSpPr/>
          <p:nvPr/>
        </p:nvSpPr>
        <p:spPr>
          <a:xfrm>
            <a:off x="173808" y="1208779"/>
            <a:ext cx="5005314" cy="944380"/>
          </a:xfrm>
          <a:prstGeom prst="round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Rounded Corners 255">
            <a:extLst>
              <a:ext uri="{FF2B5EF4-FFF2-40B4-BE49-F238E27FC236}">
                <a16:creationId xmlns:a16="http://schemas.microsoft.com/office/drawing/2014/main" id="{71D23641-A717-4CE9-A9BD-D7070179B657}"/>
              </a:ext>
            </a:extLst>
          </p:cNvPr>
          <p:cNvSpPr/>
          <p:nvPr/>
        </p:nvSpPr>
        <p:spPr>
          <a:xfrm>
            <a:off x="3088574" y="1285512"/>
            <a:ext cx="577591" cy="6805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Rounded Corners 257">
            <a:extLst>
              <a:ext uri="{FF2B5EF4-FFF2-40B4-BE49-F238E27FC236}">
                <a16:creationId xmlns:a16="http://schemas.microsoft.com/office/drawing/2014/main" id="{D45FB5A6-DE54-47BA-B1DB-5AC08BC99348}"/>
              </a:ext>
            </a:extLst>
          </p:cNvPr>
          <p:cNvSpPr/>
          <p:nvPr/>
        </p:nvSpPr>
        <p:spPr>
          <a:xfrm>
            <a:off x="901289" y="1284232"/>
            <a:ext cx="577591" cy="680558"/>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97FD9331-0CB6-4DB1-9563-1C6E78F6E656}"/>
                  </a:ext>
                </a:extLst>
              </p:cNvPr>
              <p:cNvSpPr txBox="1"/>
              <p:nvPr/>
            </p:nvSpPr>
            <p:spPr>
              <a:xfrm>
                <a:off x="902336" y="5049146"/>
                <a:ext cx="4086632" cy="446917"/>
              </a:xfrm>
              <a:prstGeom prst="rect">
                <a:avLst/>
              </a:prstGeom>
              <a:noFill/>
            </p:spPr>
            <p:txBody>
              <a:bodyPr wrap="none" lIns="0" tIns="0" rIns="0" bIns="0" rtlCol="0">
                <a:spAutoFit/>
              </a:bodyPr>
              <a:lstStyle/>
              <a:p>
                <a:r>
                  <a:rPr lang="en-US" b="0" dirty="0">
                    <a:solidFill>
                      <a:schemeClr val="bg1"/>
                    </a:solidFill>
                  </a:rPr>
                  <a:t>Voting Function: </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𝑘</m:t>
                        </m:r>
                      </m:sub>
                    </m:sSub>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ℜ</m:t>
                        </m:r>
                        <m:d>
                          <m:dPr>
                            <m:begChr m:val="{"/>
                            <m:endChr m:val="}"/>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𝐼</m:t>
                            </m:r>
                            <m:d>
                              <m:dPr>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𝑘</m:t>
                                </m:r>
                              </m:e>
                            </m:d>
                          </m:e>
                        </m:d>
                        <m:r>
                          <a:rPr lang="en-US" i="1">
                            <a:solidFill>
                              <a:schemeClr val="bg1"/>
                            </a:solidFill>
                            <a:latin typeface="Cambria Math" panose="02040503050406030204" pitchFamily="18" charset="0"/>
                            <a:ea typeface="Cambria Math" panose="02040503050406030204" pitchFamily="18" charset="0"/>
                          </a:rPr>
                          <m:t>ℜ</m:t>
                        </m:r>
                        <m:d>
                          <m:dPr>
                            <m:begChr m:val="{"/>
                            <m:endChr m:val="}"/>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𝑆</m:t>
                            </m:r>
                          </m:e>
                        </m:d>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ℑ</m:t>
                        </m:r>
                        <m:d>
                          <m:dPr>
                            <m:begChr m:val="{"/>
                            <m:endChr m:val="}"/>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𝐼</m:t>
                            </m:r>
                            <m:d>
                              <m:dPr>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𝑘</m:t>
                                </m:r>
                              </m:e>
                            </m:d>
                          </m:e>
                        </m:d>
                        <m:r>
                          <a:rPr lang="en-US" i="1">
                            <a:solidFill>
                              <a:schemeClr val="bg1"/>
                            </a:solidFill>
                            <a:latin typeface="Cambria Math" panose="02040503050406030204" pitchFamily="18" charset="0"/>
                            <a:ea typeface="Cambria Math" panose="02040503050406030204" pitchFamily="18" charset="0"/>
                          </a:rPr>
                          <m:t>ℑ</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𝑆</m:t>
                        </m:r>
                        <m:r>
                          <a:rPr lang="en-US" b="0" i="1" smtClean="0">
                            <a:solidFill>
                              <a:schemeClr val="bg1"/>
                            </a:solidFill>
                            <a:latin typeface="Cambria Math" panose="02040503050406030204" pitchFamily="18" charset="0"/>
                            <a:ea typeface="Cambria Math" panose="02040503050406030204" pitchFamily="18" charset="0"/>
                          </a:rPr>
                          <m:t>}</m:t>
                        </m:r>
                      </m:num>
                      <m:den>
                        <m:r>
                          <a:rPr lang="en-US" b="0" i="1" smtClean="0">
                            <a:solidFill>
                              <a:schemeClr val="bg1"/>
                            </a:solidFill>
                            <a:latin typeface="Cambria Math" panose="02040503050406030204" pitchFamily="18" charset="0"/>
                          </a:rPr>
                          <m:t>|</m:t>
                        </m:r>
                        <m:d>
                          <m:dPr>
                            <m:begChr m:val="|"/>
                            <m:endChr m:val="|"/>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𝑆</m:t>
                            </m:r>
                          </m:e>
                        </m:d>
                        <m:r>
                          <a:rPr lang="en-US" b="0" i="1" smtClean="0">
                            <a:solidFill>
                              <a:schemeClr val="bg1"/>
                            </a:solidFill>
                            <a:latin typeface="Cambria Math" panose="02040503050406030204" pitchFamily="18" charset="0"/>
                          </a:rPr>
                          <m:t>|</m:t>
                        </m:r>
                      </m:den>
                    </m:f>
                  </m:oMath>
                </a14:m>
                <a:endParaRPr lang="en-US" dirty="0">
                  <a:solidFill>
                    <a:schemeClr val="bg1"/>
                  </a:solidFill>
                </a:endParaRPr>
              </a:p>
            </p:txBody>
          </p:sp>
        </mc:Choice>
        <mc:Fallback xmlns="">
          <p:sp>
            <p:nvSpPr>
              <p:cNvPr id="262" name="TextBox 261">
                <a:extLst>
                  <a:ext uri="{FF2B5EF4-FFF2-40B4-BE49-F238E27FC236}">
                    <a16:creationId xmlns:a16="http://schemas.microsoft.com/office/drawing/2014/main" id="{97FD9331-0CB6-4DB1-9563-1C6E78F6E656}"/>
                  </a:ext>
                </a:extLst>
              </p:cNvPr>
              <p:cNvSpPr txBox="1">
                <a:spLocks noRot="1" noChangeAspect="1" noMove="1" noResize="1" noEditPoints="1" noAdjustHandles="1" noChangeArrowheads="1" noChangeShapeType="1" noTextEdit="1"/>
              </p:cNvSpPr>
              <p:nvPr/>
            </p:nvSpPr>
            <p:spPr>
              <a:xfrm>
                <a:off x="902336" y="5049146"/>
                <a:ext cx="4086632" cy="446917"/>
              </a:xfrm>
              <a:prstGeom prst="rect">
                <a:avLst/>
              </a:prstGeom>
              <a:blipFill>
                <a:blip r:embed="rId11"/>
                <a:stretch>
                  <a:fillRect l="-3433" t="-1351" r="-1343" b="-17568"/>
                </a:stretch>
              </a:blipFill>
            </p:spPr>
            <p:txBody>
              <a:bodyPr/>
              <a:lstStyle/>
              <a:p>
                <a:r>
                  <a:rPr lang="en-US">
                    <a:noFill/>
                  </a:rPr>
                  <a:t> </a:t>
                </a:r>
              </a:p>
            </p:txBody>
          </p:sp>
        </mc:Fallback>
      </mc:AlternateContent>
      <p:grpSp>
        <p:nvGrpSpPr>
          <p:cNvPr id="65" name="Group 64">
            <a:extLst>
              <a:ext uri="{FF2B5EF4-FFF2-40B4-BE49-F238E27FC236}">
                <a16:creationId xmlns:a16="http://schemas.microsoft.com/office/drawing/2014/main" id="{339D17DD-175F-4D15-A0AF-E1E3B59A7899}"/>
              </a:ext>
            </a:extLst>
          </p:cNvPr>
          <p:cNvGrpSpPr/>
          <p:nvPr/>
        </p:nvGrpSpPr>
        <p:grpSpPr>
          <a:xfrm>
            <a:off x="306083" y="1438667"/>
            <a:ext cx="4726253" cy="1767520"/>
            <a:chOff x="946335" y="1139902"/>
            <a:chExt cx="8117719" cy="3035858"/>
          </a:xfrm>
        </p:grpSpPr>
        <p:grpSp>
          <p:nvGrpSpPr>
            <p:cNvPr id="66" name="Group 65">
              <a:extLst>
                <a:ext uri="{FF2B5EF4-FFF2-40B4-BE49-F238E27FC236}">
                  <a16:creationId xmlns:a16="http://schemas.microsoft.com/office/drawing/2014/main" id="{FCE87ADC-E0B6-4A00-985B-37B1F942B7EF}"/>
                </a:ext>
              </a:extLst>
            </p:cNvPr>
            <p:cNvGrpSpPr/>
            <p:nvPr/>
          </p:nvGrpSpPr>
          <p:grpSpPr>
            <a:xfrm>
              <a:off x="946335" y="1139902"/>
              <a:ext cx="8117719" cy="3035858"/>
              <a:chOff x="5396416" y="2160982"/>
              <a:chExt cx="4387664" cy="1640895"/>
            </a:xfrm>
          </p:grpSpPr>
          <p:sp>
            <p:nvSpPr>
              <p:cNvPr id="68" name="Isosceles Triangle 67">
                <a:extLst>
                  <a:ext uri="{FF2B5EF4-FFF2-40B4-BE49-F238E27FC236}">
                    <a16:creationId xmlns:a16="http://schemas.microsoft.com/office/drawing/2014/main" id="{385B43C1-1A66-4B4E-8173-EED83B57C122}"/>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9" name="Straight Connector 68">
                <a:extLst>
                  <a:ext uri="{FF2B5EF4-FFF2-40B4-BE49-F238E27FC236}">
                    <a16:creationId xmlns:a16="http://schemas.microsoft.com/office/drawing/2014/main" id="{788C493F-16ED-4021-928B-A5ECAD9040D3}"/>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F8060705-597E-41C5-A0F7-35546F4E379D}"/>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1" name="Straight Connector 70">
                <a:extLst>
                  <a:ext uri="{FF2B5EF4-FFF2-40B4-BE49-F238E27FC236}">
                    <a16:creationId xmlns:a16="http://schemas.microsoft.com/office/drawing/2014/main" id="{D5B13891-CD1B-4301-9814-617DC5843E4C}"/>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2" name="Isosceles Triangle 71">
                <a:extLst>
                  <a:ext uri="{FF2B5EF4-FFF2-40B4-BE49-F238E27FC236}">
                    <a16:creationId xmlns:a16="http://schemas.microsoft.com/office/drawing/2014/main" id="{244CD542-9DF2-4838-BDEC-BD97B404195A}"/>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3" name="Straight Connector 72">
                <a:extLst>
                  <a:ext uri="{FF2B5EF4-FFF2-40B4-BE49-F238E27FC236}">
                    <a16:creationId xmlns:a16="http://schemas.microsoft.com/office/drawing/2014/main" id="{DD211249-B640-4C7B-9DBA-5BAB4B04BDB8}"/>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8470BF-E8B3-4538-B38B-C19B6F9E18D8}"/>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5" name="Isosceles Triangle 74">
                <a:extLst>
                  <a:ext uri="{FF2B5EF4-FFF2-40B4-BE49-F238E27FC236}">
                    <a16:creationId xmlns:a16="http://schemas.microsoft.com/office/drawing/2014/main" id="{28C51629-2451-4A65-951C-40DDCD0B7111}"/>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6" name="Straight Connector 75">
                <a:extLst>
                  <a:ext uri="{FF2B5EF4-FFF2-40B4-BE49-F238E27FC236}">
                    <a16:creationId xmlns:a16="http://schemas.microsoft.com/office/drawing/2014/main" id="{65C91818-73F1-499A-B5DE-024111D0A5FF}"/>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7" name="Isosceles Triangle 76">
                <a:extLst>
                  <a:ext uri="{FF2B5EF4-FFF2-40B4-BE49-F238E27FC236}">
                    <a16:creationId xmlns:a16="http://schemas.microsoft.com/office/drawing/2014/main" id="{93C6B9EB-FBFB-47BB-A1C0-FAFD23532A45}"/>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8" name="Straight Connector 77">
                <a:extLst>
                  <a:ext uri="{FF2B5EF4-FFF2-40B4-BE49-F238E27FC236}">
                    <a16:creationId xmlns:a16="http://schemas.microsoft.com/office/drawing/2014/main" id="{C9CE147C-CA60-47E5-AFFB-050C0C71755E}"/>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9" name="Isosceles Triangle 78">
                <a:extLst>
                  <a:ext uri="{FF2B5EF4-FFF2-40B4-BE49-F238E27FC236}">
                    <a16:creationId xmlns:a16="http://schemas.microsoft.com/office/drawing/2014/main" id="{13936782-C36D-4451-A11A-EDDBA9A9846D}"/>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0" name="Straight Connector 79">
                <a:extLst>
                  <a:ext uri="{FF2B5EF4-FFF2-40B4-BE49-F238E27FC236}">
                    <a16:creationId xmlns:a16="http://schemas.microsoft.com/office/drawing/2014/main" id="{B794790E-5B04-4D11-8BAD-4BC31A681E54}"/>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Isosceles Triangle 80">
                <a:extLst>
                  <a:ext uri="{FF2B5EF4-FFF2-40B4-BE49-F238E27FC236}">
                    <a16:creationId xmlns:a16="http://schemas.microsoft.com/office/drawing/2014/main" id="{99FA40C1-FEA0-4708-B460-5982AC4F4535}"/>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2" name="Straight Connector 81">
                <a:extLst>
                  <a:ext uri="{FF2B5EF4-FFF2-40B4-BE49-F238E27FC236}">
                    <a16:creationId xmlns:a16="http://schemas.microsoft.com/office/drawing/2014/main" id="{CE0BE769-71E3-42ED-BDCA-845128A871C5}"/>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58EC278-17A1-4706-80D4-49ED12C6A7E6}"/>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21C2F5B-FD00-4CC3-9E70-DA1FF7FEE8E3}"/>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CD854C1-8E87-4451-8326-2BF54166CB0B}"/>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FE40773-90A6-436B-B080-7599D6FEFB4F}"/>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9117F89-0AB5-4B1F-B0AD-256B006DA4FD}"/>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ED1A2CC-7495-4A55-9130-9FD9BECCAACB}"/>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36A71F-99D3-48D1-BE66-5817267ACE2E}"/>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B38A539-2921-4AC4-8450-36D12103FFFF}"/>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F1A9ADF6-901F-455F-9497-354FB54C0E8B}"/>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4336D2E5-D8F7-4DE8-986B-E0EABE578C90}"/>
                </a:ext>
              </a:extLst>
            </p:cNvPr>
            <p:cNvCxnSpPr>
              <a:cxnSpLocks/>
            </p:cNvCxnSpPr>
            <p:nvPr/>
          </p:nvCxnSpPr>
          <p:spPr>
            <a:xfrm flipV="1">
              <a:off x="5012980" y="1656080"/>
              <a:ext cx="1154140" cy="2237740"/>
            </a:xfrm>
            <a:prstGeom prst="line">
              <a:avLst/>
            </a:prstGeom>
            <a:ln w="76200">
              <a:solidFill>
                <a:srgbClr val="449CC4"/>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F3326D1E-2177-46A0-8336-DB63D61CCDB2}"/>
              </a:ext>
            </a:extLst>
          </p:cNvPr>
          <p:cNvSpPr txBox="1"/>
          <p:nvPr/>
        </p:nvSpPr>
        <p:spPr>
          <a:xfrm>
            <a:off x="0" y="497027"/>
            <a:ext cx="10077450"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sp>
        <p:nvSpPr>
          <p:cNvPr id="93" name="TextBox 92">
            <a:extLst>
              <a:ext uri="{FF2B5EF4-FFF2-40B4-BE49-F238E27FC236}">
                <a16:creationId xmlns:a16="http://schemas.microsoft.com/office/drawing/2014/main" id="{C0803060-F5B7-46D0-A84F-4F91645987B3}"/>
              </a:ext>
            </a:extLst>
          </p:cNvPr>
          <p:cNvSpPr txBox="1"/>
          <p:nvPr/>
        </p:nvSpPr>
        <p:spPr>
          <a:xfrm>
            <a:off x="3388608" y="497027"/>
            <a:ext cx="3972887" cy="369332"/>
          </a:xfrm>
          <a:prstGeom prst="rect">
            <a:avLst/>
          </a:prstGeom>
          <a:noFill/>
          <a:ln>
            <a:noFill/>
          </a:ln>
        </p:spPr>
        <p:txBody>
          <a:bodyPr wrap="square" rtlCol="0">
            <a:spAutoFit/>
          </a:bodyPr>
          <a:lstStyle/>
          <a:p>
            <a:pPr algn="ctr"/>
            <a:r>
              <a:rPr lang="en-US" dirty="0">
                <a:solidFill>
                  <a:schemeClr val="bg1"/>
                </a:solidFill>
              </a:rPr>
              <a:t>arriving from this voxel in SAR image</a:t>
            </a:r>
          </a:p>
        </p:txBody>
      </p:sp>
      <p:grpSp>
        <p:nvGrpSpPr>
          <p:cNvPr id="20" name="Group 19">
            <a:extLst>
              <a:ext uri="{FF2B5EF4-FFF2-40B4-BE49-F238E27FC236}">
                <a16:creationId xmlns:a16="http://schemas.microsoft.com/office/drawing/2014/main" id="{69D057B6-712B-4052-95BF-1CAAF9932D9E}"/>
              </a:ext>
            </a:extLst>
          </p:cNvPr>
          <p:cNvGrpSpPr/>
          <p:nvPr/>
        </p:nvGrpSpPr>
        <p:grpSpPr>
          <a:xfrm>
            <a:off x="5291320" y="898646"/>
            <a:ext cx="4670382" cy="4670382"/>
            <a:chOff x="10381658" y="858520"/>
            <a:chExt cx="4216400" cy="4216400"/>
          </a:xfrm>
        </p:grpSpPr>
        <p:sp>
          <p:nvSpPr>
            <p:cNvPr id="2" name="Rectangle 1">
              <a:extLst>
                <a:ext uri="{FF2B5EF4-FFF2-40B4-BE49-F238E27FC236}">
                  <a16:creationId xmlns:a16="http://schemas.microsoft.com/office/drawing/2014/main" id="{F16CC450-C8BB-4D71-9AA0-1927DE3323FF}"/>
                </a:ext>
              </a:extLst>
            </p:cNvPr>
            <p:cNvSpPr/>
            <p:nvPr/>
          </p:nvSpPr>
          <p:spPr>
            <a:xfrm>
              <a:off x="10381658" y="858520"/>
              <a:ext cx="4216400" cy="421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BAD1687-14F1-434E-AFBC-9081CA78B5AF}"/>
                </a:ext>
              </a:extLst>
            </p:cNvPr>
            <p:cNvGrpSpPr/>
            <p:nvPr/>
          </p:nvGrpSpPr>
          <p:grpSpPr>
            <a:xfrm>
              <a:off x="10381658" y="858520"/>
              <a:ext cx="4216400" cy="4216400"/>
              <a:chOff x="10579778" y="965200"/>
              <a:chExt cx="4216400" cy="4216400"/>
            </a:xfrm>
          </p:grpSpPr>
          <p:cxnSp>
            <p:nvCxnSpPr>
              <p:cNvPr id="94" name="Straight Connector 93">
                <a:extLst>
                  <a:ext uri="{FF2B5EF4-FFF2-40B4-BE49-F238E27FC236}">
                    <a16:creationId xmlns:a16="http://schemas.microsoft.com/office/drawing/2014/main" id="{F0489A5E-6808-4060-B98F-E0563BA689EA}"/>
                  </a:ext>
                </a:extLst>
              </p:cNvPr>
              <p:cNvCxnSpPr>
                <a:cxnSpLocks/>
              </p:cNvCxnSpPr>
              <p:nvPr/>
            </p:nvCxnSpPr>
            <p:spPr>
              <a:xfrm>
                <a:off x="10580286" y="96520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928DDE9-3333-486D-9358-14EDF3729179}"/>
                  </a:ext>
                </a:extLst>
              </p:cNvPr>
              <p:cNvCxnSpPr>
                <a:cxnSpLocks/>
              </p:cNvCxnSpPr>
              <p:nvPr/>
            </p:nvCxnSpPr>
            <p:spPr>
              <a:xfrm>
                <a:off x="10580286" y="115685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3EECCEA-203E-41E7-AF86-727E2FA1EE42}"/>
                  </a:ext>
                </a:extLst>
              </p:cNvPr>
              <p:cNvCxnSpPr>
                <a:cxnSpLocks/>
              </p:cNvCxnSpPr>
              <p:nvPr/>
            </p:nvCxnSpPr>
            <p:spPr>
              <a:xfrm>
                <a:off x="10580286" y="134851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7B31312-AC12-42BE-9378-F4613FFCE53E}"/>
                  </a:ext>
                </a:extLst>
              </p:cNvPr>
              <p:cNvCxnSpPr>
                <a:cxnSpLocks/>
              </p:cNvCxnSpPr>
              <p:nvPr/>
            </p:nvCxnSpPr>
            <p:spPr>
              <a:xfrm>
                <a:off x="10580286" y="154016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462EAC3-5C9C-42A2-A621-647537F52820}"/>
                  </a:ext>
                </a:extLst>
              </p:cNvPr>
              <p:cNvCxnSpPr>
                <a:cxnSpLocks/>
              </p:cNvCxnSpPr>
              <p:nvPr/>
            </p:nvCxnSpPr>
            <p:spPr>
              <a:xfrm>
                <a:off x="10580286" y="173182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2562670-C14D-4C62-BA96-2CD80D2315AD}"/>
                  </a:ext>
                </a:extLst>
              </p:cNvPr>
              <p:cNvCxnSpPr>
                <a:cxnSpLocks/>
              </p:cNvCxnSpPr>
              <p:nvPr/>
            </p:nvCxnSpPr>
            <p:spPr>
              <a:xfrm>
                <a:off x="10580286" y="192347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30A2207-2E68-49A9-8DC7-F9886EEA421C}"/>
                  </a:ext>
                </a:extLst>
              </p:cNvPr>
              <p:cNvCxnSpPr>
                <a:cxnSpLocks/>
              </p:cNvCxnSpPr>
              <p:nvPr/>
            </p:nvCxnSpPr>
            <p:spPr>
              <a:xfrm>
                <a:off x="10580286" y="211513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BC0DE6D-F629-4EF4-98AC-E8D2FDB8B4DC}"/>
                  </a:ext>
                </a:extLst>
              </p:cNvPr>
              <p:cNvCxnSpPr>
                <a:cxnSpLocks/>
              </p:cNvCxnSpPr>
              <p:nvPr/>
            </p:nvCxnSpPr>
            <p:spPr>
              <a:xfrm>
                <a:off x="10580286" y="230678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9FBD0F0-726B-4B82-A0DC-E7AED05DCA18}"/>
                  </a:ext>
                </a:extLst>
              </p:cNvPr>
              <p:cNvCxnSpPr>
                <a:cxnSpLocks/>
              </p:cNvCxnSpPr>
              <p:nvPr/>
            </p:nvCxnSpPr>
            <p:spPr>
              <a:xfrm>
                <a:off x="10580286" y="249844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07BAF12-33C6-4164-A699-8F6459F1F8F9}"/>
                  </a:ext>
                </a:extLst>
              </p:cNvPr>
              <p:cNvCxnSpPr>
                <a:cxnSpLocks/>
              </p:cNvCxnSpPr>
              <p:nvPr/>
            </p:nvCxnSpPr>
            <p:spPr>
              <a:xfrm>
                <a:off x="10580286" y="269009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1AE67F5-09A8-4431-9851-2AE173D095BF}"/>
                  </a:ext>
                </a:extLst>
              </p:cNvPr>
              <p:cNvCxnSpPr>
                <a:cxnSpLocks/>
              </p:cNvCxnSpPr>
              <p:nvPr/>
            </p:nvCxnSpPr>
            <p:spPr>
              <a:xfrm>
                <a:off x="10580286" y="288175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3B27A31-E1F7-4C24-A949-106511EA7AE2}"/>
                  </a:ext>
                </a:extLst>
              </p:cNvPr>
              <p:cNvCxnSpPr>
                <a:cxnSpLocks/>
              </p:cNvCxnSpPr>
              <p:nvPr/>
            </p:nvCxnSpPr>
            <p:spPr>
              <a:xfrm>
                <a:off x="10580286" y="326506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5261372-0334-4E57-88C6-0F002560A844}"/>
                  </a:ext>
                </a:extLst>
              </p:cNvPr>
              <p:cNvCxnSpPr>
                <a:cxnSpLocks/>
              </p:cNvCxnSpPr>
              <p:nvPr/>
            </p:nvCxnSpPr>
            <p:spPr>
              <a:xfrm>
                <a:off x="10580286" y="345671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7FA6ACA-927C-4F6A-9E78-4051897D9ECA}"/>
                  </a:ext>
                </a:extLst>
              </p:cNvPr>
              <p:cNvCxnSpPr>
                <a:cxnSpLocks/>
              </p:cNvCxnSpPr>
              <p:nvPr/>
            </p:nvCxnSpPr>
            <p:spPr>
              <a:xfrm>
                <a:off x="10580286" y="364837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EDD2044-E60B-440A-9571-9F39C48214F1}"/>
                  </a:ext>
                </a:extLst>
              </p:cNvPr>
              <p:cNvCxnSpPr>
                <a:cxnSpLocks/>
              </p:cNvCxnSpPr>
              <p:nvPr/>
            </p:nvCxnSpPr>
            <p:spPr>
              <a:xfrm>
                <a:off x="10580286" y="384002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24DFEA-ACC3-4ED6-A4CD-E2E73058FB4C}"/>
                  </a:ext>
                </a:extLst>
              </p:cNvPr>
              <p:cNvCxnSpPr>
                <a:cxnSpLocks/>
              </p:cNvCxnSpPr>
              <p:nvPr/>
            </p:nvCxnSpPr>
            <p:spPr>
              <a:xfrm>
                <a:off x="10580286" y="403168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DC6212A-5EB5-44DF-8173-1F16010653B5}"/>
                  </a:ext>
                </a:extLst>
              </p:cNvPr>
              <p:cNvCxnSpPr>
                <a:cxnSpLocks/>
              </p:cNvCxnSpPr>
              <p:nvPr/>
            </p:nvCxnSpPr>
            <p:spPr>
              <a:xfrm>
                <a:off x="10580286" y="422333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9B30A78-17AE-4D4D-B2BA-454A36B31422}"/>
                  </a:ext>
                </a:extLst>
              </p:cNvPr>
              <p:cNvCxnSpPr>
                <a:cxnSpLocks/>
              </p:cNvCxnSpPr>
              <p:nvPr/>
            </p:nvCxnSpPr>
            <p:spPr>
              <a:xfrm>
                <a:off x="10580286" y="441499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7B446BA-0FAA-4274-8C97-AD285E40D4F9}"/>
                  </a:ext>
                </a:extLst>
              </p:cNvPr>
              <p:cNvCxnSpPr>
                <a:cxnSpLocks/>
              </p:cNvCxnSpPr>
              <p:nvPr/>
            </p:nvCxnSpPr>
            <p:spPr>
              <a:xfrm>
                <a:off x="10580286" y="460664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7D938E5-E310-45E1-B98A-E34BF7EA56F7}"/>
                  </a:ext>
                </a:extLst>
              </p:cNvPr>
              <p:cNvCxnSpPr>
                <a:cxnSpLocks/>
              </p:cNvCxnSpPr>
              <p:nvPr/>
            </p:nvCxnSpPr>
            <p:spPr>
              <a:xfrm>
                <a:off x="10580286" y="479830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57DD371-A1DA-4C44-A684-64917A6D86C2}"/>
                  </a:ext>
                </a:extLst>
              </p:cNvPr>
              <p:cNvCxnSpPr>
                <a:cxnSpLocks/>
              </p:cNvCxnSpPr>
              <p:nvPr/>
            </p:nvCxnSpPr>
            <p:spPr>
              <a:xfrm>
                <a:off x="10580286" y="498995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86AE317-0E35-47A8-9FDA-FD2DB45A9D91}"/>
                  </a:ext>
                </a:extLst>
              </p:cNvPr>
              <p:cNvCxnSpPr>
                <a:cxnSpLocks/>
              </p:cNvCxnSpPr>
              <p:nvPr/>
            </p:nvCxnSpPr>
            <p:spPr>
              <a:xfrm>
                <a:off x="10580286" y="518160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E39A72A-F940-416A-AB56-E056DD1C609A}"/>
                  </a:ext>
                </a:extLst>
              </p:cNvPr>
              <p:cNvCxnSpPr>
                <a:cxnSpLocks/>
              </p:cNvCxnSpPr>
              <p:nvPr/>
            </p:nvCxnSpPr>
            <p:spPr>
              <a:xfrm rot="16200000">
                <a:off x="847208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A389C8D-F785-4335-BB4A-E8D292546262}"/>
                  </a:ext>
                </a:extLst>
              </p:cNvPr>
              <p:cNvCxnSpPr>
                <a:cxnSpLocks/>
              </p:cNvCxnSpPr>
              <p:nvPr/>
            </p:nvCxnSpPr>
            <p:spPr>
              <a:xfrm rot="16200000">
                <a:off x="1268848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7DEDB44-CEFB-423D-A489-6A01690976DD}"/>
                  </a:ext>
                </a:extLst>
              </p:cNvPr>
              <p:cNvCxnSpPr>
                <a:cxnSpLocks/>
              </p:cNvCxnSpPr>
              <p:nvPr/>
            </p:nvCxnSpPr>
            <p:spPr>
              <a:xfrm rot="16200000">
                <a:off x="866374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79640FA-6DFB-4177-A4AD-F28DC2A5E6DC}"/>
                  </a:ext>
                </a:extLst>
              </p:cNvPr>
              <p:cNvCxnSpPr>
                <a:cxnSpLocks/>
              </p:cNvCxnSpPr>
              <p:nvPr/>
            </p:nvCxnSpPr>
            <p:spPr>
              <a:xfrm rot="16200000">
                <a:off x="885539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516140E-0748-4551-9A5C-080BB12CCA1F}"/>
                  </a:ext>
                </a:extLst>
              </p:cNvPr>
              <p:cNvCxnSpPr>
                <a:cxnSpLocks/>
              </p:cNvCxnSpPr>
              <p:nvPr/>
            </p:nvCxnSpPr>
            <p:spPr>
              <a:xfrm rot="16200000">
                <a:off x="904705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E9AEAEE-1A87-4DCD-AF06-724F02374ED0}"/>
                  </a:ext>
                </a:extLst>
              </p:cNvPr>
              <p:cNvCxnSpPr>
                <a:cxnSpLocks/>
              </p:cNvCxnSpPr>
              <p:nvPr/>
            </p:nvCxnSpPr>
            <p:spPr>
              <a:xfrm rot="16200000">
                <a:off x="923870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2A941CA-CB03-40F7-B490-2F36FA6790D3}"/>
                  </a:ext>
                </a:extLst>
              </p:cNvPr>
              <p:cNvCxnSpPr>
                <a:cxnSpLocks/>
              </p:cNvCxnSpPr>
              <p:nvPr/>
            </p:nvCxnSpPr>
            <p:spPr>
              <a:xfrm rot="16200000">
                <a:off x="943036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25F020E-EDE3-4D00-8DF5-7CEA870F440C}"/>
                  </a:ext>
                </a:extLst>
              </p:cNvPr>
              <p:cNvCxnSpPr>
                <a:cxnSpLocks/>
              </p:cNvCxnSpPr>
              <p:nvPr/>
            </p:nvCxnSpPr>
            <p:spPr>
              <a:xfrm rot="16200000">
                <a:off x="962201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4552211-6FBA-4E8E-BF7B-BFE7D11576CB}"/>
                  </a:ext>
                </a:extLst>
              </p:cNvPr>
              <p:cNvCxnSpPr>
                <a:cxnSpLocks/>
              </p:cNvCxnSpPr>
              <p:nvPr/>
            </p:nvCxnSpPr>
            <p:spPr>
              <a:xfrm rot="16200000">
                <a:off x="981367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DA313CC-966E-4EFA-B777-F3F729E5505B}"/>
                  </a:ext>
                </a:extLst>
              </p:cNvPr>
              <p:cNvCxnSpPr>
                <a:cxnSpLocks/>
              </p:cNvCxnSpPr>
              <p:nvPr/>
            </p:nvCxnSpPr>
            <p:spPr>
              <a:xfrm rot="16200000">
                <a:off x="1000532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A9A2284-FC50-48E0-AB09-AE3BAE269346}"/>
                  </a:ext>
                </a:extLst>
              </p:cNvPr>
              <p:cNvCxnSpPr>
                <a:cxnSpLocks/>
              </p:cNvCxnSpPr>
              <p:nvPr/>
            </p:nvCxnSpPr>
            <p:spPr>
              <a:xfrm rot="16200000">
                <a:off x="1019698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AE08023-D598-4D11-AFB8-B18AF991EA5E}"/>
                  </a:ext>
                </a:extLst>
              </p:cNvPr>
              <p:cNvCxnSpPr>
                <a:cxnSpLocks/>
              </p:cNvCxnSpPr>
              <p:nvPr/>
            </p:nvCxnSpPr>
            <p:spPr>
              <a:xfrm rot="16200000">
                <a:off x="1038863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AEE58B2-A2C0-4980-8B88-AA6DC839A840}"/>
                  </a:ext>
                </a:extLst>
              </p:cNvPr>
              <p:cNvCxnSpPr>
                <a:cxnSpLocks/>
              </p:cNvCxnSpPr>
              <p:nvPr/>
            </p:nvCxnSpPr>
            <p:spPr>
              <a:xfrm rot="16200000">
                <a:off x="1077194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8736106-47E9-45DA-935C-98FEF1764425}"/>
                  </a:ext>
                </a:extLst>
              </p:cNvPr>
              <p:cNvCxnSpPr>
                <a:cxnSpLocks/>
              </p:cNvCxnSpPr>
              <p:nvPr/>
            </p:nvCxnSpPr>
            <p:spPr>
              <a:xfrm rot="16200000">
                <a:off x="1096360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6007F0-1241-469B-A93E-975F593B6F13}"/>
                  </a:ext>
                </a:extLst>
              </p:cNvPr>
              <p:cNvCxnSpPr>
                <a:cxnSpLocks/>
              </p:cNvCxnSpPr>
              <p:nvPr/>
            </p:nvCxnSpPr>
            <p:spPr>
              <a:xfrm rot="16200000">
                <a:off x="11155256"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8BE14FB-F542-4D4D-8556-D9F56AEB1BEE}"/>
                  </a:ext>
                </a:extLst>
              </p:cNvPr>
              <p:cNvCxnSpPr>
                <a:cxnSpLocks/>
              </p:cNvCxnSpPr>
              <p:nvPr/>
            </p:nvCxnSpPr>
            <p:spPr>
              <a:xfrm rot="16200000">
                <a:off x="11346911"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E9DF595-C682-466E-A2CE-26035591321E}"/>
                  </a:ext>
                </a:extLst>
              </p:cNvPr>
              <p:cNvCxnSpPr>
                <a:cxnSpLocks/>
              </p:cNvCxnSpPr>
              <p:nvPr/>
            </p:nvCxnSpPr>
            <p:spPr>
              <a:xfrm rot="16200000">
                <a:off x="11538566"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3CF4A14-E5AB-4AAB-BE01-653D3789189D}"/>
                  </a:ext>
                </a:extLst>
              </p:cNvPr>
              <p:cNvCxnSpPr>
                <a:cxnSpLocks/>
              </p:cNvCxnSpPr>
              <p:nvPr/>
            </p:nvCxnSpPr>
            <p:spPr>
              <a:xfrm rot="16200000">
                <a:off x="11730221"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786CA15-30E5-4DD3-A781-5E6D9C8E45C0}"/>
                  </a:ext>
                </a:extLst>
              </p:cNvPr>
              <p:cNvCxnSpPr>
                <a:cxnSpLocks/>
              </p:cNvCxnSpPr>
              <p:nvPr/>
            </p:nvCxnSpPr>
            <p:spPr>
              <a:xfrm rot="16200000">
                <a:off x="11921876"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9020676-59B7-447D-AA32-DF9E494E3FAE}"/>
                  </a:ext>
                </a:extLst>
              </p:cNvPr>
              <p:cNvCxnSpPr>
                <a:cxnSpLocks/>
              </p:cNvCxnSpPr>
              <p:nvPr/>
            </p:nvCxnSpPr>
            <p:spPr>
              <a:xfrm rot="16200000">
                <a:off x="12113531"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56529E1-7849-46BD-88CA-8AB818BFCCCB}"/>
                  </a:ext>
                </a:extLst>
              </p:cNvPr>
              <p:cNvCxnSpPr>
                <a:cxnSpLocks/>
              </p:cNvCxnSpPr>
              <p:nvPr/>
            </p:nvCxnSpPr>
            <p:spPr>
              <a:xfrm rot="16200000">
                <a:off x="12305186"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80AA7C9-78FD-4B27-82AE-0A3659DB57DE}"/>
                  </a:ext>
                </a:extLst>
              </p:cNvPr>
              <p:cNvCxnSpPr>
                <a:cxnSpLocks/>
              </p:cNvCxnSpPr>
              <p:nvPr/>
            </p:nvCxnSpPr>
            <p:spPr>
              <a:xfrm rot="16200000">
                <a:off x="12496841"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30403DB-6831-4972-9464-903013201E40}"/>
                  </a:ext>
                </a:extLst>
              </p:cNvPr>
              <p:cNvCxnSpPr>
                <a:cxnSpLocks/>
              </p:cNvCxnSpPr>
              <p:nvPr/>
            </p:nvCxnSpPr>
            <p:spPr>
              <a:xfrm rot="16200000">
                <a:off x="10580291" y="3072892"/>
                <a:ext cx="4215384" cy="0"/>
              </a:xfrm>
              <a:prstGeom prst="line">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B519448-5754-473D-89E7-77F0E330DCDF}"/>
                  </a:ext>
                </a:extLst>
              </p:cNvPr>
              <p:cNvCxnSpPr>
                <a:cxnSpLocks/>
              </p:cNvCxnSpPr>
              <p:nvPr/>
            </p:nvCxnSpPr>
            <p:spPr>
              <a:xfrm>
                <a:off x="10580286" y="3073405"/>
                <a:ext cx="4215384" cy="0"/>
              </a:xfrm>
              <a:prstGeom prst="line">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60" name="TextBox 259">
            <a:extLst>
              <a:ext uri="{FF2B5EF4-FFF2-40B4-BE49-F238E27FC236}">
                <a16:creationId xmlns:a16="http://schemas.microsoft.com/office/drawing/2014/main" id="{73B86A31-C9CA-4EA7-AA28-6CAEA31D3719}"/>
              </a:ext>
            </a:extLst>
          </p:cNvPr>
          <p:cNvSpPr txBox="1"/>
          <p:nvPr/>
        </p:nvSpPr>
        <p:spPr>
          <a:xfrm>
            <a:off x="7655381" y="3833520"/>
            <a:ext cx="1236073" cy="923330"/>
          </a:xfrm>
          <a:prstGeom prst="rect">
            <a:avLst/>
          </a:prstGeom>
          <a:solidFill>
            <a:srgbClr val="FFFFFF">
              <a:alpha val="74902"/>
            </a:srgbClr>
          </a:solidFill>
        </p:spPr>
        <p:txBody>
          <a:bodyPr wrap="square" rtlCol="0">
            <a:spAutoFit/>
          </a:bodyPr>
          <a:lstStyle/>
          <a:p>
            <a:pPr algn="ctr"/>
            <a:r>
              <a:rPr lang="en-US" dirty="0"/>
              <a:t>Large Projection Magnitude</a:t>
            </a:r>
          </a:p>
        </p:txBody>
      </p:sp>
      <p:grpSp>
        <p:nvGrpSpPr>
          <p:cNvPr id="226" name="Group 225">
            <a:extLst>
              <a:ext uri="{FF2B5EF4-FFF2-40B4-BE49-F238E27FC236}">
                <a16:creationId xmlns:a16="http://schemas.microsoft.com/office/drawing/2014/main" id="{FC7A244E-087E-4ECF-A99F-A7A887357CD7}"/>
              </a:ext>
            </a:extLst>
          </p:cNvPr>
          <p:cNvGrpSpPr/>
          <p:nvPr/>
        </p:nvGrpSpPr>
        <p:grpSpPr>
          <a:xfrm>
            <a:off x="7635802" y="3229932"/>
            <a:ext cx="2314581" cy="2031810"/>
            <a:chOff x="5008880" y="3302000"/>
            <a:chExt cx="2314581" cy="2031810"/>
          </a:xfrm>
        </p:grpSpPr>
        <p:sp>
          <p:nvSpPr>
            <p:cNvPr id="228" name="TextBox 227">
              <a:extLst>
                <a:ext uri="{FF2B5EF4-FFF2-40B4-BE49-F238E27FC236}">
                  <a16:creationId xmlns:a16="http://schemas.microsoft.com/office/drawing/2014/main" id="{90E7B6E8-4DD6-4E3B-914E-6F9BF7D849C9}"/>
                </a:ext>
              </a:extLst>
            </p:cNvPr>
            <p:cNvSpPr txBox="1"/>
            <p:nvPr/>
          </p:nvSpPr>
          <p:spPr>
            <a:xfrm>
              <a:off x="6255281" y="4410480"/>
              <a:ext cx="1068180" cy="923330"/>
            </a:xfrm>
            <a:prstGeom prst="rect">
              <a:avLst/>
            </a:prstGeom>
            <a:solidFill>
              <a:srgbClr val="FFFFFF">
                <a:alpha val="74902"/>
              </a:srgbClr>
            </a:solidFill>
          </p:spPr>
          <p:txBody>
            <a:bodyPr wrap="square" rtlCol="0">
              <a:spAutoFit/>
            </a:bodyPr>
            <a:lstStyle/>
            <a:p>
              <a:pPr algn="ctr"/>
              <a:r>
                <a:rPr lang="en-US" dirty="0" err="1">
                  <a:solidFill>
                    <a:schemeClr val="accent5"/>
                  </a:solidFill>
                </a:rPr>
                <a:t>mmWave</a:t>
              </a:r>
              <a:endParaRPr lang="en-US" dirty="0">
                <a:solidFill>
                  <a:schemeClr val="accent5"/>
                </a:solidFill>
              </a:endParaRPr>
            </a:p>
            <a:p>
              <a:pPr algn="ctr"/>
              <a:r>
                <a:rPr lang="en-US" dirty="0">
                  <a:solidFill>
                    <a:schemeClr val="accent5"/>
                  </a:solidFill>
                </a:rPr>
                <a:t>Voxel</a:t>
              </a:r>
            </a:p>
            <a:p>
              <a:pPr algn="ctr"/>
              <a:r>
                <a:rPr lang="en-US" dirty="0">
                  <a:solidFill>
                    <a:schemeClr val="accent5"/>
                  </a:solidFill>
                </a:rPr>
                <a:t>Value</a:t>
              </a:r>
            </a:p>
          </p:txBody>
        </p:sp>
        <p:cxnSp>
          <p:nvCxnSpPr>
            <p:cNvPr id="227" name="Straight Arrow Connector 226">
              <a:extLst>
                <a:ext uri="{FF2B5EF4-FFF2-40B4-BE49-F238E27FC236}">
                  <a16:creationId xmlns:a16="http://schemas.microsoft.com/office/drawing/2014/main" id="{80349974-FFA3-4EDC-BA84-F07B8AE15B4D}"/>
                </a:ext>
              </a:extLst>
            </p:cNvPr>
            <p:cNvCxnSpPr>
              <a:cxnSpLocks/>
            </p:cNvCxnSpPr>
            <p:nvPr/>
          </p:nvCxnSpPr>
          <p:spPr>
            <a:xfrm>
              <a:off x="5008880" y="3302000"/>
              <a:ext cx="2055934" cy="996114"/>
            </a:xfrm>
            <a:prstGeom prst="straightConnector1">
              <a:avLst/>
            </a:prstGeom>
            <a:ln w="57150">
              <a:solidFill>
                <a:srgbClr val="5B9BD5"/>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59D55488-0B7D-4FE1-AA3B-84BDD0C23AF5}"/>
              </a:ext>
            </a:extLst>
          </p:cNvPr>
          <p:cNvGrpSpPr/>
          <p:nvPr/>
        </p:nvGrpSpPr>
        <p:grpSpPr>
          <a:xfrm>
            <a:off x="7650061" y="3233107"/>
            <a:ext cx="1710931" cy="788469"/>
            <a:chOff x="5004435" y="3309620"/>
            <a:chExt cx="1710931" cy="788469"/>
          </a:xfrm>
        </p:grpSpPr>
        <p:cxnSp>
          <p:nvCxnSpPr>
            <p:cNvPr id="231" name="Straight Connector 230">
              <a:extLst>
                <a:ext uri="{FF2B5EF4-FFF2-40B4-BE49-F238E27FC236}">
                  <a16:creationId xmlns:a16="http://schemas.microsoft.com/office/drawing/2014/main" id="{E117B2C7-2E68-4687-9540-AACFCB12AE08}"/>
                </a:ext>
              </a:extLst>
            </p:cNvPr>
            <p:cNvCxnSpPr>
              <a:cxnSpLocks/>
            </p:cNvCxnSpPr>
            <p:nvPr/>
          </p:nvCxnSpPr>
          <p:spPr>
            <a:xfrm flipV="1">
              <a:off x="6539865" y="3675179"/>
              <a:ext cx="175501" cy="354277"/>
            </a:xfrm>
            <a:prstGeom prst="line">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53CD6C94-75D1-42DE-AA31-6263313A16B9}"/>
                </a:ext>
              </a:extLst>
            </p:cNvPr>
            <p:cNvCxnSpPr>
              <a:cxnSpLocks/>
            </p:cNvCxnSpPr>
            <p:nvPr/>
          </p:nvCxnSpPr>
          <p:spPr>
            <a:xfrm>
              <a:off x="5004435" y="3309620"/>
              <a:ext cx="1627111" cy="788469"/>
            </a:xfrm>
            <a:prstGeom prst="straightConnector1">
              <a:avLst/>
            </a:prstGeom>
            <a:ln w="57150">
              <a:solidFill>
                <a:schemeClr val="accent6"/>
              </a:solidFill>
              <a:prstDash val="sysDash"/>
              <a:tailEnd type="arrow" w="sm" len="sm"/>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9C920FB3-8499-41E3-8854-59236C2212ED}"/>
              </a:ext>
            </a:extLst>
          </p:cNvPr>
          <p:cNvGrpSpPr/>
          <p:nvPr/>
        </p:nvGrpSpPr>
        <p:grpSpPr>
          <a:xfrm>
            <a:off x="7631252" y="2524406"/>
            <a:ext cx="1832610" cy="1070450"/>
            <a:chOff x="5013960" y="2597491"/>
            <a:chExt cx="1832610" cy="1070450"/>
          </a:xfrm>
        </p:grpSpPr>
        <p:sp>
          <p:nvSpPr>
            <p:cNvPr id="238" name="TextBox 237">
              <a:extLst>
                <a:ext uri="{FF2B5EF4-FFF2-40B4-BE49-F238E27FC236}">
                  <a16:creationId xmlns:a16="http://schemas.microsoft.com/office/drawing/2014/main" id="{8C846EA1-943C-4684-8FFE-4839E019C43B}"/>
                </a:ext>
              </a:extLst>
            </p:cNvPr>
            <p:cNvSpPr txBox="1"/>
            <p:nvPr/>
          </p:nvSpPr>
          <p:spPr>
            <a:xfrm>
              <a:off x="5758709" y="2597491"/>
              <a:ext cx="1049525" cy="646331"/>
            </a:xfrm>
            <a:prstGeom prst="rect">
              <a:avLst/>
            </a:prstGeom>
            <a:solidFill>
              <a:srgbClr val="FFFFFF">
                <a:alpha val="74902"/>
              </a:srgbClr>
            </a:solidFill>
          </p:spPr>
          <p:txBody>
            <a:bodyPr wrap="square" rtlCol="0">
              <a:spAutoFit/>
            </a:bodyPr>
            <a:lstStyle/>
            <a:p>
              <a:pPr algn="ctr"/>
              <a:r>
                <a:rPr lang="en-US" dirty="0">
                  <a:solidFill>
                    <a:schemeClr val="accent6"/>
                  </a:solidFill>
                </a:rPr>
                <a:t>Antenna 1 Value</a:t>
              </a:r>
            </a:p>
          </p:txBody>
        </p:sp>
        <p:cxnSp>
          <p:nvCxnSpPr>
            <p:cNvPr id="237" name="Straight Arrow Connector 236">
              <a:extLst>
                <a:ext uri="{FF2B5EF4-FFF2-40B4-BE49-F238E27FC236}">
                  <a16:creationId xmlns:a16="http://schemas.microsoft.com/office/drawing/2014/main" id="{98ADDB99-5EC0-4716-9973-49E1105F9855}"/>
                </a:ext>
              </a:extLst>
            </p:cNvPr>
            <p:cNvCxnSpPr>
              <a:cxnSpLocks/>
            </p:cNvCxnSpPr>
            <p:nvPr/>
          </p:nvCxnSpPr>
          <p:spPr>
            <a:xfrm>
              <a:off x="5013960" y="3303270"/>
              <a:ext cx="1832610" cy="364671"/>
            </a:xfrm>
            <a:prstGeom prst="straightConnector1">
              <a:avLst/>
            </a:prstGeom>
            <a:ln w="57150">
              <a:solidFill>
                <a:schemeClr val="accent6"/>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225" name="TextBox 224">
            <a:extLst>
              <a:ext uri="{FF2B5EF4-FFF2-40B4-BE49-F238E27FC236}">
                <a16:creationId xmlns:a16="http://schemas.microsoft.com/office/drawing/2014/main" id="{53216726-686F-4675-BC98-9BD12D886D09}"/>
              </a:ext>
            </a:extLst>
          </p:cNvPr>
          <p:cNvSpPr txBox="1"/>
          <p:nvPr/>
        </p:nvSpPr>
        <p:spPr>
          <a:xfrm>
            <a:off x="7626972" y="788217"/>
            <a:ext cx="690095" cy="646331"/>
          </a:xfrm>
          <a:prstGeom prst="rect">
            <a:avLst/>
          </a:prstGeom>
          <a:noFill/>
        </p:spPr>
        <p:txBody>
          <a:bodyPr wrap="square" rtlCol="0">
            <a:spAutoFit/>
          </a:bodyPr>
          <a:lstStyle/>
          <a:p>
            <a:pPr algn="ctr"/>
            <a:r>
              <a:rPr lang="en-US" sz="3600" dirty="0">
                <a:latin typeface="Bookman Old Style" panose="02050604050505020204" pitchFamily="18" charset="0"/>
              </a:rPr>
              <a:t>Q</a:t>
            </a:r>
          </a:p>
        </p:txBody>
      </p:sp>
      <p:sp>
        <p:nvSpPr>
          <p:cNvPr id="229" name="TextBox 228">
            <a:extLst>
              <a:ext uri="{FF2B5EF4-FFF2-40B4-BE49-F238E27FC236}">
                <a16:creationId xmlns:a16="http://schemas.microsoft.com/office/drawing/2014/main" id="{1C8D9AF7-5BE8-46AD-8FD8-D35A47E352D8}"/>
              </a:ext>
            </a:extLst>
          </p:cNvPr>
          <p:cNvSpPr txBox="1"/>
          <p:nvPr/>
        </p:nvSpPr>
        <p:spPr>
          <a:xfrm>
            <a:off x="9424392" y="2486545"/>
            <a:ext cx="690095" cy="646331"/>
          </a:xfrm>
          <a:prstGeom prst="rect">
            <a:avLst/>
          </a:prstGeom>
          <a:noFill/>
        </p:spPr>
        <p:txBody>
          <a:bodyPr wrap="square" rtlCol="0">
            <a:spAutoFit/>
          </a:bodyPr>
          <a:lstStyle/>
          <a:p>
            <a:pPr algn="ctr"/>
            <a:r>
              <a:rPr lang="en-US" sz="3600" dirty="0">
                <a:latin typeface="Bookman Old Style" panose="02050604050505020204" pitchFamily="18" charset="0"/>
              </a:rPr>
              <a:t>I</a:t>
            </a:r>
          </a:p>
        </p:txBody>
      </p:sp>
      <p:grpSp>
        <p:nvGrpSpPr>
          <p:cNvPr id="233" name="Group 232">
            <a:extLst>
              <a:ext uri="{FF2B5EF4-FFF2-40B4-BE49-F238E27FC236}">
                <a16:creationId xmlns:a16="http://schemas.microsoft.com/office/drawing/2014/main" id="{CE9F7274-2051-40AC-AB59-07FEFF7C46EB}"/>
              </a:ext>
            </a:extLst>
          </p:cNvPr>
          <p:cNvGrpSpPr/>
          <p:nvPr/>
        </p:nvGrpSpPr>
        <p:grpSpPr>
          <a:xfrm>
            <a:off x="6709407" y="3027159"/>
            <a:ext cx="940899" cy="1335289"/>
            <a:chOff x="4196924" y="3099980"/>
            <a:chExt cx="820848" cy="1065358"/>
          </a:xfrm>
        </p:grpSpPr>
        <p:cxnSp>
          <p:nvCxnSpPr>
            <p:cNvPr id="234" name="Straight Connector 233">
              <a:extLst>
                <a:ext uri="{FF2B5EF4-FFF2-40B4-BE49-F238E27FC236}">
                  <a16:creationId xmlns:a16="http://schemas.microsoft.com/office/drawing/2014/main" id="{B245B500-E7C0-44BA-97A1-39C3FFA360BB}"/>
                </a:ext>
              </a:extLst>
            </p:cNvPr>
            <p:cNvCxnSpPr>
              <a:cxnSpLocks/>
            </p:cNvCxnSpPr>
            <p:nvPr/>
          </p:nvCxnSpPr>
          <p:spPr>
            <a:xfrm flipV="1">
              <a:off x="4196924" y="3140513"/>
              <a:ext cx="546071" cy="1024825"/>
            </a:xfrm>
            <a:prstGeom prst="line">
              <a:avLst/>
            </a:prstGeom>
            <a:ln w="3810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DF6B599B-A78B-4922-8F1C-919C80604F0C}"/>
                </a:ext>
              </a:extLst>
            </p:cNvPr>
            <p:cNvCxnSpPr>
              <a:cxnSpLocks/>
            </p:cNvCxnSpPr>
            <p:nvPr/>
          </p:nvCxnSpPr>
          <p:spPr>
            <a:xfrm flipH="1" flipV="1">
              <a:off x="4652265" y="3099980"/>
              <a:ext cx="365507" cy="164261"/>
            </a:xfrm>
            <a:prstGeom prst="straightConnector1">
              <a:avLst/>
            </a:prstGeom>
            <a:ln w="57150">
              <a:solidFill>
                <a:schemeClr val="accent3">
                  <a:lumMod val="75000"/>
                </a:schemeClr>
              </a:solidFill>
              <a:prstDash val="sysDash"/>
              <a:tailEnd type="arrow" w="sm" len="sm"/>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AEEFF89C-21F4-4F5D-AF6A-2B611E5167B8}"/>
              </a:ext>
            </a:extLst>
          </p:cNvPr>
          <p:cNvGrpSpPr/>
          <p:nvPr/>
        </p:nvGrpSpPr>
        <p:grpSpPr>
          <a:xfrm>
            <a:off x="5607116" y="3213856"/>
            <a:ext cx="2039378" cy="1784396"/>
            <a:chOff x="2978394" y="3303270"/>
            <a:chExt cx="2039378" cy="1784396"/>
          </a:xfrm>
        </p:grpSpPr>
        <p:sp>
          <p:nvSpPr>
            <p:cNvPr id="241" name="TextBox 240">
              <a:extLst>
                <a:ext uri="{FF2B5EF4-FFF2-40B4-BE49-F238E27FC236}">
                  <a16:creationId xmlns:a16="http://schemas.microsoft.com/office/drawing/2014/main" id="{B14C11AD-9AF7-45D0-95B3-836304220CE3}"/>
                </a:ext>
              </a:extLst>
            </p:cNvPr>
            <p:cNvSpPr txBox="1"/>
            <p:nvPr/>
          </p:nvSpPr>
          <p:spPr>
            <a:xfrm>
              <a:off x="2978394" y="4441335"/>
              <a:ext cx="1049525" cy="646331"/>
            </a:xfrm>
            <a:prstGeom prst="rect">
              <a:avLst/>
            </a:prstGeom>
            <a:solidFill>
              <a:srgbClr val="FFFFFF">
                <a:alpha val="74902"/>
              </a:srgbClr>
            </a:solidFill>
          </p:spPr>
          <p:txBody>
            <a:bodyPr wrap="square" rtlCol="0">
              <a:spAutoFit/>
            </a:bodyPr>
            <a:lstStyle/>
            <a:p>
              <a:pPr algn="ctr"/>
              <a:r>
                <a:rPr lang="en-US" dirty="0">
                  <a:solidFill>
                    <a:schemeClr val="accent3">
                      <a:lumMod val="75000"/>
                    </a:schemeClr>
                  </a:solidFill>
                </a:rPr>
                <a:t>Antenna 2 Value</a:t>
              </a:r>
            </a:p>
          </p:txBody>
        </p:sp>
        <p:cxnSp>
          <p:nvCxnSpPr>
            <p:cNvPr id="240" name="Straight Arrow Connector 239">
              <a:extLst>
                <a:ext uri="{FF2B5EF4-FFF2-40B4-BE49-F238E27FC236}">
                  <a16:creationId xmlns:a16="http://schemas.microsoft.com/office/drawing/2014/main" id="{B25E9F6D-3C1E-423F-AD70-D09030D651C1}"/>
                </a:ext>
              </a:extLst>
            </p:cNvPr>
            <p:cNvCxnSpPr>
              <a:cxnSpLocks/>
            </p:cNvCxnSpPr>
            <p:nvPr/>
          </p:nvCxnSpPr>
          <p:spPr>
            <a:xfrm flipH="1">
              <a:off x="4012108" y="3303270"/>
              <a:ext cx="1005664" cy="1240034"/>
            </a:xfrm>
            <a:prstGeom prst="straightConnector1">
              <a:avLst/>
            </a:prstGeom>
            <a:ln w="571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144" name="TextBox 143">
            <a:extLst>
              <a:ext uri="{FF2B5EF4-FFF2-40B4-BE49-F238E27FC236}">
                <a16:creationId xmlns:a16="http://schemas.microsoft.com/office/drawing/2014/main" id="{BA752068-9FC8-463C-843C-6957539C38FB}"/>
              </a:ext>
            </a:extLst>
          </p:cNvPr>
          <p:cNvSpPr txBox="1"/>
          <p:nvPr/>
        </p:nvSpPr>
        <p:spPr>
          <a:xfrm>
            <a:off x="5910401" y="2195220"/>
            <a:ext cx="1236073" cy="923330"/>
          </a:xfrm>
          <a:prstGeom prst="rect">
            <a:avLst/>
          </a:prstGeom>
          <a:solidFill>
            <a:srgbClr val="FFFFFF">
              <a:alpha val="74902"/>
            </a:srgbClr>
          </a:solidFill>
        </p:spPr>
        <p:txBody>
          <a:bodyPr wrap="square" rtlCol="0">
            <a:spAutoFit/>
          </a:bodyPr>
          <a:lstStyle/>
          <a:p>
            <a:pPr algn="ctr"/>
            <a:r>
              <a:rPr lang="en-US" dirty="0"/>
              <a:t>Small Projection Magnitude</a:t>
            </a:r>
          </a:p>
        </p:txBody>
      </p:sp>
      <p:sp>
        <p:nvSpPr>
          <p:cNvPr id="284" name="Freeform: Shape 29">
            <a:extLst>
              <a:ext uri="{FF2B5EF4-FFF2-40B4-BE49-F238E27FC236}">
                <a16:creationId xmlns:a16="http://schemas.microsoft.com/office/drawing/2014/main" id="{66924A0D-109C-41DE-8417-BB06ECAFEB29}"/>
              </a:ext>
            </a:extLst>
          </p:cNvPr>
          <p:cNvSpPr/>
          <p:nvPr/>
        </p:nvSpPr>
        <p:spPr>
          <a:xfrm>
            <a:off x="690" y="2973602"/>
            <a:ext cx="10076760" cy="7577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400" dirty="0">
                <a:latin typeface="Liberation Sans"/>
              </a:rPr>
              <a:t>We repeat this at every voxel in space to produce a normal vector field</a:t>
            </a:r>
            <a:endParaRPr lang="en-US" sz="2400" dirty="0">
              <a:solidFill>
                <a:schemeClr val="tx1">
                  <a:lumMod val="50000"/>
                  <a:lumOff val="50000"/>
                </a:schemeClr>
              </a:solidFill>
              <a:latin typeface="Liberation Sans"/>
            </a:endParaRPr>
          </a:p>
        </p:txBody>
      </p:sp>
      <p:sp>
        <p:nvSpPr>
          <p:cNvPr id="118" name="Title 1">
            <a:extLst>
              <a:ext uri="{FF2B5EF4-FFF2-40B4-BE49-F238E27FC236}">
                <a16:creationId xmlns:a16="http://schemas.microsoft.com/office/drawing/2014/main" id="{85E24096-6A58-4269-8730-69077AAEA1DA}"/>
              </a:ext>
            </a:extLst>
          </p:cNvPr>
          <p:cNvSpPr txBox="1">
            <a:spLocks/>
          </p:cNvSpPr>
          <p:nvPr/>
        </p:nvSpPr>
        <p:spPr>
          <a:xfrm>
            <a:off x="0" y="62012"/>
            <a:ext cx="10077450" cy="461665"/>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000" dirty="0">
                <a:solidFill>
                  <a:schemeClr val="bg1"/>
                </a:solidFill>
              </a:rPr>
              <a:t>How do we compute the voting function?</a:t>
            </a:r>
          </a:p>
        </p:txBody>
      </p:sp>
    </p:spTree>
    <p:extLst>
      <p:ext uri="{BB962C8B-B14F-4D97-AF65-F5344CB8AC3E}">
        <p14:creationId xmlns:p14="http://schemas.microsoft.com/office/powerpoint/2010/main" val="1666053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 fill="hold"/>
                                        <p:tgtEl>
                                          <p:spTgt spid="248"/>
                                        </p:tgtEl>
                                        <p:attrNameLst>
                                          <p:attrName>style.color</p:attrName>
                                        </p:attrNameLst>
                                      </p:cBhvr>
                                      <p:to>
                                        <a:srgbClr val="5B9BD5"/>
                                      </p:to>
                                    </p:animClr>
                                  </p:childTnLst>
                                </p:cTn>
                              </p:par>
                              <p:par>
                                <p:cTn id="23" presetID="3" presetClass="emph" presetSubtype="2" fill="hold" grpId="0" nodeType="withEffect">
                                  <p:stCondLst>
                                    <p:cond delay="0"/>
                                  </p:stCondLst>
                                  <p:childTnLst>
                                    <p:animClr clrSpc="rgb" dir="cw">
                                      <p:cBhvr override="childStyle">
                                        <p:cTn id="24" dur="10" fill="hold"/>
                                        <p:tgtEl>
                                          <p:spTgt spid="254"/>
                                        </p:tgtEl>
                                        <p:attrNameLst>
                                          <p:attrName>style.color</p:attrName>
                                        </p:attrNameLst>
                                      </p:cBhvr>
                                      <p:to>
                                        <a:srgbClr val="5B9BD5"/>
                                      </p:to>
                                    </p:animClr>
                                  </p:childTnLst>
                                </p:cTn>
                              </p:par>
                              <p:par>
                                <p:cTn id="25" presetID="3" presetClass="emph" presetSubtype="2" fill="hold" grpId="0" nodeType="withEffect">
                                  <p:stCondLst>
                                    <p:cond delay="0"/>
                                  </p:stCondLst>
                                  <p:childTnLst>
                                    <p:animClr clrSpc="rgb" dir="cw">
                                      <p:cBhvr override="childStyle">
                                        <p:cTn id="26" dur="10" fill="hold"/>
                                        <p:tgtEl>
                                          <p:spTgt spid="252"/>
                                        </p:tgtEl>
                                        <p:attrNameLst>
                                          <p:attrName>style.color</p:attrName>
                                        </p:attrNameLst>
                                      </p:cBhvr>
                                      <p:to>
                                        <a:srgbClr val="5B9BD5"/>
                                      </p:to>
                                    </p:animClr>
                                  </p:childTnLst>
                                </p:cTn>
                              </p:par>
                              <p:par>
                                <p:cTn id="27" presetID="3" presetClass="emph" presetSubtype="2" fill="hold" grpId="0" nodeType="withEffect">
                                  <p:stCondLst>
                                    <p:cond delay="0"/>
                                  </p:stCondLst>
                                  <p:childTnLst>
                                    <p:animClr clrSpc="rgb" dir="cw">
                                      <p:cBhvr override="childStyle">
                                        <p:cTn id="28" dur="10" fill="hold"/>
                                        <p:tgtEl>
                                          <p:spTgt spid="250"/>
                                        </p:tgtEl>
                                        <p:attrNameLst>
                                          <p:attrName>style.color</p:attrName>
                                        </p:attrNameLst>
                                      </p:cBhvr>
                                      <p:to>
                                        <a:srgbClr val="5B9BD5"/>
                                      </p:to>
                                    </p:animClr>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10" fill="hold"/>
                                        <p:tgtEl>
                                          <p:spTgt spid="245"/>
                                        </p:tgtEl>
                                        <p:attrNameLst>
                                          <p:attrName>style.color</p:attrName>
                                        </p:attrNameLst>
                                      </p:cBhvr>
                                      <p:to>
                                        <a:srgbClr val="70AD47"/>
                                      </p:to>
                                    </p:animClr>
                                  </p:childTnLst>
                                </p:cTn>
                              </p:par>
                              <p:par>
                                <p:cTn id="43" presetID="3" presetClass="emph" presetSubtype="2" fill="hold" grpId="0" nodeType="withEffect">
                                  <p:stCondLst>
                                    <p:cond delay="0"/>
                                  </p:stCondLst>
                                  <p:childTnLst>
                                    <p:animClr clrSpc="rgb" dir="cw">
                                      <p:cBhvr override="childStyle">
                                        <p:cTn id="44" dur="10" fill="hold"/>
                                        <p:tgtEl>
                                          <p:spTgt spid="246"/>
                                        </p:tgtEl>
                                        <p:attrNameLst>
                                          <p:attrName>style.color</p:attrName>
                                        </p:attrNameLst>
                                      </p:cBhvr>
                                      <p:to>
                                        <a:srgbClr val="70AD47"/>
                                      </p:to>
                                    </p:animClr>
                                  </p:childTnLst>
                                </p:cTn>
                              </p:par>
                              <p:par>
                                <p:cTn id="45" presetID="3" presetClass="emph" presetSubtype="2" fill="hold" grpId="0" nodeType="withEffect">
                                  <p:stCondLst>
                                    <p:cond delay="0"/>
                                  </p:stCondLst>
                                  <p:childTnLst>
                                    <p:animClr clrSpc="rgb" dir="cw">
                                      <p:cBhvr override="childStyle">
                                        <p:cTn id="46" dur="10" fill="hold"/>
                                        <p:tgtEl>
                                          <p:spTgt spid="244"/>
                                        </p:tgtEl>
                                        <p:attrNameLst>
                                          <p:attrName>style.color</p:attrName>
                                        </p:attrNameLst>
                                      </p:cBhvr>
                                      <p:to>
                                        <a:srgbClr val="70AD47"/>
                                      </p:to>
                                    </p:animClr>
                                  </p:childTnLst>
                                </p:cTn>
                              </p:par>
                              <p:par>
                                <p:cTn id="47" presetID="3" presetClass="emph" presetSubtype="2" fill="hold" grpId="0" nodeType="withEffect">
                                  <p:stCondLst>
                                    <p:cond delay="0"/>
                                  </p:stCondLst>
                                  <p:childTnLst>
                                    <p:animClr clrSpc="rgb" dir="cw">
                                      <p:cBhvr override="childStyle">
                                        <p:cTn id="48" dur="10" fill="hold"/>
                                        <p:tgtEl>
                                          <p:spTgt spid="243"/>
                                        </p:tgtEl>
                                        <p:attrNameLst>
                                          <p:attrName>style.color</p:attrName>
                                        </p:attrNameLst>
                                      </p:cBhvr>
                                      <p:to>
                                        <a:srgbClr val="70AD47"/>
                                      </p:to>
                                    </p:animClr>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56"/>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10" fill="hold"/>
                                        <p:tgtEl>
                                          <p:spTgt spid="245"/>
                                        </p:tgtEl>
                                        <p:attrNameLst>
                                          <p:attrName>style.color</p:attrName>
                                        </p:attrNameLst>
                                      </p:cBhvr>
                                      <p:to>
                                        <a:srgbClr val="7B7B7B"/>
                                      </p:to>
                                    </p:animClr>
                                  </p:childTnLst>
                                </p:cTn>
                              </p:par>
                              <p:par>
                                <p:cTn id="63" presetID="3" presetClass="emph" presetSubtype="2" fill="hold" grpId="1" nodeType="withEffect">
                                  <p:stCondLst>
                                    <p:cond delay="0"/>
                                  </p:stCondLst>
                                  <p:childTnLst>
                                    <p:animClr clrSpc="rgb" dir="cw">
                                      <p:cBhvr override="childStyle">
                                        <p:cTn id="64" dur="10" fill="hold"/>
                                        <p:tgtEl>
                                          <p:spTgt spid="246"/>
                                        </p:tgtEl>
                                        <p:attrNameLst>
                                          <p:attrName>style.color</p:attrName>
                                        </p:attrNameLst>
                                      </p:cBhvr>
                                      <p:to>
                                        <a:srgbClr val="7B7B7B"/>
                                      </p:to>
                                    </p:animClr>
                                  </p:childTnLst>
                                </p:cTn>
                              </p:par>
                              <p:par>
                                <p:cTn id="65" presetID="3" presetClass="emph" presetSubtype="2" fill="hold" grpId="1" nodeType="withEffect">
                                  <p:stCondLst>
                                    <p:cond delay="0"/>
                                  </p:stCondLst>
                                  <p:childTnLst>
                                    <p:animClr clrSpc="rgb" dir="cw">
                                      <p:cBhvr override="childStyle">
                                        <p:cTn id="66" dur="10" fill="hold"/>
                                        <p:tgtEl>
                                          <p:spTgt spid="244"/>
                                        </p:tgtEl>
                                        <p:attrNameLst>
                                          <p:attrName>style.color</p:attrName>
                                        </p:attrNameLst>
                                      </p:cBhvr>
                                      <p:to>
                                        <a:srgbClr val="7B7B7B"/>
                                      </p:to>
                                    </p:animClr>
                                  </p:childTnLst>
                                </p:cTn>
                              </p:par>
                              <p:par>
                                <p:cTn id="67" presetID="3" presetClass="emph" presetSubtype="2" fill="hold" grpId="1" nodeType="withEffect">
                                  <p:stCondLst>
                                    <p:cond delay="0"/>
                                  </p:stCondLst>
                                  <p:childTnLst>
                                    <p:animClr clrSpc="rgb" dir="cw">
                                      <p:cBhvr override="childStyle">
                                        <p:cTn id="68" dur="10" fill="hold"/>
                                        <p:tgtEl>
                                          <p:spTgt spid="243"/>
                                        </p:tgtEl>
                                        <p:attrNameLst>
                                          <p:attrName>style.color</p:attrName>
                                        </p:attrNameLst>
                                      </p:cBhvr>
                                      <p:to>
                                        <a:srgbClr val="7B7B7B"/>
                                      </p:to>
                                    </p:animClr>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5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6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3" grpId="1"/>
      <p:bldP spid="244" grpId="0"/>
      <p:bldP spid="244" grpId="1"/>
      <p:bldP spid="245" grpId="0"/>
      <p:bldP spid="245" grpId="1"/>
      <p:bldP spid="246" grpId="0"/>
      <p:bldP spid="246" grpId="1"/>
      <p:bldP spid="248" grpId="0"/>
      <p:bldP spid="250" grpId="0"/>
      <p:bldP spid="252" grpId="0"/>
      <p:bldP spid="254" grpId="0"/>
      <p:bldP spid="7" grpId="0" animBg="1"/>
      <p:bldP spid="7" grpId="1" animBg="1"/>
      <p:bldP spid="256" grpId="0" animBg="1"/>
      <p:bldP spid="256" grpId="1" animBg="1"/>
      <p:bldP spid="258" grpId="0" animBg="1"/>
      <p:bldP spid="258" grpId="1" animBg="1"/>
      <p:bldP spid="262" grpId="0"/>
      <p:bldP spid="260" grpId="0" animBg="1"/>
      <p:bldP spid="225" grpId="0"/>
      <p:bldP spid="229" grpId="0"/>
      <p:bldP spid="144" grpId="0" animBg="1"/>
      <p:bldP spid="28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6E510B7-B383-4DB9-BBEF-13645B94E7F9}"/>
              </a:ext>
            </a:extLst>
          </p:cNvPr>
          <p:cNvGrpSpPr/>
          <p:nvPr/>
        </p:nvGrpSpPr>
        <p:grpSpPr>
          <a:xfrm>
            <a:off x="4009944" y="2495402"/>
            <a:ext cx="3423366" cy="3397739"/>
            <a:chOff x="4009944" y="2495402"/>
            <a:chExt cx="3423366" cy="3397739"/>
          </a:xfrm>
        </p:grpSpPr>
        <p:grpSp>
          <p:nvGrpSpPr>
            <p:cNvPr id="8" name="Group 7">
              <a:extLst>
                <a:ext uri="{FF2B5EF4-FFF2-40B4-BE49-F238E27FC236}">
                  <a16:creationId xmlns:a16="http://schemas.microsoft.com/office/drawing/2014/main" id="{9706B14F-EE12-48F7-A1FF-EF383CDD38BC}"/>
                </a:ext>
              </a:extLst>
            </p:cNvPr>
            <p:cNvGrpSpPr/>
            <p:nvPr/>
          </p:nvGrpSpPr>
          <p:grpSpPr>
            <a:xfrm>
              <a:off x="4009944" y="2495402"/>
              <a:ext cx="3343980" cy="3397739"/>
              <a:chOff x="3957948" y="2457152"/>
              <a:chExt cx="3343980" cy="3397739"/>
            </a:xfrm>
          </p:grpSpPr>
          <p:sp>
            <p:nvSpPr>
              <p:cNvPr id="750" name="Oval 749">
                <a:extLst>
                  <a:ext uri="{FF2B5EF4-FFF2-40B4-BE49-F238E27FC236}">
                    <a16:creationId xmlns:a16="http://schemas.microsoft.com/office/drawing/2014/main" id="{22B96DE2-34E6-4D2C-90D5-65DEB0B95A96}"/>
                  </a:ext>
                </a:extLst>
              </p:cNvPr>
              <p:cNvSpPr/>
              <p:nvPr/>
            </p:nvSpPr>
            <p:spPr>
              <a:xfrm>
                <a:off x="4564824" y="2814439"/>
                <a:ext cx="2737104" cy="2669455"/>
              </a:xfrm>
              <a:prstGeom prst="ellipse">
                <a:avLst/>
              </a:prstGeom>
              <a:gradFill flip="none" rotWithShape="1">
                <a:gsLst>
                  <a:gs pos="3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C7372E2-C9ED-4853-AF9E-D5EA06648C59}"/>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reeform: Shape 778">
                <a:extLst>
                  <a:ext uri="{FF2B5EF4-FFF2-40B4-BE49-F238E27FC236}">
                    <a16:creationId xmlns:a16="http://schemas.microsoft.com/office/drawing/2014/main" id="{9B63965C-0B83-4F71-B77D-563E27671CF9}"/>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 name="Freeform: Shape 960">
                <a:extLst>
                  <a:ext uri="{FF2B5EF4-FFF2-40B4-BE49-F238E27FC236}">
                    <a16:creationId xmlns:a16="http://schemas.microsoft.com/office/drawing/2014/main" id="{CEA96957-9A9A-48D4-A976-96E16D8BD020}"/>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7B1DD069-CADD-40AC-B129-2C323E2C826B}"/>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F583BF-5164-4415-8497-6F64381ED961}"/>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F6A628F-FEF6-4EB3-84A9-242817C921B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hidden="1">
              <a:extLst>
                <a:ext uri="{FF2B5EF4-FFF2-40B4-BE49-F238E27FC236}">
                  <a16:creationId xmlns:a16="http://schemas.microsoft.com/office/drawing/2014/main" id="{9A3102A9-5B51-492D-B04E-E04A43031C6A}"/>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FC59CC86-DA04-46A9-A772-6617374F1985}"/>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hidden="1">
              <a:extLst>
                <a:ext uri="{FF2B5EF4-FFF2-40B4-BE49-F238E27FC236}">
                  <a16:creationId xmlns:a16="http://schemas.microsoft.com/office/drawing/2014/main" id="{70D1B5FD-F4F1-453D-BD41-7436EB2698C7}"/>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1C1C71A8-4425-4409-9392-2B4258D82C08}"/>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5" name="Partial Circle 734" hidden="1">
              <a:extLst>
                <a:ext uri="{FF2B5EF4-FFF2-40B4-BE49-F238E27FC236}">
                  <a16:creationId xmlns:a16="http://schemas.microsoft.com/office/drawing/2014/main" id="{76F94ECE-7252-4248-9C03-6642C34CEF9D}"/>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Freeform: Shape 1026">
            <a:extLst>
              <a:ext uri="{FF2B5EF4-FFF2-40B4-BE49-F238E27FC236}">
                <a16:creationId xmlns:a16="http://schemas.microsoft.com/office/drawing/2014/main" id="{5BAF910A-69BB-4A39-8D29-5DFD6237694D}"/>
              </a:ext>
            </a:extLst>
          </p:cNvPr>
          <p:cNvSpPr/>
          <p:nvPr/>
        </p:nvSpPr>
        <p:spPr>
          <a:xfrm rot="19860000" flipH="1">
            <a:off x="5647684" y="372024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chemeClr val="tx1">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sp>
        <p:nvSpPr>
          <p:cNvPr id="282" name="TextBox 281">
            <a:extLst>
              <a:ext uri="{FF2B5EF4-FFF2-40B4-BE49-F238E27FC236}">
                <a16:creationId xmlns:a16="http://schemas.microsoft.com/office/drawing/2014/main" id="{044C9D4E-334E-47A3-B9E3-98B1517C340B}"/>
              </a:ext>
            </a:extLst>
          </p:cNvPr>
          <p:cNvSpPr txBox="1"/>
          <p:nvPr/>
        </p:nvSpPr>
        <p:spPr>
          <a:xfrm>
            <a:off x="5308029" y="1109036"/>
            <a:ext cx="1982915" cy="707886"/>
          </a:xfrm>
          <a:prstGeom prst="rect">
            <a:avLst/>
          </a:prstGeom>
          <a:noFill/>
          <a:ln>
            <a:noFill/>
          </a:ln>
        </p:spPr>
        <p:txBody>
          <a:bodyPr wrap="none" rtlCol="0">
            <a:spAutoFit/>
          </a:bodyPr>
          <a:lstStyle/>
          <a:p>
            <a:pPr algn="ctr"/>
            <a:r>
              <a:rPr lang="en-US" sz="2000" u="sng" dirty="0">
                <a:solidFill>
                  <a:schemeClr val="bg1"/>
                </a:solidFill>
              </a:rPr>
              <a:t>3. Single Unifying</a:t>
            </a:r>
          </a:p>
          <a:p>
            <a:pPr algn="ctr"/>
            <a:r>
              <a:rPr lang="en-US" sz="2000" u="sng" dirty="0">
                <a:solidFill>
                  <a:schemeClr val="bg1"/>
                </a:solidFill>
              </a:rPr>
              <a:t>Function</a:t>
            </a:r>
          </a:p>
        </p:txBody>
      </p:sp>
      <p:sp>
        <p:nvSpPr>
          <p:cNvPr id="283" name="TextBox 282">
            <a:extLst>
              <a:ext uri="{FF2B5EF4-FFF2-40B4-BE49-F238E27FC236}">
                <a16:creationId xmlns:a16="http://schemas.microsoft.com/office/drawing/2014/main" id="{C77FA4AC-667C-47D3-A5E7-62C77AB4F83C}"/>
              </a:ext>
            </a:extLst>
          </p:cNvPr>
          <p:cNvSpPr txBox="1"/>
          <p:nvPr/>
        </p:nvSpPr>
        <p:spPr>
          <a:xfrm>
            <a:off x="8043430" y="1109036"/>
            <a:ext cx="1553439" cy="707886"/>
          </a:xfrm>
          <a:prstGeom prst="rect">
            <a:avLst/>
          </a:prstGeom>
          <a:noFill/>
          <a:ln>
            <a:noFill/>
          </a:ln>
        </p:spPr>
        <p:txBody>
          <a:bodyPr wrap="none" rtlCol="0">
            <a:spAutoFit/>
          </a:bodyPr>
          <a:lstStyle/>
          <a:p>
            <a:pPr algn="ctr"/>
            <a:r>
              <a:rPr lang="en-US" sz="2000" u="sng" dirty="0">
                <a:solidFill>
                  <a:schemeClr val="bg1"/>
                </a:solidFill>
              </a:rPr>
              <a:t>4. </a:t>
            </a:r>
            <a:r>
              <a:rPr lang="en-US" sz="2000" u="sng" dirty="0" err="1">
                <a:solidFill>
                  <a:schemeClr val="bg1"/>
                </a:solidFill>
              </a:rPr>
              <a:t>Isosurface</a:t>
            </a:r>
            <a:r>
              <a:rPr lang="en-US" sz="2000" u="sng" dirty="0">
                <a:solidFill>
                  <a:schemeClr val="bg1"/>
                </a:solidFill>
              </a:rPr>
              <a:t> </a:t>
            </a:r>
          </a:p>
          <a:p>
            <a:pPr algn="ctr"/>
            <a:r>
              <a:rPr lang="en-US" sz="2000" u="sng" dirty="0">
                <a:solidFill>
                  <a:schemeClr val="bg1"/>
                </a:solidFill>
              </a:rPr>
              <a:t>Optimization</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E69BF223-411B-4976-96D2-B932779E5CB8}"/>
              </a:ext>
            </a:extLst>
          </p:cNvPr>
          <p:cNvGrpSpPr/>
          <p:nvPr/>
        </p:nvGrpSpPr>
        <p:grpSpPr>
          <a:xfrm>
            <a:off x="5375564" y="4287520"/>
            <a:ext cx="2144211" cy="1117612"/>
            <a:chOff x="5375564" y="4287520"/>
            <a:chExt cx="2144211" cy="1117612"/>
          </a:xfrm>
        </p:grpSpPr>
        <p:sp>
          <p:nvSpPr>
            <p:cNvPr id="739" name="TextBox 738">
              <a:extLst>
                <a:ext uri="{FF2B5EF4-FFF2-40B4-BE49-F238E27FC236}">
                  <a16:creationId xmlns:a16="http://schemas.microsoft.com/office/drawing/2014/main" id="{CEC940F8-5E98-4D33-9D9C-0FA438A292B8}"/>
                </a:ext>
              </a:extLst>
            </p:cNvPr>
            <p:cNvSpPr txBox="1"/>
            <p:nvPr/>
          </p:nvSpPr>
          <p:spPr>
            <a:xfrm>
              <a:off x="5375564" y="4758801"/>
              <a:ext cx="2144211" cy="646331"/>
            </a:xfrm>
            <a:prstGeom prst="rect">
              <a:avLst/>
            </a:prstGeom>
            <a:noFill/>
          </p:spPr>
          <p:txBody>
            <a:bodyPr wrap="square" rtlCol="0">
              <a:spAutoFit/>
            </a:bodyPr>
            <a:lstStyle/>
            <a:p>
              <a:pPr algn="ctr"/>
              <a:r>
                <a:rPr lang="en-US" dirty="0" err="1">
                  <a:solidFill>
                    <a:schemeClr val="bg1"/>
                  </a:solidFill>
                </a:rPr>
                <a:t>Isosurface</a:t>
              </a:r>
              <a:r>
                <a:rPr lang="en-US" dirty="0">
                  <a:solidFill>
                    <a:schemeClr val="bg1"/>
                  </a:solidFill>
                </a:rPr>
                <a:t>: Surface of constant value</a:t>
              </a:r>
            </a:p>
          </p:txBody>
        </p:sp>
        <p:cxnSp>
          <p:nvCxnSpPr>
            <p:cNvPr id="34" name="Straight Arrow Connector 33">
              <a:extLst>
                <a:ext uri="{FF2B5EF4-FFF2-40B4-BE49-F238E27FC236}">
                  <a16:creationId xmlns:a16="http://schemas.microsoft.com/office/drawing/2014/main" id="{2111EFAE-0089-49A6-A023-F890D15C7F6C}"/>
                </a:ext>
              </a:extLst>
            </p:cNvPr>
            <p:cNvCxnSpPr>
              <a:cxnSpLocks/>
            </p:cNvCxnSpPr>
            <p:nvPr/>
          </p:nvCxnSpPr>
          <p:spPr>
            <a:xfrm flipH="1" flipV="1">
              <a:off x="6316247" y="4297680"/>
              <a:ext cx="403860" cy="4622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C674B-52B6-4B64-8D4E-149532269357}"/>
                </a:ext>
              </a:extLst>
            </p:cNvPr>
            <p:cNvCxnSpPr>
              <a:cxnSpLocks/>
            </p:cNvCxnSpPr>
            <p:nvPr/>
          </p:nvCxnSpPr>
          <p:spPr>
            <a:xfrm flipH="1" flipV="1">
              <a:off x="6547387" y="4287520"/>
              <a:ext cx="167640" cy="4775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B7D3F17-48A7-4F6C-B8C9-29F42792341E}"/>
              </a:ext>
            </a:extLst>
          </p:cNvPr>
          <p:cNvGrpSpPr/>
          <p:nvPr/>
        </p:nvGrpSpPr>
        <p:grpSpPr>
          <a:xfrm>
            <a:off x="5610962" y="2458168"/>
            <a:ext cx="1523186" cy="1941474"/>
            <a:chOff x="6137758" y="2300688"/>
            <a:chExt cx="1523186" cy="1941474"/>
          </a:xfrm>
        </p:grpSpPr>
        <p:sp>
          <p:nvSpPr>
            <p:cNvPr id="724" name="Freeform: Shape 723">
              <a:extLst>
                <a:ext uri="{FF2B5EF4-FFF2-40B4-BE49-F238E27FC236}">
                  <a16:creationId xmlns:a16="http://schemas.microsoft.com/office/drawing/2014/main" id="{3FBE7474-AC81-4464-98C7-ECE27D74B113}"/>
                </a:ext>
              </a:extLst>
            </p:cNvPr>
            <p:cNvSpPr/>
            <p:nvPr/>
          </p:nvSpPr>
          <p:spPr>
            <a:xfrm rot="19860000" flipH="1">
              <a:off x="6137758" y="24131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725" name="Straight Connector 724">
              <a:extLst>
                <a:ext uri="{FF2B5EF4-FFF2-40B4-BE49-F238E27FC236}">
                  <a16:creationId xmlns:a16="http://schemas.microsoft.com/office/drawing/2014/main" id="{9F8B8105-E501-4D68-AE2F-7F13C4303016}"/>
                </a:ext>
              </a:extLst>
            </p:cNvPr>
            <p:cNvCxnSpPr>
              <a:cxnSpLocks/>
            </p:cNvCxnSpPr>
            <p:nvPr/>
          </p:nvCxnSpPr>
          <p:spPr>
            <a:xfrm flipV="1">
              <a:off x="6390386" y="2300688"/>
              <a:ext cx="436777" cy="239722"/>
            </a:xfrm>
            <a:prstGeom prst="line">
              <a:avLst/>
            </a:prstGeom>
            <a:ln w="76200"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37" name="TextBox 736">
            <a:extLst>
              <a:ext uri="{FF2B5EF4-FFF2-40B4-BE49-F238E27FC236}">
                <a16:creationId xmlns:a16="http://schemas.microsoft.com/office/drawing/2014/main" id="{905B0A9C-489B-488C-84E3-F4683B5C6255}"/>
              </a:ext>
            </a:extLst>
          </p:cNvPr>
          <p:cNvSpPr txBox="1"/>
          <p:nvPr/>
        </p:nvSpPr>
        <p:spPr>
          <a:xfrm>
            <a:off x="4982731" y="1921450"/>
            <a:ext cx="1991811" cy="646331"/>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723" name="Freeform: Shape 722">
            <a:extLst>
              <a:ext uri="{FF2B5EF4-FFF2-40B4-BE49-F238E27FC236}">
                <a16:creationId xmlns:a16="http://schemas.microsoft.com/office/drawing/2014/main" id="{08A54FE0-B162-45EC-B38A-6B1EE32B6953}"/>
              </a:ext>
            </a:extLst>
          </p:cNvPr>
          <p:cNvSpPr/>
          <p:nvPr/>
        </p:nvSpPr>
        <p:spPr>
          <a:xfrm rot="19860000" flipH="1">
            <a:off x="5643745" y="342964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F427C147-E864-4972-94D2-A9AD76EABBC6}"/>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9E376ECA-ACB0-49B0-BD94-9E3CD80C7402}"/>
              </a:ext>
            </a:extLst>
          </p:cNvPr>
          <p:cNvSpPr/>
          <p:nvPr/>
        </p:nvSpPr>
        <p:spPr>
          <a:xfrm rot="19860000" flipH="1">
            <a:off x="5611978" y="258837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41" name="!!B3">
            <a:extLst>
              <a:ext uri="{FF2B5EF4-FFF2-40B4-BE49-F238E27FC236}">
                <a16:creationId xmlns:a16="http://schemas.microsoft.com/office/drawing/2014/main" id="{332A2B29-936E-40BD-ACD5-504E56E05A6B}"/>
              </a:ext>
            </a:extLst>
          </p:cNvPr>
          <p:cNvSpPr/>
          <p:nvPr/>
        </p:nvSpPr>
        <p:spPr>
          <a:xfrm rot="19860000" flipH="1">
            <a:off x="8142793" y="3017242"/>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742" name="Group 741">
            <a:extLst>
              <a:ext uri="{FF2B5EF4-FFF2-40B4-BE49-F238E27FC236}">
                <a16:creationId xmlns:a16="http://schemas.microsoft.com/office/drawing/2014/main" id="{8A8575B0-3F18-4EF6-84B6-25760858ECE0}"/>
              </a:ext>
            </a:extLst>
          </p:cNvPr>
          <p:cNvGrpSpPr/>
          <p:nvPr/>
        </p:nvGrpSpPr>
        <p:grpSpPr>
          <a:xfrm>
            <a:off x="7813964" y="4312920"/>
            <a:ext cx="2144211" cy="1084592"/>
            <a:chOff x="5375564" y="4320540"/>
            <a:chExt cx="2144211" cy="1084592"/>
          </a:xfrm>
        </p:grpSpPr>
        <p:sp>
          <p:nvSpPr>
            <p:cNvPr id="743" name="TextBox 742">
              <a:extLst>
                <a:ext uri="{FF2B5EF4-FFF2-40B4-BE49-F238E27FC236}">
                  <a16:creationId xmlns:a16="http://schemas.microsoft.com/office/drawing/2014/main" id="{BD184EC8-D0F4-4B31-A179-0BD3EA16999C}"/>
                </a:ext>
              </a:extLst>
            </p:cNvPr>
            <p:cNvSpPr txBox="1"/>
            <p:nvPr/>
          </p:nvSpPr>
          <p:spPr>
            <a:xfrm>
              <a:off x="5375564" y="4758801"/>
              <a:ext cx="2144211" cy="646331"/>
            </a:xfrm>
            <a:prstGeom prst="rect">
              <a:avLst/>
            </a:prstGeom>
            <a:noFill/>
          </p:spPr>
          <p:txBody>
            <a:bodyPr wrap="square" rtlCol="0">
              <a:spAutoFit/>
            </a:bodyPr>
            <a:lstStyle/>
            <a:p>
              <a:pPr algn="ctr"/>
              <a:r>
                <a:rPr lang="en-US" dirty="0">
                  <a:solidFill>
                    <a:schemeClr val="bg1"/>
                  </a:solidFill>
                </a:rPr>
                <a:t>Final Surface Estimate</a:t>
              </a:r>
            </a:p>
          </p:txBody>
        </p:sp>
        <p:cxnSp>
          <p:nvCxnSpPr>
            <p:cNvPr id="744" name="Straight Arrow Connector 743">
              <a:extLst>
                <a:ext uri="{FF2B5EF4-FFF2-40B4-BE49-F238E27FC236}">
                  <a16:creationId xmlns:a16="http://schemas.microsoft.com/office/drawing/2014/main" id="{0032C89B-7389-42A1-928C-882AEEE1ABCA}"/>
                </a:ext>
              </a:extLst>
            </p:cNvPr>
            <p:cNvCxnSpPr>
              <a:cxnSpLocks/>
            </p:cNvCxnSpPr>
            <p:nvPr/>
          </p:nvCxnSpPr>
          <p:spPr>
            <a:xfrm flipV="1">
              <a:off x="6667500" y="4320540"/>
              <a:ext cx="60960" cy="4953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6" name="Group 735">
            <a:extLst>
              <a:ext uri="{FF2B5EF4-FFF2-40B4-BE49-F238E27FC236}">
                <a16:creationId xmlns:a16="http://schemas.microsoft.com/office/drawing/2014/main" id="{FA181FFF-D649-474D-BEE2-0712C746BF2E}"/>
              </a:ext>
            </a:extLst>
          </p:cNvPr>
          <p:cNvGrpSpPr/>
          <p:nvPr/>
        </p:nvGrpSpPr>
        <p:grpSpPr>
          <a:xfrm>
            <a:off x="2980899" y="3605530"/>
            <a:ext cx="911016" cy="616189"/>
            <a:chOff x="7004259" y="3727450"/>
            <a:chExt cx="911016" cy="616189"/>
          </a:xfrm>
        </p:grpSpPr>
        <p:grpSp>
          <p:nvGrpSpPr>
            <p:cNvPr id="749" name="Group 748">
              <a:extLst>
                <a:ext uri="{FF2B5EF4-FFF2-40B4-BE49-F238E27FC236}">
                  <a16:creationId xmlns:a16="http://schemas.microsoft.com/office/drawing/2014/main" id="{3A7D3500-6C19-4DF6-B8AC-653AC7A19180}"/>
                </a:ext>
              </a:extLst>
            </p:cNvPr>
            <p:cNvGrpSpPr/>
            <p:nvPr/>
          </p:nvGrpSpPr>
          <p:grpSpPr>
            <a:xfrm>
              <a:off x="7004259" y="3727450"/>
              <a:ext cx="555800" cy="458707"/>
              <a:chOff x="7004259" y="3727450"/>
              <a:chExt cx="555800" cy="458707"/>
            </a:xfrm>
          </p:grpSpPr>
          <p:cxnSp>
            <p:nvCxnSpPr>
              <p:cNvPr id="771" name="Straight Arrow Connector 770">
                <a:extLst>
                  <a:ext uri="{FF2B5EF4-FFF2-40B4-BE49-F238E27FC236}">
                    <a16:creationId xmlns:a16="http://schemas.microsoft.com/office/drawing/2014/main" id="{75740EDC-3D88-47B6-BC61-D507613F82A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Straight Arrow Connector 771">
                <a:extLst>
                  <a:ext uri="{FF2B5EF4-FFF2-40B4-BE49-F238E27FC236}">
                    <a16:creationId xmlns:a16="http://schemas.microsoft.com/office/drawing/2014/main" id="{DB7FC7B5-1B5D-4F8C-B318-30007E0D4168}"/>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11AB19B6-F943-4580-9620-F28AC2F97B6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85BDD603-55E5-453A-B31C-8A1F95777AFD}"/>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46FBF8CB-2964-405B-97BF-C4740861DEB0}"/>
                </a:ext>
              </a:extLst>
            </p:cNvPr>
            <p:cNvGrpSpPr/>
            <p:nvPr/>
          </p:nvGrpSpPr>
          <p:grpSpPr>
            <a:xfrm>
              <a:off x="7234939" y="4065905"/>
              <a:ext cx="680336" cy="277734"/>
              <a:chOff x="7234939" y="4065905"/>
              <a:chExt cx="680336" cy="277734"/>
            </a:xfrm>
          </p:grpSpPr>
          <p:cxnSp>
            <p:nvCxnSpPr>
              <p:cNvPr id="767" name="Straight Arrow Connector 766">
                <a:extLst>
                  <a:ext uri="{FF2B5EF4-FFF2-40B4-BE49-F238E27FC236}">
                    <a16:creationId xmlns:a16="http://schemas.microsoft.com/office/drawing/2014/main" id="{3EB6346B-E199-4116-95EF-9D11A257EDE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BE8381BC-D90F-4C81-BBAF-314C5BFA9086}"/>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7CEEE7CD-7368-4F36-A946-B2D0D110368F}"/>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6748DAB2-A0CA-46A5-BE36-371AE323C0BD}"/>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51CA0E3B-BD3F-4119-8CE7-79210DECD4CC}"/>
                </a:ext>
              </a:extLst>
            </p:cNvPr>
            <p:cNvGrpSpPr/>
            <p:nvPr/>
          </p:nvGrpSpPr>
          <p:grpSpPr>
            <a:xfrm>
              <a:off x="7196839" y="3847465"/>
              <a:ext cx="604136" cy="414894"/>
              <a:chOff x="7196839" y="3847465"/>
              <a:chExt cx="604136" cy="414894"/>
            </a:xfrm>
          </p:grpSpPr>
          <p:cxnSp>
            <p:nvCxnSpPr>
              <p:cNvPr id="763" name="Straight Arrow Connector 762">
                <a:extLst>
                  <a:ext uri="{FF2B5EF4-FFF2-40B4-BE49-F238E27FC236}">
                    <a16:creationId xmlns:a16="http://schemas.microsoft.com/office/drawing/2014/main" id="{7511CCC4-00E8-4567-81C0-6CF7238E0B6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Straight Arrow Connector 763">
                <a:extLst>
                  <a:ext uri="{FF2B5EF4-FFF2-40B4-BE49-F238E27FC236}">
                    <a16:creationId xmlns:a16="http://schemas.microsoft.com/office/drawing/2014/main" id="{666E24E1-4D45-486F-B4C6-9B64B78F6DD8}"/>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A9D42407-513D-4300-A5D2-55FB78543DF7}"/>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3C1D81F8-FA48-4408-BE54-FAA06DC2B71E}"/>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3" name="Group 752">
              <a:extLst>
                <a:ext uri="{FF2B5EF4-FFF2-40B4-BE49-F238E27FC236}">
                  <a16:creationId xmlns:a16="http://schemas.microsoft.com/office/drawing/2014/main" id="{90E4A782-3243-4248-89E6-1CB5663A17F6}"/>
                </a:ext>
              </a:extLst>
            </p:cNvPr>
            <p:cNvGrpSpPr/>
            <p:nvPr/>
          </p:nvGrpSpPr>
          <p:grpSpPr>
            <a:xfrm>
              <a:off x="7148579" y="3754755"/>
              <a:ext cx="524126" cy="464424"/>
              <a:chOff x="7148579" y="3754755"/>
              <a:chExt cx="524126" cy="464424"/>
            </a:xfrm>
          </p:grpSpPr>
          <p:cxnSp>
            <p:nvCxnSpPr>
              <p:cNvPr id="759" name="Straight Arrow Connector 758">
                <a:extLst>
                  <a:ext uri="{FF2B5EF4-FFF2-40B4-BE49-F238E27FC236}">
                    <a16:creationId xmlns:a16="http://schemas.microsoft.com/office/drawing/2014/main" id="{6D3E9A1D-F8E9-4227-A7C4-F6E29B50EBA0}"/>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0" name="Straight Arrow Connector 759">
                <a:extLst>
                  <a:ext uri="{FF2B5EF4-FFF2-40B4-BE49-F238E27FC236}">
                    <a16:creationId xmlns:a16="http://schemas.microsoft.com/office/drawing/2014/main" id="{309AC935-0F12-49D9-B18D-743CFB56A057}"/>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F583E7F6-7626-49E1-8687-D95D8979D7C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A19BF9B6-769C-41C2-8600-493E300C876C}"/>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4" name="Group 753">
              <a:extLst>
                <a:ext uri="{FF2B5EF4-FFF2-40B4-BE49-F238E27FC236}">
                  <a16:creationId xmlns:a16="http://schemas.microsoft.com/office/drawing/2014/main" id="{442D1AEC-6A3A-446A-8FC8-14000C26C582}"/>
                </a:ext>
              </a:extLst>
            </p:cNvPr>
            <p:cNvGrpSpPr/>
            <p:nvPr/>
          </p:nvGrpSpPr>
          <p:grpSpPr>
            <a:xfrm>
              <a:off x="7227319" y="3965575"/>
              <a:ext cx="661286" cy="342504"/>
              <a:chOff x="7227319" y="3965575"/>
              <a:chExt cx="661286" cy="342504"/>
            </a:xfrm>
          </p:grpSpPr>
          <p:cxnSp>
            <p:nvCxnSpPr>
              <p:cNvPr id="755" name="Straight Arrow Connector 754">
                <a:extLst>
                  <a:ext uri="{FF2B5EF4-FFF2-40B4-BE49-F238E27FC236}">
                    <a16:creationId xmlns:a16="http://schemas.microsoft.com/office/drawing/2014/main" id="{B906C7CC-709F-4767-807A-98AB78A166FB}"/>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6" name="Straight Arrow Connector 755">
                <a:extLst>
                  <a:ext uri="{FF2B5EF4-FFF2-40B4-BE49-F238E27FC236}">
                    <a16:creationId xmlns:a16="http://schemas.microsoft.com/office/drawing/2014/main" id="{F60E26FB-F01A-4DD9-979E-16E5E5910D85}"/>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DC9B7680-AF79-4F4F-BDE9-4C86E0C4581E}"/>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F56F94F1-B793-436B-AFFF-3CDDFE836A98}"/>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75" name="!!D1">
            <a:extLst>
              <a:ext uri="{FF2B5EF4-FFF2-40B4-BE49-F238E27FC236}">
                <a16:creationId xmlns:a16="http://schemas.microsoft.com/office/drawing/2014/main" id="{FB1DBC02-FA03-4F90-B9B5-119886EF68AB}"/>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76" name="Group 775">
            <a:extLst>
              <a:ext uri="{FF2B5EF4-FFF2-40B4-BE49-F238E27FC236}">
                <a16:creationId xmlns:a16="http://schemas.microsoft.com/office/drawing/2014/main" id="{842188F3-41D1-483A-99FB-5DCD5D1C1FED}"/>
              </a:ext>
            </a:extLst>
          </p:cNvPr>
          <p:cNvGrpSpPr/>
          <p:nvPr/>
        </p:nvGrpSpPr>
        <p:grpSpPr>
          <a:xfrm>
            <a:off x="2911049" y="3399155"/>
            <a:ext cx="1202481" cy="805418"/>
            <a:chOff x="6934409" y="3521075"/>
            <a:chExt cx="1202481" cy="805418"/>
          </a:xfrm>
        </p:grpSpPr>
        <p:grpSp>
          <p:nvGrpSpPr>
            <p:cNvPr id="777" name="Group 776">
              <a:extLst>
                <a:ext uri="{FF2B5EF4-FFF2-40B4-BE49-F238E27FC236}">
                  <a16:creationId xmlns:a16="http://schemas.microsoft.com/office/drawing/2014/main" id="{06AAAAC5-1796-4C60-9571-5C83A4A9E688}"/>
                </a:ext>
              </a:extLst>
            </p:cNvPr>
            <p:cNvGrpSpPr/>
            <p:nvPr/>
          </p:nvGrpSpPr>
          <p:grpSpPr>
            <a:xfrm>
              <a:off x="6934409" y="3521075"/>
              <a:ext cx="555800" cy="458707"/>
              <a:chOff x="6934409" y="3521075"/>
              <a:chExt cx="555800" cy="458707"/>
            </a:xfrm>
          </p:grpSpPr>
          <p:cxnSp>
            <p:nvCxnSpPr>
              <p:cNvPr id="937" name="Straight Arrow Connector 936">
                <a:extLst>
                  <a:ext uri="{FF2B5EF4-FFF2-40B4-BE49-F238E27FC236}">
                    <a16:creationId xmlns:a16="http://schemas.microsoft.com/office/drawing/2014/main" id="{16934589-7FFB-4CE2-A4BF-4B51177201F8}"/>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8" name="Straight Arrow Connector 937">
                <a:extLst>
                  <a:ext uri="{FF2B5EF4-FFF2-40B4-BE49-F238E27FC236}">
                    <a16:creationId xmlns:a16="http://schemas.microsoft.com/office/drawing/2014/main" id="{CED75C5E-A3B7-42DF-8973-48EEAD2095C0}"/>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Straight Arrow Connector 938">
                <a:extLst>
                  <a:ext uri="{FF2B5EF4-FFF2-40B4-BE49-F238E27FC236}">
                    <a16:creationId xmlns:a16="http://schemas.microsoft.com/office/drawing/2014/main" id="{B08621CF-166E-472A-8947-A06FBE10882F}"/>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40" name="Straight Arrow Connector 939">
                <a:extLst>
                  <a:ext uri="{FF2B5EF4-FFF2-40B4-BE49-F238E27FC236}">
                    <a16:creationId xmlns:a16="http://schemas.microsoft.com/office/drawing/2014/main" id="{7BE1D984-82EA-4965-8AD8-BA05CE9A6018}"/>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8ED03006-0EA3-4420-AF76-7D3D80EC817B}"/>
                </a:ext>
              </a:extLst>
            </p:cNvPr>
            <p:cNvGrpSpPr/>
            <p:nvPr/>
          </p:nvGrpSpPr>
          <p:grpSpPr>
            <a:xfrm>
              <a:off x="7456554" y="4048760"/>
              <a:ext cx="680336" cy="277733"/>
              <a:chOff x="7456554" y="4048760"/>
              <a:chExt cx="680336" cy="277733"/>
            </a:xfrm>
          </p:grpSpPr>
          <p:cxnSp>
            <p:nvCxnSpPr>
              <p:cNvPr id="933" name="Straight Arrow Connector 932">
                <a:extLst>
                  <a:ext uri="{FF2B5EF4-FFF2-40B4-BE49-F238E27FC236}">
                    <a16:creationId xmlns:a16="http://schemas.microsoft.com/office/drawing/2014/main" id="{603AF846-C838-4024-9AE9-CC37B6E09C4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4" name="Straight Arrow Connector 933">
                <a:extLst>
                  <a:ext uri="{FF2B5EF4-FFF2-40B4-BE49-F238E27FC236}">
                    <a16:creationId xmlns:a16="http://schemas.microsoft.com/office/drawing/2014/main" id="{DBF2B2DD-A11E-4D64-82CE-2365CB042A51}"/>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70EB2E6B-2753-460A-9011-90AD2686FB5D}"/>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FCCF61B9-840D-4211-A915-E76CD72D959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202AFAAB-42D3-4743-A01A-8D102674B20A}"/>
                </a:ext>
              </a:extLst>
            </p:cNvPr>
            <p:cNvGrpSpPr/>
            <p:nvPr/>
          </p:nvGrpSpPr>
          <p:grpSpPr>
            <a:xfrm>
              <a:off x="7316219" y="3686175"/>
              <a:ext cx="604136" cy="414894"/>
              <a:chOff x="7316219" y="3686175"/>
              <a:chExt cx="604136" cy="414894"/>
            </a:xfrm>
          </p:grpSpPr>
          <p:cxnSp>
            <p:nvCxnSpPr>
              <p:cNvPr id="929" name="Straight Arrow Connector 928">
                <a:extLst>
                  <a:ext uri="{FF2B5EF4-FFF2-40B4-BE49-F238E27FC236}">
                    <a16:creationId xmlns:a16="http://schemas.microsoft.com/office/drawing/2014/main" id="{EBA40016-9187-4742-BF59-D106EED1749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0" name="Straight Arrow Connector 929">
                <a:extLst>
                  <a:ext uri="{FF2B5EF4-FFF2-40B4-BE49-F238E27FC236}">
                    <a16:creationId xmlns:a16="http://schemas.microsoft.com/office/drawing/2014/main" id="{495A14D5-A21E-45A3-8966-F1C1639A3889}"/>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FD0A85C4-DBFF-4F38-AE98-40FB8E2541FC}"/>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A150FFFD-8459-4E7C-B737-898A693520F3}"/>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6" name="Group 915">
              <a:extLst>
                <a:ext uri="{FF2B5EF4-FFF2-40B4-BE49-F238E27FC236}">
                  <a16:creationId xmlns:a16="http://schemas.microsoft.com/office/drawing/2014/main" id="{17E6F0DA-0130-46A7-A5E4-0B98FDE7F53B}"/>
                </a:ext>
              </a:extLst>
            </p:cNvPr>
            <p:cNvGrpSpPr/>
            <p:nvPr/>
          </p:nvGrpSpPr>
          <p:grpSpPr>
            <a:xfrm>
              <a:off x="7187314" y="3540760"/>
              <a:ext cx="524126" cy="464424"/>
              <a:chOff x="7187314" y="3540760"/>
              <a:chExt cx="524126" cy="464424"/>
            </a:xfrm>
          </p:grpSpPr>
          <p:cxnSp>
            <p:nvCxnSpPr>
              <p:cNvPr id="923" name="Straight Arrow Connector 922">
                <a:extLst>
                  <a:ext uri="{FF2B5EF4-FFF2-40B4-BE49-F238E27FC236}">
                    <a16:creationId xmlns:a16="http://schemas.microsoft.com/office/drawing/2014/main" id="{C2146C6E-DE37-4374-8928-D2DF0C1CC08E}"/>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5" name="Straight Arrow Connector 924">
                <a:extLst>
                  <a:ext uri="{FF2B5EF4-FFF2-40B4-BE49-F238E27FC236}">
                    <a16:creationId xmlns:a16="http://schemas.microsoft.com/office/drawing/2014/main" id="{F5A3F4C1-97AE-4619-8889-46934ED01E93}"/>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5A78C1C6-6F44-4132-8B19-AF79622FE6E9}"/>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DA201DFC-DB1A-458B-AF44-8CA92E1A48E7}"/>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09E019D5-8902-4B47-BDD1-9F848373C4D2}"/>
                </a:ext>
              </a:extLst>
            </p:cNvPr>
            <p:cNvGrpSpPr/>
            <p:nvPr/>
          </p:nvGrpSpPr>
          <p:grpSpPr>
            <a:xfrm>
              <a:off x="7398769" y="3885565"/>
              <a:ext cx="661286" cy="342504"/>
              <a:chOff x="7398769" y="3885565"/>
              <a:chExt cx="661286" cy="342504"/>
            </a:xfrm>
          </p:grpSpPr>
          <p:cxnSp>
            <p:nvCxnSpPr>
              <p:cNvPr id="918" name="Straight Arrow Connector 917">
                <a:extLst>
                  <a:ext uri="{FF2B5EF4-FFF2-40B4-BE49-F238E27FC236}">
                    <a16:creationId xmlns:a16="http://schemas.microsoft.com/office/drawing/2014/main" id="{56110D2F-EAD4-42EA-9859-7B4BC65AFB4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9" name="Straight Arrow Connector 918">
                <a:extLst>
                  <a:ext uri="{FF2B5EF4-FFF2-40B4-BE49-F238E27FC236}">
                    <a16:creationId xmlns:a16="http://schemas.microsoft.com/office/drawing/2014/main" id="{F3D36A07-584F-4923-9E1D-B4F398CC171B}"/>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Straight Arrow Connector 919">
                <a:extLst>
                  <a:ext uri="{FF2B5EF4-FFF2-40B4-BE49-F238E27FC236}">
                    <a16:creationId xmlns:a16="http://schemas.microsoft.com/office/drawing/2014/main" id="{5C9CEDC1-8591-426B-A4DD-1A4BBEF3C8C6}"/>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2" name="Straight Arrow Connector 921">
                <a:extLst>
                  <a:ext uri="{FF2B5EF4-FFF2-40B4-BE49-F238E27FC236}">
                    <a16:creationId xmlns:a16="http://schemas.microsoft.com/office/drawing/2014/main" id="{FF3F333B-FEBD-4F41-BAA9-D9F62412F45D}"/>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41" name="!!C1">
            <a:extLst>
              <a:ext uri="{FF2B5EF4-FFF2-40B4-BE49-F238E27FC236}">
                <a16:creationId xmlns:a16="http://schemas.microsoft.com/office/drawing/2014/main" id="{701169D9-B40D-4D99-98AA-36207B465EC7}"/>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42" name="Group 941">
            <a:extLst>
              <a:ext uri="{FF2B5EF4-FFF2-40B4-BE49-F238E27FC236}">
                <a16:creationId xmlns:a16="http://schemas.microsoft.com/office/drawing/2014/main" id="{B59EC40F-D875-41A6-8BC2-8A88D3A53AB5}"/>
              </a:ext>
            </a:extLst>
          </p:cNvPr>
          <p:cNvGrpSpPr/>
          <p:nvPr/>
        </p:nvGrpSpPr>
        <p:grpSpPr>
          <a:xfrm>
            <a:off x="2838024" y="3185795"/>
            <a:ext cx="1504106" cy="1003538"/>
            <a:chOff x="6861384" y="3307715"/>
            <a:chExt cx="1504106" cy="1003538"/>
          </a:xfrm>
        </p:grpSpPr>
        <p:grpSp>
          <p:nvGrpSpPr>
            <p:cNvPr id="943" name="Group 942">
              <a:extLst>
                <a:ext uri="{FF2B5EF4-FFF2-40B4-BE49-F238E27FC236}">
                  <a16:creationId xmlns:a16="http://schemas.microsoft.com/office/drawing/2014/main" id="{CB431ECD-FF70-448D-AF0E-C82319A5C08D}"/>
                </a:ext>
              </a:extLst>
            </p:cNvPr>
            <p:cNvGrpSpPr/>
            <p:nvPr/>
          </p:nvGrpSpPr>
          <p:grpSpPr>
            <a:xfrm>
              <a:off x="6861384" y="3307715"/>
              <a:ext cx="555800" cy="458707"/>
              <a:chOff x="6861384" y="3307715"/>
              <a:chExt cx="555800" cy="458707"/>
            </a:xfrm>
          </p:grpSpPr>
          <p:cxnSp>
            <p:nvCxnSpPr>
              <p:cNvPr id="965" name="Straight Arrow Connector 964">
                <a:extLst>
                  <a:ext uri="{FF2B5EF4-FFF2-40B4-BE49-F238E27FC236}">
                    <a16:creationId xmlns:a16="http://schemas.microsoft.com/office/drawing/2014/main" id="{927A372D-3F74-4DD8-B604-0BF8F3DD6CF3}"/>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6" name="Straight Arrow Connector 965">
                <a:extLst>
                  <a:ext uri="{FF2B5EF4-FFF2-40B4-BE49-F238E27FC236}">
                    <a16:creationId xmlns:a16="http://schemas.microsoft.com/office/drawing/2014/main" id="{FE6BA573-616A-47F3-BE0F-E5DDFE6073C1}"/>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983EA045-3D38-42F0-9FEE-9C835D2FB69E}"/>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D30C2922-B7F4-475F-9F9F-DE6D483B8DD4}"/>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178DD81F-DE49-4676-9699-CBAB9CD98089}"/>
                </a:ext>
              </a:extLst>
            </p:cNvPr>
            <p:cNvGrpSpPr/>
            <p:nvPr/>
          </p:nvGrpSpPr>
          <p:grpSpPr>
            <a:xfrm>
              <a:off x="7685154" y="4033520"/>
              <a:ext cx="680336" cy="277733"/>
              <a:chOff x="7685154" y="4033520"/>
              <a:chExt cx="680336" cy="277733"/>
            </a:xfrm>
          </p:grpSpPr>
          <p:cxnSp>
            <p:nvCxnSpPr>
              <p:cNvPr id="960" name="Straight Arrow Connector 959">
                <a:extLst>
                  <a:ext uri="{FF2B5EF4-FFF2-40B4-BE49-F238E27FC236}">
                    <a16:creationId xmlns:a16="http://schemas.microsoft.com/office/drawing/2014/main" id="{4D0CEE78-43CB-470B-B524-5DCE83C88835}"/>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2" name="Straight Arrow Connector 961">
                <a:extLst>
                  <a:ext uri="{FF2B5EF4-FFF2-40B4-BE49-F238E27FC236}">
                    <a16:creationId xmlns:a16="http://schemas.microsoft.com/office/drawing/2014/main" id="{AD493237-565A-45F0-93F9-D1DF6E4DBF4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Straight Arrow Connector 962">
                <a:extLst>
                  <a:ext uri="{FF2B5EF4-FFF2-40B4-BE49-F238E27FC236}">
                    <a16:creationId xmlns:a16="http://schemas.microsoft.com/office/drawing/2014/main" id="{D80F546A-9345-4C3D-8328-EDE827F258ED}"/>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Straight Arrow Connector 963">
                <a:extLst>
                  <a:ext uri="{FF2B5EF4-FFF2-40B4-BE49-F238E27FC236}">
                    <a16:creationId xmlns:a16="http://schemas.microsoft.com/office/drawing/2014/main" id="{B0A32F5E-6680-4054-AF1E-3F970480F49F}"/>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5" name="Group 944">
              <a:extLst>
                <a:ext uri="{FF2B5EF4-FFF2-40B4-BE49-F238E27FC236}">
                  <a16:creationId xmlns:a16="http://schemas.microsoft.com/office/drawing/2014/main" id="{35CE2CD9-FE96-4D3E-959E-44915DFDA843}"/>
                </a:ext>
              </a:extLst>
            </p:cNvPr>
            <p:cNvGrpSpPr/>
            <p:nvPr/>
          </p:nvGrpSpPr>
          <p:grpSpPr>
            <a:xfrm>
              <a:off x="7445124" y="3519170"/>
              <a:ext cx="604136" cy="414894"/>
              <a:chOff x="7445124" y="3519170"/>
              <a:chExt cx="604136" cy="414894"/>
            </a:xfrm>
          </p:grpSpPr>
          <p:cxnSp>
            <p:nvCxnSpPr>
              <p:cNvPr id="956" name="Straight Arrow Connector 955">
                <a:extLst>
                  <a:ext uri="{FF2B5EF4-FFF2-40B4-BE49-F238E27FC236}">
                    <a16:creationId xmlns:a16="http://schemas.microsoft.com/office/drawing/2014/main" id="{05FD32D8-F8E4-4B7A-875E-50011078C13F}"/>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7" name="Straight Arrow Connector 956">
                <a:extLst>
                  <a:ext uri="{FF2B5EF4-FFF2-40B4-BE49-F238E27FC236}">
                    <a16:creationId xmlns:a16="http://schemas.microsoft.com/office/drawing/2014/main" id="{34666F81-7C85-4162-93B2-869305F0246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A93E1E8D-9F51-42FF-98B0-12F1BBEE3F00}"/>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B8403FCD-E218-4626-88D8-F2684C52566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6" name="Group 945">
              <a:extLst>
                <a:ext uri="{FF2B5EF4-FFF2-40B4-BE49-F238E27FC236}">
                  <a16:creationId xmlns:a16="http://schemas.microsoft.com/office/drawing/2014/main" id="{785637EF-66D2-408C-BB42-5DAD8BD089C6}"/>
                </a:ext>
              </a:extLst>
            </p:cNvPr>
            <p:cNvGrpSpPr/>
            <p:nvPr/>
          </p:nvGrpSpPr>
          <p:grpSpPr>
            <a:xfrm>
              <a:off x="7226049" y="3326765"/>
              <a:ext cx="524126" cy="464424"/>
              <a:chOff x="7226049" y="3326765"/>
              <a:chExt cx="524126" cy="464424"/>
            </a:xfrm>
          </p:grpSpPr>
          <p:cxnSp>
            <p:nvCxnSpPr>
              <p:cNvPr id="952" name="Straight Arrow Connector 951">
                <a:extLst>
                  <a:ext uri="{FF2B5EF4-FFF2-40B4-BE49-F238E27FC236}">
                    <a16:creationId xmlns:a16="http://schemas.microsoft.com/office/drawing/2014/main" id="{04EC9F22-6827-4FF8-8701-FF4DC805A3D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3" name="Straight Arrow Connector 952">
                <a:extLst>
                  <a:ext uri="{FF2B5EF4-FFF2-40B4-BE49-F238E27FC236}">
                    <a16:creationId xmlns:a16="http://schemas.microsoft.com/office/drawing/2014/main" id="{1D2791C8-7A69-417A-8AD5-A17D94A3D0A4}"/>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D233AB0C-BB21-429B-8A4F-B402FA0F02B5}"/>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362E5539-61A0-43A4-B421-E99434B7B162}"/>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7" name="Group 946">
              <a:extLst>
                <a:ext uri="{FF2B5EF4-FFF2-40B4-BE49-F238E27FC236}">
                  <a16:creationId xmlns:a16="http://schemas.microsoft.com/office/drawing/2014/main" id="{3A2EE283-48A7-4D83-94B2-DA791059D406}"/>
                </a:ext>
              </a:extLst>
            </p:cNvPr>
            <p:cNvGrpSpPr/>
            <p:nvPr/>
          </p:nvGrpSpPr>
          <p:grpSpPr>
            <a:xfrm>
              <a:off x="7608954" y="3793490"/>
              <a:ext cx="661286" cy="342504"/>
              <a:chOff x="7608954" y="3793490"/>
              <a:chExt cx="661286" cy="342504"/>
            </a:xfrm>
          </p:grpSpPr>
          <p:cxnSp>
            <p:nvCxnSpPr>
              <p:cNvPr id="948" name="Straight Arrow Connector 947">
                <a:extLst>
                  <a:ext uri="{FF2B5EF4-FFF2-40B4-BE49-F238E27FC236}">
                    <a16:creationId xmlns:a16="http://schemas.microsoft.com/office/drawing/2014/main" id="{A683F53F-5A6B-4BD5-B79D-75067766490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9" name="Straight Arrow Connector 948">
                <a:extLst>
                  <a:ext uri="{FF2B5EF4-FFF2-40B4-BE49-F238E27FC236}">
                    <a16:creationId xmlns:a16="http://schemas.microsoft.com/office/drawing/2014/main" id="{A52EF49E-0E26-418E-A84B-A81F11E2B348}"/>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0" name="Straight Arrow Connector 949">
                <a:extLst>
                  <a:ext uri="{FF2B5EF4-FFF2-40B4-BE49-F238E27FC236}">
                    <a16:creationId xmlns:a16="http://schemas.microsoft.com/office/drawing/2014/main" id="{409F0AB5-7069-4C6B-95CB-A9BFC6387594}"/>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1" name="Straight Arrow Connector 950">
                <a:extLst>
                  <a:ext uri="{FF2B5EF4-FFF2-40B4-BE49-F238E27FC236}">
                    <a16:creationId xmlns:a16="http://schemas.microsoft.com/office/drawing/2014/main" id="{D322D533-95EB-4A47-8F31-29FB3380ADF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9" name="!!B1">
            <a:extLst>
              <a:ext uri="{FF2B5EF4-FFF2-40B4-BE49-F238E27FC236}">
                <a16:creationId xmlns:a16="http://schemas.microsoft.com/office/drawing/2014/main" id="{AC751438-9D3F-4FBE-B138-D4139E304E22}"/>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70" name="Group 969">
            <a:extLst>
              <a:ext uri="{FF2B5EF4-FFF2-40B4-BE49-F238E27FC236}">
                <a16:creationId xmlns:a16="http://schemas.microsoft.com/office/drawing/2014/main" id="{29270AFE-5B29-4A6B-89ED-003284548BE4}"/>
              </a:ext>
            </a:extLst>
          </p:cNvPr>
          <p:cNvGrpSpPr/>
          <p:nvPr/>
        </p:nvGrpSpPr>
        <p:grpSpPr>
          <a:xfrm>
            <a:off x="2735154" y="2882900"/>
            <a:ext cx="1888916" cy="1283573"/>
            <a:chOff x="6758514" y="3004820"/>
            <a:chExt cx="1888916" cy="1283573"/>
          </a:xfrm>
        </p:grpSpPr>
        <p:grpSp>
          <p:nvGrpSpPr>
            <p:cNvPr id="971" name="Group 970">
              <a:extLst>
                <a:ext uri="{FF2B5EF4-FFF2-40B4-BE49-F238E27FC236}">
                  <a16:creationId xmlns:a16="http://schemas.microsoft.com/office/drawing/2014/main" id="{B6C23F50-234B-4023-B30B-E5E45104C696}"/>
                </a:ext>
              </a:extLst>
            </p:cNvPr>
            <p:cNvGrpSpPr/>
            <p:nvPr/>
          </p:nvGrpSpPr>
          <p:grpSpPr>
            <a:xfrm>
              <a:off x="7282564" y="3030855"/>
              <a:ext cx="524126" cy="464424"/>
              <a:chOff x="7282564" y="3030855"/>
              <a:chExt cx="524126" cy="464424"/>
            </a:xfrm>
          </p:grpSpPr>
          <p:cxnSp>
            <p:nvCxnSpPr>
              <p:cNvPr id="992" name="Straight Arrow Connector 991">
                <a:extLst>
                  <a:ext uri="{FF2B5EF4-FFF2-40B4-BE49-F238E27FC236}">
                    <a16:creationId xmlns:a16="http://schemas.microsoft.com/office/drawing/2014/main" id="{B82D064A-9970-43F2-9BDA-DD164384D7FF}"/>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3" name="Straight Arrow Connector 992">
                <a:extLst>
                  <a:ext uri="{FF2B5EF4-FFF2-40B4-BE49-F238E27FC236}">
                    <a16:creationId xmlns:a16="http://schemas.microsoft.com/office/drawing/2014/main" id="{CE08EC2A-1370-4315-B02B-D45F83CF24D0}"/>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4" name="Straight Arrow Connector 993">
                <a:extLst>
                  <a:ext uri="{FF2B5EF4-FFF2-40B4-BE49-F238E27FC236}">
                    <a16:creationId xmlns:a16="http://schemas.microsoft.com/office/drawing/2014/main" id="{07D944AA-8B07-49C5-820F-22F12FEB802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5" name="Straight Arrow Connector 994">
                <a:extLst>
                  <a:ext uri="{FF2B5EF4-FFF2-40B4-BE49-F238E27FC236}">
                    <a16:creationId xmlns:a16="http://schemas.microsoft.com/office/drawing/2014/main" id="{26F840E4-2977-46FB-B3FE-616CD2C08AF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AE150F4-1BC8-47D6-BE8F-4A7F62F15F21}"/>
                </a:ext>
              </a:extLst>
            </p:cNvPr>
            <p:cNvGrpSpPr/>
            <p:nvPr/>
          </p:nvGrpSpPr>
          <p:grpSpPr>
            <a:xfrm>
              <a:off x="6758514" y="3004820"/>
              <a:ext cx="555800" cy="458707"/>
              <a:chOff x="6758514" y="3004820"/>
              <a:chExt cx="555800" cy="458707"/>
            </a:xfrm>
          </p:grpSpPr>
          <p:cxnSp>
            <p:nvCxnSpPr>
              <p:cNvPr id="988" name="Straight Arrow Connector 987">
                <a:extLst>
                  <a:ext uri="{FF2B5EF4-FFF2-40B4-BE49-F238E27FC236}">
                    <a16:creationId xmlns:a16="http://schemas.microsoft.com/office/drawing/2014/main" id="{C5E340D7-A4B7-4089-B9F4-31C4EFD5EE2D}"/>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9" name="Straight Arrow Connector 988">
                <a:extLst>
                  <a:ext uri="{FF2B5EF4-FFF2-40B4-BE49-F238E27FC236}">
                    <a16:creationId xmlns:a16="http://schemas.microsoft.com/office/drawing/2014/main" id="{3CD35CEF-9A9A-41B0-B807-33CA49B8239E}"/>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8BC49C00-B18B-4CFD-A36C-59C18DF7BFE3}"/>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1" name="Straight Arrow Connector 990">
                <a:extLst>
                  <a:ext uri="{FF2B5EF4-FFF2-40B4-BE49-F238E27FC236}">
                    <a16:creationId xmlns:a16="http://schemas.microsoft.com/office/drawing/2014/main" id="{C07440A8-DEF6-4B0E-99D8-91E117DE775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3" name="Group 972">
              <a:extLst>
                <a:ext uri="{FF2B5EF4-FFF2-40B4-BE49-F238E27FC236}">
                  <a16:creationId xmlns:a16="http://schemas.microsoft.com/office/drawing/2014/main" id="{3AB211CB-357D-4446-B4E0-25FC225C49E5}"/>
                </a:ext>
              </a:extLst>
            </p:cNvPr>
            <p:cNvGrpSpPr/>
            <p:nvPr/>
          </p:nvGrpSpPr>
          <p:grpSpPr>
            <a:xfrm>
              <a:off x="7607049" y="3303905"/>
              <a:ext cx="604136" cy="414894"/>
              <a:chOff x="7607049" y="3303905"/>
              <a:chExt cx="604136" cy="414894"/>
            </a:xfrm>
          </p:grpSpPr>
          <p:cxnSp>
            <p:nvCxnSpPr>
              <p:cNvPr id="984" name="Straight Arrow Connector 983">
                <a:extLst>
                  <a:ext uri="{FF2B5EF4-FFF2-40B4-BE49-F238E27FC236}">
                    <a16:creationId xmlns:a16="http://schemas.microsoft.com/office/drawing/2014/main" id="{A01AA9FE-C54F-450B-BCB3-60805A7A86BD}"/>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5" name="Straight Arrow Connector 984">
                <a:extLst>
                  <a:ext uri="{FF2B5EF4-FFF2-40B4-BE49-F238E27FC236}">
                    <a16:creationId xmlns:a16="http://schemas.microsoft.com/office/drawing/2014/main" id="{46774EE2-E4C2-480A-858B-A22A9E92843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6" name="Straight Arrow Connector 985">
                <a:extLst>
                  <a:ext uri="{FF2B5EF4-FFF2-40B4-BE49-F238E27FC236}">
                    <a16:creationId xmlns:a16="http://schemas.microsoft.com/office/drawing/2014/main" id="{366A1CEA-F86D-40E8-AB14-94E9B3274A9E}"/>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7" name="Straight Arrow Connector 986">
                <a:extLst>
                  <a:ext uri="{FF2B5EF4-FFF2-40B4-BE49-F238E27FC236}">
                    <a16:creationId xmlns:a16="http://schemas.microsoft.com/office/drawing/2014/main" id="{431929DA-8B2A-4169-B6F7-090F2B4D0D96}"/>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4" name="Group 973">
              <a:extLst>
                <a:ext uri="{FF2B5EF4-FFF2-40B4-BE49-F238E27FC236}">
                  <a16:creationId xmlns:a16="http://schemas.microsoft.com/office/drawing/2014/main" id="{DD89D7D6-FF7B-4684-B6EC-80C6466A6311}"/>
                </a:ext>
              </a:extLst>
            </p:cNvPr>
            <p:cNvGrpSpPr/>
            <p:nvPr/>
          </p:nvGrpSpPr>
          <p:grpSpPr>
            <a:xfrm>
              <a:off x="7848984" y="3686810"/>
              <a:ext cx="661286" cy="342504"/>
              <a:chOff x="7848984" y="3686810"/>
              <a:chExt cx="661286" cy="342504"/>
            </a:xfrm>
          </p:grpSpPr>
          <p:cxnSp>
            <p:nvCxnSpPr>
              <p:cNvPr id="980" name="Straight Arrow Connector 979">
                <a:extLst>
                  <a:ext uri="{FF2B5EF4-FFF2-40B4-BE49-F238E27FC236}">
                    <a16:creationId xmlns:a16="http://schemas.microsoft.com/office/drawing/2014/main" id="{90574608-A53A-4EA8-B9B3-22581CB20EBE}"/>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1" name="Straight Arrow Connector 980">
                <a:extLst>
                  <a:ext uri="{FF2B5EF4-FFF2-40B4-BE49-F238E27FC236}">
                    <a16:creationId xmlns:a16="http://schemas.microsoft.com/office/drawing/2014/main" id="{817AC5AF-19A4-429E-969A-91CF40C2721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2" name="Straight Arrow Connector 981">
                <a:extLst>
                  <a:ext uri="{FF2B5EF4-FFF2-40B4-BE49-F238E27FC236}">
                    <a16:creationId xmlns:a16="http://schemas.microsoft.com/office/drawing/2014/main" id="{B394F152-DC8B-4E84-B566-0FEBAAE7E462}"/>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3" name="Straight Arrow Connector 982">
                <a:extLst>
                  <a:ext uri="{FF2B5EF4-FFF2-40B4-BE49-F238E27FC236}">
                    <a16:creationId xmlns:a16="http://schemas.microsoft.com/office/drawing/2014/main" id="{22A5C85C-F96B-44C8-A4DA-C186F6C3E8C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5" name="Group 974">
              <a:extLst>
                <a:ext uri="{FF2B5EF4-FFF2-40B4-BE49-F238E27FC236}">
                  <a16:creationId xmlns:a16="http://schemas.microsoft.com/office/drawing/2014/main" id="{DEFC0433-FD21-4D85-A5D1-5E7E992E83E1}"/>
                </a:ext>
              </a:extLst>
            </p:cNvPr>
            <p:cNvGrpSpPr/>
            <p:nvPr/>
          </p:nvGrpSpPr>
          <p:grpSpPr>
            <a:xfrm>
              <a:off x="7967094" y="4010660"/>
              <a:ext cx="680336" cy="277733"/>
              <a:chOff x="7967094" y="4010660"/>
              <a:chExt cx="680336" cy="277733"/>
            </a:xfrm>
          </p:grpSpPr>
          <p:cxnSp>
            <p:nvCxnSpPr>
              <p:cNvPr id="976" name="Straight Arrow Connector 975">
                <a:extLst>
                  <a:ext uri="{FF2B5EF4-FFF2-40B4-BE49-F238E27FC236}">
                    <a16:creationId xmlns:a16="http://schemas.microsoft.com/office/drawing/2014/main" id="{FFA320B8-1F6B-4F3A-AAEE-96DE5EA4BDE2}"/>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7" name="Straight Arrow Connector 976">
                <a:extLst>
                  <a:ext uri="{FF2B5EF4-FFF2-40B4-BE49-F238E27FC236}">
                    <a16:creationId xmlns:a16="http://schemas.microsoft.com/office/drawing/2014/main" id="{111C7244-8368-4E13-A6F7-36AFA2F1539A}"/>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2A42659C-37FE-469D-8199-ADD1BE84CC50}"/>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7291F31C-B044-4197-8BC0-3F42C24EB2D5}"/>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6" name="!!A1">
            <a:extLst>
              <a:ext uri="{FF2B5EF4-FFF2-40B4-BE49-F238E27FC236}">
                <a16:creationId xmlns:a16="http://schemas.microsoft.com/office/drawing/2014/main" id="{5E834A45-1748-4A23-BC60-0D465D7EB372}"/>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997" name="Group 996">
            <a:extLst>
              <a:ext uri="{FF2B5EF4-FFF2-40B4-BE49-F238E27FC236}">
                <a16:creationId xmlns:a16="http://schemas.microsoft.com/office/drawing/2014/main" id="{08C3AF7C-A7BD-4C6F-B310-36FA88E9499F}"/>
              </a:ext>
            </a:extLst>
          </p:cNvPr>
          <p:cNvGrpSpPr/>
          <p:nvPr/>
        </p:nvGrpSpPr>
        <p:grpSpPr>
          <a:xfrm>
            <a:off x="2617044" y="2526665"/>
            <a:ext cx="2370881" cy="1611233"/>
            <a:chOff x="6640404" y="2648585"/>
            <a:chExt cx="2370881" cy="1611233"/>
          </a:xfrm>
        </p:grpSpPr>
        <p:grpSp>
          <p:nvGrpSpPr>
            <p:cNvPr id="998" name="Group 997">
              <a:extLst>
                <a:ext uri="{FF2B5EF4-FFF2-40B4-BE49-F238E27FC236}">
                  <a16:creationId xmlns:a16="http://schemas.microsoft.com/office/drawing/2014/main" id="{760952AE-9EB4-4AC1-BC57-4E75D699E54D}"/>
                </a:ext>
              </a:extLst>
            </p:cNvPr>
            <p:cNvGrpSpPr/>
            <p:nvPr/>
          </p:nvGrpSpPr>
          <p:grpSpPr>
            <a:xfrm>
              <a:off x="7345429" y="2703830"/>
              <a:ext cx="524126" cy="464424"/>
              <a:chOff x="7345429" y="2703830"/>
              <a:chExt cx="524126" cy="464424"/>
            </a:xfrm>
          </p:grpSpPr>
          <p:cxnSp>
            <p:nvCxnSpPr>
              <p:cNvPr id="1019" name="Straight Arrow Connector 1018">
                <a:extLst>
                  <a:ext uri="{FF2B5EF4-FFF2-40B4-BE49-F238E27FC236}">
                    <a16:creationId xmlns:a16="http://schemas.microsoft.com/office/drawing/2014/main" id="{F880BD63-CCE0-4096-8CDB-602EB8DF8C4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0" name="Straight Arrow Connector 1019">
                <a:extLst>
                  <a:ext uri="{FF2B5EF4-FFF2-40B4-BE49-F238E27FC236}">
                    <a16:creationId xmlns:a16="http://schemas.microsoft.com/office/drawing/2014/main" id="{D53641BA-6C27-44A3-BC74-D8D5E5A4D95A}"/>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1" name="Straight Arrow Connector 1020">
                <a:extLst>
                  <a:ext uri="{FF2B5EF4-FFF2-40B4-BE49-F238E27FC236}">
                    <a16:creationId xmlns:a16="http://schemas.microsoft.com/office/drawing/2014/main" id="{7D3CFA61-8E6A-4483-A589-633BA4704E8A}"/>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2" name="Straight Arrow Connector 1021">
                <a:extLst>
                  <a:ext uri="{FF2B5EF4-FFF2-40B4-BE49-F238E27FC236}">
                    <a16:creationId xmlns:a16="http://schemas.microsoft.com/office/drawing/2014/main" id="{E5C11584-754C-4E73-9406-6976B8D70FE1}"/>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32AC2D47-5281-4E5F-ABA6-A40EC79E152A}"/>
                </a:ext>
              </a:extLst>
            </p:cNvPr>
            <p:cNvGrpSpPr/>
            <p:nvPr/>
          </p:nvGrpSpPr>
          <p:grpSpPr>
            <a:xfrm>
              <a:off x="6640404" y="2648585"/>
              <a:ext cx="555800" cy="458707"/>
              <a:chOff x="6640404" y="2648585"/>
              <a:chExt cx="555800" cy="458707"/>
            </a:xfrm>
          </p:grpSpPr>
          <p:cxnSp>
            <p:nvCxnSpPr>
              <p:cNvPr id="1015" name="Straight Arrow Connector 1014">
                <a:extLst>
                  <a:ext uri="{FF2B5EF4-FFF2-40B4-BE49-F238E27FC236}">
                    <a16:creationId xmlns:a16="http://schemas.microsoft.com/office/drawing/2014/main" id="{821ECB6A-54D5-465B-9315-15B554B2ABB8}"/>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6" name="Straight Arrow Connector 1015">
                <a:extLst>
                  <a:ext uri="{FF2B5EF4-FFF2-40B4-BE49-F238E27FC236}">
                    <a16:creationId xmlns:a16="http://schemas.microsoft.com/office/drawing/2014/main" id="{71C651F3-A070-4150-A3C1-984A79FEEFB1}"/>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7" name="Straight Arrow Connector 1016">
                <a:extLst>
                  <a:ext uri="{FF2B5EF4-FFF2-40B4-BE49-F238E27FC236}">
                    <a16:creationId xmlns:a16="http://schemas.microsoft.com/office/drawing/2014/main" id="{9AC58369-50BA-4A38-9DED-021F0A98BE3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8" name="Straight Arrow Connector 1017">
                <a:extLst>
                  <a:ext uri="{FF2B5EF4-FFF2-40B4-BE49-F238E27FC236}">
                    <a16:creationId xmlns:a16="http://schemas.microsoft.com/office/drawing/2014/main" id="{0BA3E39B-6E41-40A8-8583-9A30E0729567}"/>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6A35E0B2-DEB8-4ACF-A90A-D92B9B3A6927}"/>
                </a:ext>
              </a:extLst>
            </p:cNvPr>
            <p:cNvGrpSpPr/>
            <p:nvPr/>
          </p:nvGrpSpPr>
          <p:grpSpPr>
            <a:xfrm>
              <a:off x="7801359" y="3046730"/>
              <a:ext cx="604136" cy="414894"/>
              <a:chOff x="7801359" y="3046730"/>
              <a:chExt cx="604136" cy="414894"/>
            </a:xfrm>
          </p:grpSpPr>
          <p:cxnSp>
            <p:nvCxnSpPr>
              <p:cNvPr id="1011" name="Straight Arrow Connector 1010">
                <a:extLst>
                  <a:ext uri="{FF2B5EF4-FFF2-40B4-BE49-F238E27FC236}">
                    <a16:creationId xmlns:a16="http://schemas.microsoft.com/office/drawing/2014/main" id="{8231E9F0-8126-41ED-B519-6A9353D70685}"/>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2" name="Straight Arrow Connector 1011">
                <a:extLst>
                  <a:ext uri="{FF2B5EF4-FFF2-40B4-BE49-F238E27FC236}">
                    <a16:creationId xmlns:a16="http://schemas.microsoft.com/office/drawing/2014/main" id="{DEEDAC2E-C6B1-4CF7-ADAD-21013744D32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3" name="Straight Arrow Connector 1012">
                <a:extLst>
                  <a:ext uri="{FF2B5EF4-FFF2-40B4-BE49-F238E27FC236}">
                    <a16:creationId xmlns:a16="http://schemas.microsoft.com/office/drawing/2014/main" id="{9D3AA005-C0C4-40C6-9081-82B97B65E0A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4" name="Straight Arrow Connector 1013">
                <a:extLst>
                  <a:ext uri="{FF2B5EF4-FFF2-40B4-BE49-F238E27FC236}">
                    <a16:creationId xmlns:a16="http://schemas.microsoft.com/office/drawing/2014/main" id="{8EF1C756-51AC-483D-9B5D-CA39CA6906B9}"/>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1" name="Group 1000">
              <a:extLst>
                <a:ext uri="{FF2B5EF4-FFF2-40B4-BE49-F238E27FC236}">
                  <a16:creationId xmlns:a16="http://schemas.microsoft.com/office/drawing/2014/main" id="{43798066-96CD-49C1-9BC6-49835E052F81}"/>
                </a:ext>
              </a:extLst>
            </p:cNvPr>
            <p:cNvGrpSpPr/>
            <p:nvPr/>
          </p:nvGrpSpPr>
          <p:grpSpPr>
            <a:xfrm>
              <a:off x="8138544" y="3557270"/>
              <a:ext cx="661286" cy="342504"/>
              <a:chOff x="8138544" y="3557270"/>
              <a:chExt cx="661286" cy="342504"/>
            </a:xfrm>
          </p:grpSpPr>
          <p:cxnSp>
            <p:nvCxnSpPr>
              <p:cNvPr id="1007" name="Straight Arrow Connector 1006">
                <a:extLst>
                  <a:ext uri="{FF2B5EF4-FFF2-40B4-BE49-F238E27FC236}">
                    <a16:creationId xmlns:a16="http://schemas.microsoft.com/office/drawing/2014/main" id="{11FE64D2-67C8-4E67-9514-743A643675A8}"/>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8" name="Straight Arrow Connector 1007">
                <a:extLst>
                  <a:ext uri="{FF2B5EF4-FFF2-40B4-BE49-F238E27FC236}">
                    <a16:creationId xmlns:a16="http://schemas.microsoft.com/office/drawing/2014/main" id="{3E4C7E43-3C59-48CF-9238-46B2B033535F}"/>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9" name="Straight Arrow Connector 1008">
                <a:extLst>
                  <a:ext uri="{FF2B5EF4-FFF2-40B4-BE49-F238E27FC236}">
                    <a16:creationId xmlns:a16="http://schemas.microsoft.com/office/drawing/2014/main" id="{C70358EF-9523-41B3-B36E-A01DEDCC8F5C}"/>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0" name="Straight Arrow Connector 1009">
                <a:extLst>
                  <a:ext uri="{FF2B5EF4-FFF2-40B4-BE49-F238E27FC236}">
                    <a16:creationId xmlns:a16="http://schemas.microsoft.com/office/drawing/2014/main" id="{246217C8-6D03-4265-813B-6FF38CF39A62}"/>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2" name="Group 1001">
              <a:extLst>
                <a:ext uri="{FF2B5EF4-FFF2-40B4-BE49-F238E27FC236}">
                  <a16:creationId xmlns:a16="http://schemas.microsoft.com/office/drawing/2014/main" id="{BFA112E4-5759-406E-B235-83301447F316}"/>
                </a:ext>
              </a:extLst>
            </p:cNvPr>
            <p:cNvGrpSpPr/>
            <p:nvPr/>
          </p:nvGrpSpPr>
          <p:grpSpPr>
            <a:xfrm>
              <a:off x="8330949" y="3982085"/>
              <a:ext cx="680336" cy="277733"/>
              <a:chOff x="8330949" y="3982085"/>
              <a:chExt cx="680336" cy="277733"/>
            </a:xfrm>
          </p:grpSpPr>
          <p:cxnSp>
            <p:nvCxnSpPr>
              <p:cNvPr id="1003" name="Straight Arrow Connector 1002">
                <a:extLst>
                  <a:ext uri="{FF2B5EF4-FFF2-40B4-BE49-F238E27FC236}">
                    <a16:creationId xmlns:a16="http://schemas.microsoft.com/office/drawing/2014/main" id="{BC07EC78-04B0-4810-92C8-5B78BABD3451}"/>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4" name="Straight Arrow Connector 1003">
                <a:extLst>
                  <a:ext uri="{FF2B5EF4-FFF2-40B4-BE49-F238E27FC236}">
                    <a16:creationId xmlns:a16="http://schemas.microsoft.com/office/drawing/2014/main" id="{4100617F-9ADD-45D2-94B9-9C3D3109020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D460EB24-7E0C-4188-AE1C-AD2B3229C821}"/>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5A8C5173-D7B1-4A47-AF3F-195849FC786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21" name="Group 720">
            <a:extLst>
              <a:ext uri="{FF2B5EF4-FFF2-40B4-BE49-F238E27FC236}">
                <a16:creationId xmlns:a16="http://schemas.microsoft.com/office/drawing/2014/main" id="{2447B06B-F98D-4A73-AEF9-5ADE20DF1724}"/>
              </a:ext>
            </a:extLst>
          </p:cNvPr>
          <p:cNvGrpSpPr/>
          <p:nvPr/>
        </p:nvGrpSpPr>
        <p:grpSpPr>
          <a:xfrm>
            <a:off x="5606823" y="2480162"/>
            <a:ext cx="1523186" cy="1919026"/>
            <a:chOff x="7735343" y="1306682"/>
            <a:chExt cx="1523186" cy="1919026"/>
          </a:xfrm>
        </p:grpSpPr>
        <p:sp>
          <p:nvSpPr>
            <p:cNvPr id="734" name="Freeform: Shape 733">
              <a:extLst>
                <a:ext uri="{FF2B5EF4-FFF2-40B4-BE49-F238E27FC236}">
                  <a16:creationId xmlns:a16="http://schemas.microsoft.com/office/drawing/2014/main" id="{2E8A5A71-28C9-4F20-9D12-40239FB16E4B}"/>
                </a:ext>
              </a:extLst>
            </p:cNvPr>
            <p:cNvSpPr/>
            <p:nvPr/>
          </p:nvSpPr>
          <p:spPr>
            <a:xfrm rot="19860000" flipH="1">
              <a:off x="7735343" y="139666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921" name="Straight Connector 920">
              <a:extLst>
                <a:ext uri="{FF2B5EF4-FFF2-40B4-BE49-F238E27FC236}">
                  <a16:creationId xmlns:a16="http://schemas.microsoft.com/office/drawing/2014/main" id="{604C6A86-5196-47E4-80A8-55C3ED7E280A}"/>
                </a:ext>
              </a:extLst>
            </p:cNvPr>
            <p:cNvCxnSpPr>
              <a:cxnSpLocks/>
            </p:cNvCxnSpPr>
            <p:nvPr/>
          </p:nvCxnSpPr>
          <p:spPr>
            <a:xfrm flipV="1">
              <a:off x="7970446" y="13066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sp>
        <p:nvSpPr>
          <p:cNvPr id="924" name="Rectangle 923">
            <a:extLst>
              <a:ext uri="{FF2B5EF4-FFF2-40B4-BE49-F238E27FC236}">
                <a16:creationId xmlns:a16="http://schemas.microsoft.com/office/drawing/2014/main" id="{17FB834A-6826-4486-9487-B4A0D3F54A25}"/>
              </a:ext>
            </a:extLst>
          </p:cNvPr>
          <p:cNvSpPr/>
          <p:nvPr/>
        </p:nvSpPr>
        <p:spPr>
          <a:xfrm>
            <a:off x="2590284" y="999362"/>
            <a:ext cx="2447364" cy="4254445"/>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ectangle 925">
            <a:extLst>
              <a:ext uri="{FF2B5EF4-FFF2-40B4-BE49-F238E27FC236}">
                <a16:creationId xmlns:a16="http://schemas.microsoft.com/office/drawing/2014/main" id="{5469EF8E-81EC-4956-AAC2-12118B7D37C8}"/>
              </a:ext>
            </a:extLst>
          </p:cNvPr>
          <p:cNvSpPr/>
          <p:nvPr/>
        </p:nvSpPr>
        <p:spPr>
          <a:xfrm>
            <a:off x="7630086" y="942828"/>
            <a:ext cx="2447364" cy="4673882"/>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ectangle 1022">
            <a:extLst>
              <a:ext uri="{FF2B5EF4-FFF2-40B4-BE49-F238E27FC236}">
                <a16:creationId xmlns:a16="http://schemas.microsoft.com/office/drawing/2014/main" id="{9A79AACE-D596-47B4-8195-065F58C688A8}"/>
              </a:ext>
            </a:extLst>
          </p:cNvPr>
          <p:cNvSpPr/>
          <p:nvPr/>
        </p:nvSpPr>
        <p:spPr>
          <a:xfrm>
            <a:off x="5031477" y="1142456"/>
            <a:ext cx="2556062" cy="4338919"/>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5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0649E-6 3.83366E-6 L -0.24386 -0.01877 " pathEditMode="relative" rAng="0" ptsTypes="AA">
                                      <p:cBhvr>
                                        <p:cTn id="6" dur="2000" fill="hold"/>
                                        <p:tgtEl>
                                          <p:spTgt spid="924"/>
                                        </p:tgtEl>
                                        <p:attrNameLst>
                                          <p:attrName>ppt_x</p:attrName>
                                          <p:attrName>ppt_y</p:attrName>
                                        </p:attrNameLst>
                                      </p:cBhvr>
                                      <p:rCtr x="-12193" y="-95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94455E-6 -9.80118E-8 L -0.2522 -0.0098 " pathEditMode="relative" rAng="0" ptsTypes="AA">
                                      <p:cBhvr>
                                        <p:cTn id="10" dur="2000" fill="hold"/>
                                        <p:tgtEl>
                                          <p:spTgt spid="1023"/>
                                        </p:tgtEl>
                                        <p:attrNameLst>
                                          <p:attrName>ppt_x</p:attrName>
                                          <p:attrName>ppt_y</p:attrName>
                                        </p:attrNameLst>
                                      </p:cBhvr>
                                      <p:rCtr x="-12618" y="-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0" animBg="1"/>
      <p:bldP spid="10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 name="Group 2">
            <a:extLst>
              <a:ext uri="{FF2B5EF4-FFF2-40B4-BE49-F238E27FC236}">
                <a16:creationId xmlns:a16="http://schemas.microsoft.com/office/drawing/2014/main" id="{E4AA8931-9413-43F1-B680-BCAFA0597A52}"/>
              </a:ext>
            </a:extLst>
          </p:cNvPr>
          <p:cNvGrpSpPr/>
          <p:nvPr/>
        </p:nvGrpSpPr>
        <p:grpSpPr>
          <a:xfrm>
            <a:off x="167640" y="1039982"/>
            <a:ext cx="3343980" cy="3397739"/>
            <a:chOff x="167640" y="1039982"/>
            <a:chExt cx="3343980" cy="3397739"/>
          </a:xfrm>
        </p:grpSpPr>
        <p:sp>
          <p:nvSpPr>
            <p:cNvPr id="355" name="Oval 354">
              <a:extLst>
                <a:ext uri="{FF2B5EF4-FFF2-40B4-BE49-F238E27FC236}">
                  <a16:creationId xmlns:a16="http://schemas.microsoft.com/office/drawing/2014/main" id="{B43F3FE0-6D56-4CA4-9748-04BDEA19C974}"/>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390E6219-A77D-48F0-8EAF-FB2F3456D88E}"/>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Freeform: Shape 356">
              <a:extLst>
                <a:ext uri="{FF2B5EF4-FFF2-40B4-BE49-F238E27FC236}">
                  <a16:creationId xmlns:a16="http://schemas.microsoft.com/office/drawing/2014/main" id="{24D7A087-4571-4751-9AA5-3169652DFC8E}"/>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Freeform: Shape 357">
              <a:extLst>
                <a:ext uri="{FF2B5EF4-FFF2-40B4-BE49-F238E27FC236}">
                  <a16:creationId xmlns:a16="http://schemas.microsoft.com/office/drawing/2014/main" id="{F4C888FC-4873-4AB3-9CFD-7B98E02902EA}"/>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59" name="Straight Connector 358">
              <a:extLst>
                <a:ext uri="{FF2B5EF4-FFF2-40B4-BE49-F238E27FC236}">
                  <a16:creationId xmlns:a16="http://schemas.microsoft.com/office/drawing/2014/main" id="{50D0E2C4-4632-475E-B0F5-4A45D025402C}"/>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27F1EB17-E96C-414D-924F-B04AD48038D8}"/>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10D9BC43-46EA-42ED-A472-C394ED2D6780}"/>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0" name="Straight Connector 349" hidden="1">
            <a:extLst>
              <a:ext uri="{FF2B5EF4-FFF2-40B4-BE49-F238E27FC236}">
                <a16:creationId xmlns:a16="http://schemas.microsoft.com/office/drawing/2014/main" id="{B93EFBEB-675E-4018-B1CB-7E652D1759AB}"/>
              </a:ext>
            </a:extLst>
          </p:cNvPr>
          <p:cNvCxnSpPr>
            <a:cxnSpLocks/>
          </p:cNvCxnSpPr>
          <p:nvPr/>
        </p:nvCxnSpPr>
        <p:spPr>
          <a:xfrm flipV="1">
            <a:off x="2177496" y="252209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hidden="1">
            <a:extLst>
              <a:ext uri="{FF2B5EF4-FFF2-40B4-BE49-F238E27FC236}">
                <a16:creationId xmlns:a16="http://schemas.microsoft.com/office/drawing/2014/main" id="{AEE49925-8DF2-41C0-B427-937858E486A5}"/>
              </a:ext>
            </a:extLst>
          </p:cNvPr>
          <p:cNvCxnSpPr>
            <a:cxnSpLocks/>
          </p:cNvCxnSpPr>
          <p:nvPr/>
        </p:nvCxnSpPr>
        <p:spPr>
          <a:xfrm flipV="1">
            <a:off x="2758521" y="248221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hidden="1">
            <a:extLst>
              <a:ext uri="{FF2B5EF4-FFF2-40B4-BE49-F238E27FC236}">
                <a16:creationId xmlns:a16="http://schemas.microsoft.com/office/drawing/2014/main" id="{722E741D-7A62-4EA6-9E89-4DE8B47B54E3}"/>
              </a:ext>
            </a:extLst>
          </p:cNvPr>
          <p:cNvCxnSpPr>
            <a:cxnSpLocks/>
          </p:cNvCxnSpPr>
          <p:nvPr/>
        </p:nvCxnSpPr>
        <p:spPr>
          <a:xfrm flipV="1">
            <a:off x="1711761" y="218173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hidden="1">
            <a:extLst>
              <a:ext uri="{FF2B5EF4-FFF2-40B4-BE49-F238E27FC236}">
                <a16:creationId xmlns:a16="http://schemas.microsoft.com/office/drawing/2014/main" id="{6659AA4D-3FCA-4DA5-A8A8-0C01CAF5174E}"/>
              </a:ext>
            </a:extLst>
          </p:cNvPr>
          <p:cNvCxnSpPr>
            <a:cxnSpLocks/>
          </p:cNvCxnSpPr>
          <p:nvPr/>
        </p:nvCxnSpPr>
        <p:spPr>
          <a:xfrm>
            <a:off x="1990372" y="128474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4" name="Partial Circle 734" hidden="1">
            <a:extLst>
              <a:ext uri="{FF2B5EF4-FFF2-40B4-BE49-F238E27FC236}">
                <a16:creationId xmlns:a16="http://schemas.microsoft.com/office/drawing/2014/main" id="{5F123C47-4A09-4ED5-80DF-5C563EB91FAB}"/>
              </a:ext>
            </a:extLst>
          </p:cNvPr>
          <p:cNvSpPr>
            <a:spLocks noChangeAspect="1"/>
          </p:cNvSpPr>
          <p:nvPr/>
        </p:nvSpPr>
        <p:spPr>
          <a:xfrm>
            <a:off x="2407655" y="209289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11F98B8-D446-4CFD-8C25-44A65C8A459E}"/>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2" name="TextBox 21">
            <a:extLst>
              <a:ext uri="{FF2B5EF4-FFF2-40B4-BE49-F238E27FC236}">
                <a16:creationId xmlns:a16="http://schemas.microsoft.com/office/drawing/2014/main" id="{5D12BD16-520E-4CA3-9F6B-E4926C92D11F}"/>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23" name="TextBox 22">
            <a:extLst>
              <a:ext uri="{FF2B5EF4-FFF2-40B4-BE49-F238E27FC236}">
                <a16:creationId xmlns:a16="http://schemas.microsoft.com/office/drawing/2014/main" id="{A732C360-A26B-45E3-B8C2-AFF7238B4E54}"/>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24" name="Straight Arrow Connector 23">
            <a:extLst>
              <a:ext uri="{FF2B5EF4-FFF2-40B4-BE49-F238E27FC236}">
                <a16:creationId xmlns:a16="http://schemas.microsoft.com/office/drawing/2014/main" id="{82E50B8E-F2D9-4BDD-82DC-DF6F3D9DB8D9}"/>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4D0253-1300-4113-9554-AE6C2462026D}"/>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CAB210B6-4F5B-4D1C-9AE4-AB254FD1FC4F}"/>
              </a:ext>
            </a:extLst>
          </p:cNvPr>
          <p:cNvGrpSpPr/>
          <p:nvPr/>
        </p:nvGrpSpPr>
        <p:grpSpPr>
          <a:xfrm>
            <a:off x="7391400" y="2979420"/>
            <a:ext cx="777266" cy="726546"/>
            <a:chOff x="2545080" y="2880360"/>
            <a:chExt cx="777266" cy="726546"/>
          </a:xfrm>
        </p:grpSpPr>
        <p:cxnSp>
          <p:nvCxnSpPr>
            <p:cNvPr id="300" name="Straight Arrow Connector 299">
              <a:extLst>
                <a:ext uri="{FF2B5EF4-FFF2-40B4-BE49-F238E27FC236}">
                  <a16:creationId xmlns:a16="http://schemas.microsoft.com/office/drawing/2014/main" id="{E8FC7CDB-9E18-45EF-A3C9-49C8E741F51C}"/>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6E49F9BC-8EF7-412C-8C96-ED7966106F56}"/>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01" name="TextBox 300">
                  <a:extLst>
                    <a:ext uri="{FF2B5EF4-FFF2-40B4-BE49-F238E27FC236}">
                      <a16:creationId xmlns:a16="http://schemas.microsoft.com/office/drawing/2014/main" id="{6E49F9BC-8EF7-412C-8C96-ED7966106F56}"/>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grpSp>
        <p:nvGrpSpPr>
          <p:cNvPr id="317" name="Group 316">
            <a:extLst>
              <a:ext uri="{FF2B5EF4-FFF2-40B4-BE49-F238E27FC236}">
                <a16:creationId xmlns:a16="http://schemas.microsoft.com/office/drawing/2014/main" id="{30DC5436-93B2-47B4-BBA7-5A8B574A1EE7}"/>
              </a:ext>
            </a:extLst>
          </p:cNvPr>
          <p:cNvGrpSpPr/>
          <p:nvPr/>
        </p:nvGrpSpPr>
        <p:grpSpPr>
          <a:xfrm>
            <a:off x="5076744" y="3447247"/>
            <a:ext cx="3423366" cy="3397739"/>
            <a:chOff x="4009944" y="2495402"/>
            <a:chExt cx="3423366" cy="3397739"/>
          </a:xfrm>
        </p:grpSpPr>
        <p:grpSp>
          <p:nvGrpSpPr>
            <p:cNvPr id="318" name="Group 317">
              <a:extLst>
                <a:ext uri="{FF2B5EF4-FFF2-40B4-BE49-F238E27FC236}">
                  <a16:creationId xmlns:a16="http://schemas.microsoft.com/office/drawing/2014/main" id="{0D856AD3-6AEE-49C8-8C0E-D20AE07A06F4}"/>
                </a:ext>
              </a:extLst>
            </p:cNvPr>
            <p:cNvGrpSpPr/>
            <p:nvPr/>
          </p:nvGrpSpPr>
          <p:grpSpPr>
            <a:xfrm>
              <a:off x="4009944" y="2495402"/>
              <a:ext cx="3343980" cy="3397739"/>
              <a:chOff x="3957948" y="2457152"/>
              <a:chExt cx="3343980" cy="3397739"/>
            </a:xfrm>
          </p:grpSpPr>
          <p:sp>
            <p:nvSpPr>
              <p:cNvPr id="324" name="Oval 323">
                <a:extLst>
                  <a:ext uri="{FF2B5EF4-FFF2-40B4-BE49-F238E27FC236}">
                    <a16:creationId xmlns:a16="http://schemas.microsoft.com/office/drawing/2014/main" id="{01E86B34-FA36-4F6E-BA4F-AB7436A96FA7}"/>
                  </a:ext>
                </a:extLst>
              </p:cNvPr>
              <p:cNvSpPr/>
              <p:nvPr/>
            </p:nvSpPr>
            <p:spPr>
              <a:xfrm>
                <a:off x="4564824" y="2814439"/>
                <a:ext cx="2737104" cy="2669455"/>
              </a:xfrm>
              <a:prstGeom prst="ellipse">
                <a:avLst/>
              </a:prstGeom>
              <a:gradFill flip="none" rotWithShape="1">
                <a:gsLst>
                  <a:gs pos="54000">
                    <a:schemeClr val="bg1"/>
                  </a:gs>
                  <a:gs pos="4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7CAAB385-D958-4FC6-8DB0-6556F38AFE81}"/>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reeform: Shape 325">
                <a:extLst>
                  <a:ext uri="{FF2B5EF4-FFF2-40B4-BE49-F238E27FC236}">
                    <a16:creationId xmlns:a16="http://schemas.microsoft.com/office/drawing/2014/main" id="{B4103DF5-2D4A-44D9-8B82-5AF4FCDF9A78}"/>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Freeform: Shape 326">
                <a:extLst>
                  <a:ext uri="{FF2B5EF4-FFF2-40B4-BE49-F238E27FC236}">
                    <a16:creationId xmlns:a16="http://schemas.microsoft.com/office/drawing/2014/main" id="{D672C9E3-8036-4A17-97BC-645C361B6AFE}"/>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28" name="Straight Connector 327">
                <a:extLst>
                  <a:ext uri="{FF2B5EF4-FFF2-40B4-BE49-F238E27FC236}">
                    <a16:creationId xmlns:a16="http://schemas.microsoft.com/office/drawing/2014/main" id="{A6CA6D92-F844-4F62-98C7-C98A43B60D65}"/>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A02C5259-37E5-402D-8AD4-B703B0B29F4F}"/>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7DFC2B62-3B8E-4D25-9E1B-8BD852FE7E2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19" name="Straight Connector 318" hidden="1">
              <a:extLst>
                <a:ext uri="{FF2B5EF4-FFF2-40B4-BE49-F238E27FC236}">
                  <a16:creationId xmlns:a16="http://schemas.microsoft.com/office/drawing/2014/main" id="{E45DB561-201C-4F3B-B46A-189E31F9381E}"/>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hidden="1">
              <a:extLst>
                <a:ext uri="{FF2B5EF4-FFF2-40B4-BE49-F238E27FC236}">
                  <a16:creationId xmlns:a16="http://schemas.microsoft.com/office/drawing/2014/main" id="{696D812A-7A65-48CE-9D05-5025AE87A623}"/>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hidden="1">
              <a:extLst>
                <a:ext uri="{FF2B5EF4-FFF2-40B4-BE49-F238E27FC236}">
                  <a16:creationId xmlns:a16="http://schemas.microsoft.com/office/drawing/2014/main" id="{F3670B45-F8BF-4300-9A8A-97821925082D}"/>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hidden="1">
              <a:extLst>
                <a:ext uri="{FF2B5EF4-FFF2-40B4-BE49-F238E27FC236}">
                  <a16:creationId xmlns:a16="http://schemas.microsoft.com/office/drawing/2014/main" id="{F1EC1756-1301-4BCF-954C-F613C01EA827}"/>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3" name="Partial Circle 734" hidden="1">
              <a:extLst>
                <a:ext uri="{FF2B5EF4-FFF2-40B4-BE49-F238E27FC236}">
                  <a16:creationId xmlns:a16="http://schemas.microsoft.com/office/drawing/2014/main" id="{9E4ACFC1-1F24-44A9-B688-A5A0676FE264}"/>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1" name="TextBox 330">
            <a:extLst>
              <a:ext uri="{FF2B5EF4-FFF2-40B4-BE49-F238E27FC236}">
                <a16:creationId xmlns:a16="http://schemas.microsoft.com/office/drawing/2014/main" id="{8F590E6F-2842-4FE7-B512-28383F846EDF}"/>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 Community</a:t>
            </a:r>
          </a:p>
        </p:txBody>
      </p:sp>
      <p:sp>
        <p:nvSpPr>
          <p:cNvPr id="332" name="TextBox 331">
            <a:extLst>
              <a:ext uri="{FF2B5EF4-FFF2-40B4-BE49-F238E27FC236}">
                <a16:creationId xmlns:a16="http://schemas.microsoft.com/office/drawing/2014/main" id="{A9CB4CEE-1C19-481C-9FF8-055204AF1F27}"/>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sp>
        <p:nvSpPr>
          <p:cNvPr id="333" name="TextBox 332">
            <a:extLst>
              <a:ext uri="{FF2B5EF4-FFF2-40B4-BE49-F238E27FC236}">
                <a16:creationId xmlns:a16="http://schemas.microsoft.com/office/drawing/2014/main" id="{254630D5-DBB0-4423-95F1-BA19EFDCCB31}"/>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sp>
        <p:nvSpPr>
          <p:cNvPr id="362" name="TextBox 361">
            <a:extLst>
              <a:ext uri="{FF2B5EF4-FFF2-40B4-BE49-F238E27FC236}">
                <a16:creationId xmlns:a16="http://schemas.microsoft.com/office/drawing/2014/main" id="{8C5F9DB0-6364-42E4-A6AF-F62B27F1B0B3}"/>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Tree>
    <p:extLst>
      <p:ext uri="{BB962C8B-B14F-4D97-AF65-F5344CB8AC3E}">
        <p14:creationId xmlns:p14="http://schemas.microsoft.com/office/powerpoint/2010/main" val="27929109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2" grpId="0"/>
      <p:bldP spid="23" grpId="0"/>
      <p:bldP spid="28" grpId="0"/>
      <p:bldP spid="165" grpId="0"/>
      <p:bldP spid="316" grpId="0"/>
      <p:bldP spid="331" grpId="0"/>
      <p:bldP spid="332" grpId="0"/>
      <p:bldP spid="333" grpId="0"/>
      <p:bldP spid="3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40" name="Group 339">
            <a:extLst>
              <a:ext uri="{FF2B5EF4-FFF2-40B4-BE49-F238E27FC236}">
                <a16:creationId xmlns:a16="http://schemas.microsoft.com/office/drawing/2014/main" id="{E08D294A-2CEE-405E-87A1-8ABD46778D8C}"/>
              </a:ext>
            </a:extLst>
          </p:cNvPr>
          <p:cNvGrpSpPr/>
          <p:nvPr/>
        </p:nvGrpSpPr>
        <p:grpSpPr>
          <a:xfrm>
            <a:off x="167640" y="1039982"/>
            <a:ext cx="3343980" cy="3397739"/>
            <a:chOff x="167640" y="1039982"/>
            <a:chExt cx="3343980" cy="3397739"/>
          </a:xfrm>
        </p:grpSpPr>
        <p:sp>
          <p:nvSpPr>
            <p:cNvPr id="341" name="Oval 340">
              <a:extLst>
                <a:ext uri="{FF2B5EF4-FFF2-40B4-BE49-F238E27FC236}">
                  <a16:creationId xmlns:a16="http://schemas.microsoft.com/office/drawing/2014/main" id="{28A0509D-08B4-498C-A095-80D62C2BB12E}"/>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EA970C9E-E215-424E-A0A2-BD79673080FD}"/>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eeform: Shape 342">
              <a:extLst>
                <a:ext uri="{FF2B5EF4-FFF2-40B4-BE49-F238E27FC236}">
                  <a16:creationId xmlns:a16="http://schemas.microsoft.com/office/drawing/2014/main" id="{400683A6-019F-4D01-9744-48BFCD15813E}"/>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Freeform: Shape 343">
              <a:extLst>
                <a:ext uri="{FF2B5EF4-FFF2-40B4-BE49-F238E27FC236}">
                  <a16:creationId xmlns:a16="http://schemas.microsoft.com/office/drawing/2014/main" id="{609A28D0-2BB3-4850-A3D6-AB6CB434784B}"/>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45" name="Straight Connector 344">
              <a:extLst>
                <a:ext uri="{FF2B5EF4-FFF2-40B4-BE49-F238E27FC236}">
                  <a16:creationId xmlns:a16="http://schemas.microsoft.com/office/drawing/2014/main" id="{7DF3859D-C770-411B-9E85-12A5C25CB563}"/>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5967B8FA-5687-44A4-89A1-5D2D8DD1E121}"/>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975ED338-EDA4-4B54-8259-882B2F2E3E0E}"/>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4" name="TextBox 333">
            <a:extLst>
              <a:ext uri="{FF2B5EF4-FFF2-40B4-BE49-F238E27FC236}">
                <a16:creationId xmlns:a16="http://schemas.microsoft.com/office/drawing/2014/main" id="{DB6E0B7A-EBFD-49B7-8490-9AE9A3BCE413}"/>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335" name="TextBox 334">
            <a:extLst>
              <a:ext uri="{FF2B5EF4-FFF2-40B4-BE49-F238E27FC236}">
                <a16:creationId xmlns:a16="http://schemas.microsoft.com/office/drawing/2014/main" id="{EDE5B0E1-D4EC-4770-A986-4AE4D6896E50}"/>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336" name="Straight Arrow Connector 335">
            <a:extLst>
              <a:ext uri="{FF2B5EF4-FFF2-40B4-BE49-F238E27FC236}">
                <a16:creationId xmlns:a16="http://schemas.microsoft.com/office/drawing/2014/main" id="{F2EA5BB3-44D2-4B45-99E3-AD605290442A}"/>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D75338C7-EB14-428D-859D-07F39F852901}"/>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CAB210B6-4F5B-4D1C-9AE4-AB254FD1FC4F}"/>
              </a:ext>
            </a:extLst>
          </p:cNvPr>
          <p:cNvGrpSpPr/>
          <p:nvPr/>
        </p:nvGrpSpPr>
        <p:grpSpPr>
          <a:xfrm>
            <a:off x="7391400" y="2979420"/>
            <a:ext cx="777266" cy="726546"/>
            <a:chOff x="2545080" y="2880360"/>
            <a:chExt cx="777266" cy="726546"/>
          </a:xfrm>
        </p:grpSpPr>
        <p:cxnSp>
          <p:nvCxnSpPr>
            <p:cNvPr id="300" name="Straight Arrow Connector 299">
              <a:extLst>
                <a:ext uri="{FF2B5EF4-FFF2-40B4-BE49-F238E27FC236}">
                  <a16:creationId xmlns:a16="http://schemas.microsoft.com/office/drawing/2014/main" id="{E8FC7CDB-9E18-45EF-A3C9-49C8E741F51C}"/>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6E49F9BC-8EF7-412C-8C96-ED7966106F56}"/>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01" name="TextBox 300">
                  <a:extLst>
                    <a:ext uri="{FF2B5EF4-FFF2-40B4-BE49-F238E27FC236}">
                      <a16:creationId xmlns:a16="http://schemas.microsoft.com/office/drawing/2014/main" id="{6E49F9BC-8EF7-412C-8C96-ED7966106F56}"/>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grpSp>
        <p:nvGrpSpPr>
          <p:cNvPr id="302" name="Group 301">
            <a:extLst>
              <a:ext uri="{FF2B5EF4-FFF2-40B4-BE49-F238E27FC236}">
                <a16:creationId xmlns:a16="http://schemas.microsoft.com/office/drawing/2014/main" id="{D3C32E25-0F85-43E0-872C-656A4D17E72D}"/>
              </a:ext>
            </a:extLst>
          </p:cNvPr>
          <p:cNvGrpSpPr/>
          <p:nvPr/>
        </p:nvGrpSpPr>
        <p:grpSpPr>
          <a:xfrm>
            <a:off x="5076744" y="3447247"/>
            <a:ext cx="3423366" cy="3397739"/>
            <a:chOff x="4009944" y="2495402"/>
            <a:chExt cx="3423366" cy="3397739"/>
          </a:xfrm>
        </p:grpSpPr>
        <p:grpSp>
          <p:nvGrpSpPr>
            <p:cNvPr id="303" name="Group 302">
              <a:extLst>
                <a:ext uri="{FF2B5EF4-FFF2-40B4-BE49-F238E27FC236}">
                  <a16:creationId xmlns:a16="http://schemas.microsoft.com/office/drawing/2014/main" id="{0BE40355-4AD6-4B81-8A6E-12C41728622B}"/>
                </a:ext>
              </a:extLst>
            </p:cNvPr>
            <p:cNvGrpSpPr/>
            <p:nvPr/>
          </p:nvGrpSpPr>
          <p:grpSpPr>
            <a:xfrm>
              <a:off x="4009944" y="2495402"/>
              <a:ext cx="3343980" cy="3397739"/>
              <a:chOff x="3957948" y="2457152"/>
              <a:chExt cx="3343980" cy="3397739"/>
            </a:xfrm>
          </p:grpSpPr>
          <p:sp>
            <p:nvSpPr>
              <p:cNvPr id="309" name="Oval 308">
                <a:extLst>
                  <a:ext uri="{FF2B5EF4-FFF2-40B4-BE49-F238E27FC236}">
                    <a16:creationId xmlns:a16="http://schemas.microsoft.com/office/drawing/2014/main" id="{91DA7844-3367-4FAD-B1F1-17B5917546A6}"/>
                  </a:ext>
                </a:extLst>
              </p:cNvPr>
              <p:cNvSpPr/>
              <p:nvPr/>
            </p:nvSpPr>
            <p:spPr>
              <a:xfrm>
                <a:off x="4564824" y="2814439"/>
                <a:ext cx="2737104" cy="2669455"/>
              </a:xfrm>
              <a:prstGeom prst="ellipse">
                <a:avLst/>
              </a:prstGeom>
              <a:gradFill flip="none" rotWithShape="1">
                <a:gsLst>
                  <a:gs pos="49000">
                    <a:schemeClr val="bg1"/>
                  </a:gs>
                  <a:gs pos="39000">
                    <a:schemeClr val="accent5">
                      <a:lumMod val="75000"/>
                    </a:schemeClr>
                  </a:gs>
                  <a:gs pos="63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736C3878-BA85-4E7C-BCE8-DEB76E637DF5}"/>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67B0BB56-8220-44FA-932E-788B0DEDAD1B}"/>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26949746-A68E-4D0F-86D8-A8B236592585}"/>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3" name="Straight Connector 312">
                <a:extLst>
                  <a:ext uri="{FF2B5EF4-FFF2-40B4-BE49-F238E27FC236}">
                    <a16:creationId xmlns:a16="http://schemas.microsoft.com/office/drawing/2014/main" id="{8EE46334-CACF-407A-B795-D50408B88BA7}"/>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30D5BB-5F1C-4C69-8A80-F488D64F9933}"/>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A8F87E-83F0-4E9C-8F4E-50B8C2791DA5}"/>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hidden="1">
              <a:extLst>
                <a:ext uri="{FF2B5EF4-FFF2-40B4-BE49-F238E27FC236}">
                  <a16:creationId xmlns:a16="http://schemas.microsoft.com/office/drawing/2014/main" id="{7ED1C207-B8C7-43C2-92CD-3FAA68A7DB80}"/>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hidden="1">
              <a:extLst>
                <a:ext uri="{FF2B5EF4-FFF2-40B4-BE49-F238E27FC236}">
                  <a16:creationId xmlns:a16="http://schemas.microsoft.com/office/drawing/2014/main" id="{D8AA8B99-0224-494E-8608-95D2592503C9}"/>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hidden="1">
              <a:extLst>
                <a:ext uri="{FF2B5EF4-FFF2-40B4-BE49-F238E27FC236}">
                  <a16:creationId xmlns:a16="http://schemas.microsoft.com/office/drawing/2014/main" id="{0654C356-02D1-4BB3-B812-25C11FC3A29F}"/>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hidden="1">
              <a:extLst>
                <a:ext uri="{FF2B5EF4-FFF2-40B4-BE49-F238E27FC236}">
                  <a16:creationId xmlns:a16="http://schemas.microsoft.com/office/drawing/2014/main" id="{9786DBBC-B24E-4A77-823A-1269DD47093B}"/>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 name="Partial Circle 734" hidden="1">
              <a:extLst>
                <a:ext uri="{FF2B5EF4-FFF2-40B4-BE49-F238E27FC236}">
                  <a16:creationId xmlns:a16="http://schemas.microsoft.com/office/drawing/2014/main" id="{11A47300-0468-49A9-9DBF-DFEE8DC64155}"/>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317" name="TextBox 316">
            <a:extLst>
              <a:ext uri="{FF2B5EF4-FFF2-40B4-BE49-F238E27FC236}">
                <a16:creationId xmlns:a16="http://schemas.microsoft.com/office/drawing/2014/main" id="{6D7784EF-8516-4145-A137-DB368A89C5C2}"/>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 Community</a:t>
            </a:r>
          </a:p>
        </p:txBody>
      </p:sp>
      <p:sp>
        <p:nvSpPr>
          <p:cNvPr id="318" name="TextBox 317">
            <a:extLst>
              <a:ext uri="{FF2B5EF4-FFF2-40B4-BE49-F238E27FC236}">
                <a16:creationId xmlns:a16="http://schemas.microsoft.com/office/drawing/2014/main" id="{35FD6355-DE33-4A52-9617-25D0C241F189}"/>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sp>
        <p:nvSpPr>
          <p:cNvPr id="319" name="TextBox 318">
            <a:extLst>
              <a:ext uri="{FF2B5EF4-FFF2-40B4-BE49-F238E27FC236}">
                <a16:creationId xmlns:a16="http://schemas.microsoft.com/office/drawing/2014/main" id="{A0744EAF-7223-4AEA-B415-4DF48390B456}"/>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sp>
        <p:nvSpPr>
          <p:cNvPr id="338" name="Title 1">
            <a:extLst>
              <a:ext uri="{FF2B5EF4-FFF2-40B4-BE49-F238E27FC236}">
                <a16:creationId xmlns:a16="http://schemas.microsoft.com/office/drawing/2014/main" id="{FB26EAFF-A9EA-4591-963B-88B1CADA7199}"/>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339" name="TextBox 338">
            <a:extLst>
              <a:ext uri="{FF2B5EF4-FFF2-40B4-BE49-F238E27FC236}">
                <a16:creationId xmlns:a16="http://schemas.microsoft.com/office/drawing/2014/main" id="{3AE4FD50-DD6C-4C40-A159-42F34ADF0163}"/>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Tree>
    <p:extLst>
      <p:ext uri="{BB962C8B-B14F-4D97-AF65-F5344CB8AC3E}">
        <p14:creationId xmlns:p14="http://schemas.microsoft.com/office/powerpoint/2010/main" val="1369658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0">
        <p159:morph option="byObject"/>
      </p:transition>
    </mc:Choice>
    <mc:Fallback xmlns="">
      <p:transition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40" name="Group 339">
            <a:extLst>
              <a:ext uri="{FF2B5EF4-FFF2-40B4-BE49-F238E27FC236}">
                <a16:creationId xmlns:a16="http://schemas.microsoft.com/office/drawing/2014/main" id="{98AB1412-CE3A-4072-B0A6-0EA44F76B161}"/>
              </a:ext>
            </a:extLst>
          </p:cNvPr>
          <p:cNvGrpSpPr/>
          <p:nvPr/>
        </p:nvGrpSpPr>
        <p:grpSpPr>
          <a:xfrm>
            <a:off x="167640" y="1039982"/>
            <a:ext cx="3343980" cy="3397739"/>
            <a:chOff x="167640" y="1039982"/>
            <a:chExt cx="3343980" cy="3397739"/>
          </a:xfrm>
        </p:grpSpPr>
        <p:sp>
          <p:nvSpPr>
            <p:cNvPr id="341" name="Oval 340">
              <a:extLst>
                <a:ext uri="{FF2B5EF4-FFF2-40B4-BE49-F238E27FC236}">
                  <a16:creationId xmlns:a16="http://schemas.microsoft.com/office/drawing/2014/main" id="{ECA34211-6CA8-4671-AD47-0EC7EF4BD9D0}"/>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3CDB3D27-486D-4A9A-9E01-251686D2A4A0}"/>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eeform: Shape 342">
              <a:extLst>
                <a:ext uri="{FF2B5EF4-FFF2-40B4-BE49-F238E27FC236}">
                  <a16:creationId xmlns:a16="http://schemas.microsoft.com/office/drawing/2014/main" id="{3FEDAA72-110B-4F30-AC4E-120D8434A1CE}"/>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Freeform: Shape 343">
              <a:extLst>
                <a:ext uri="{FF2B5EF4-FFF2-40B4-BE49-F238E27FC236}">
                  <a16:creationId xmlns:a16="http://schemas.microsoft.com/office/drawing/2014/main" id="{2CA78A2D-E653-45C9-8E42-4CBEBA8AB69E}"/>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45" name="Straight Connector 344">
              <a:extLst>
                <a:ext uri="{FF2B5EF4-FFF2-40B4-BE49-F238E27FC236}">
                  <a16:creationId xmlns:a16="http://schemas.microsoft.com/office/drawing/2014/main" id="{91707AE5-01B2-454B-9E6A-E0F2910A069C}"/>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F34EA5AE-736B-4679-A149-815B491E7D32}"/>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CFE22E1B-1047-465B-9AFA-B7CEB764894B}"/>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4" name="TextBox 333">
            <a:extLst>
              <a:ext uri="{FF2B5EF4-FFF2-40B4-BE49-F238E27FC236}">
                <a16:creationId xmlns:a16="http://schemas.microsoft.com/office/drawing/2014/main" id="{24B57EDB-F15D-49A0-A179-340742C4F599}"/>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335" name="TextBox 334">
            <a:extLst>
              <a:ext uri="{FF2B5EF4-FFF2-40B4-BE49-F238E27FC236}">
                <a16:creationId xmlns:a16="http://schemas.microsoft.com/office/drawing/2014/main" id="{26D713AB-2562-431D-9E9D-D497EEF18E63}"/>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336" name="Straight Arrow Connector 335">
            <a:extLst>
              <a:ext uri="{FF2B5EF4-FFF2-40B4-BE49-F238E27FC236}">
                <a16:creationId xmlns:a16="http://schemas.microsoft.com/office/drawing/2014/main" id="{F4284BE6-DDB9-4026-BCAE-4F2F932CF882}"/>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CF2F896A-6AAB-4A88-AC1A-CEB143614BBB}"/>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CAB210B6-4F5B-4D1C-9AE4-AB254FD1FC4F}"/>
              </a:ext>
            </a:extLst>
          </p:cNvPr>
          <p:cNvGrpSpPr/>
          <p:nvPr/>
        </p:nvGrpSpPr>
        <p:grpSpPr>
          <a:xfrm>
            <a:off x="7391400" y="2979420"/>
            <a:ext cx="777266" cy="726546"/>
            <a:chOff x="2545080" y="2880360"/>
            <a:chExt cx="777266" cy="726546"/>
          </a:xfrm>
        </p:grpSpPr>
        <p:cxnSp>
          <p:nvCxnSpPr>
            <p:cNvPr id="300" name="Straight Arrow Connector 299">
              <a:extLst>
                <a:ext uri="{FF2B5EF4-FFF2-40B4-BE49-F238E27FC236}">
                  <a16:creationId xmlns:a16="http://schemas.microsoft.com/office/drawing/2014/main" id="{E8FC7CDB-9E18-45EF-A3C9-49C8E741F51C}"/>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6E49F9BC-8EF7-412C-8C96-ED7966106F56}"/>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01" name="TextBox 300">
                  <a:extLst>
                    <a:ext uri="{FF2B5EF4-FFF2-40B4-BE49-F238E27FC236}">
                      <a16:creationId xmlns:a16="http://schemas.microsoft.com/office/drawing/2014/main" id="{6E49F9BC-8EF7-412C-8C96-ED7966106F56}"/>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grpSp>
        <p:nvGrpSpPr>
          <p:cNvPr id="302" name="Group 301">
            <a:extLst>
              <a:ext uri="{FF2B5EF4-FFF2-40B4-BE49-F238E27FC236}">
                <a16:creationId xmlns:a16="http://schemas.microsoft.com/office/drawing/2014/main" id="{D3C32E25-0F85-43E0-872C-656A4D17E72D}"/>
              </a:ext>
            </a:extLst>
          </p:cNvPr>
          <p:cNvGrpSpPr/>
          <p:nvPr/>
        </p:nvGrpSpPr>
        <p:grpSpPr>
          <a:xfrm>
            <a:off x="5076744" y="3447241"/>
            <a:ext cx="3423366" cy="3397739"/>
            <a:chOff x="4009944" y="2495402"/>
            <a:chExt cx="3423366" cy="3397739"/>
          </a:xfrm>
        </p:grpSpPr>
        <p:grpSp>
          <p:nvGrpSpPr>
            <p:cNvPr id="303" name="Group 302">
              <a:extLst>
                <a:ext uri="{FF2B5EF4-FFF2-40B4-BE49-F238E27FC236}">
                  <a16:creationId xmlns:a16="http://schemas.microsoft.com/office/drawing/2014/main" id="{0BE40355-4AD6-4B81-8A6E-12C41728622B}"/>
                </a:ext>
              </a:extLst>
            </p:cNvPr>
            <p:cNvGrpSpPr/>
            <p:nvPr/>
          </p:nvGrpSpPr>
          <p:grpSpPr>
            <a:xfrm>
              <a:off x="4009944" y="2495402"/>
              <a:ext cx="3343980" cy="3397739"/>
              <a:chOff x="3957948" y="2457152"/>
              <a:chExt cx="3343980" cy="3397739"/>
            </a:xfrm>
          </p:grpSpPr>
          <p:sp>
            <p:nvSpPr>
              <p:cNvPr id="309" name="Oval 308">
                <a:extLst>
                  <a:ext uri="{FF2B5EF4-FFF2-40B4-BE49-F238E27FC236}">
                    <a16:creationId xmlns:a16="http://schemas.microsoft.com/office/drawing/2014/main" id="{91DA7844-3367-4FAD-B1F1-17B5917546A6}"/>
                  </a:ext>
                </a:extLst>
              </p:cNvPr>
              <p:cNvSpPr/>
              <p:nvPr/>
            </p:nvSpPr>
            <p:spPr>
              <a:xfrm>
                <a:off x="4564824" y="281443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736C3878-BA85-4E7C-BCE8-DEB76E637DF5}"/>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67B0BB56-8220-44FA-932E-788B0DEDAD1B}"/>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26949746-A68E-4D0F-86D8-A8B236592585}"/>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3" name="Straight Connector 312">
                <a:extLst>
                  <a:ext uri="{FF2B5EF4-FFF2-40B4-BE49-F238E27FC236}">
                    <a16:creationId xmlns:a16="http://schemas.microsoft.com/office/drawing/2014/main" id="{8EE46334-CACF-407A-B795-D50408B88BA7}"/>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30D5BB-5F1C-4C69-8A80-F488D64F9933}"/>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A8F87E-83F0-4E9C-8F4E-50B8C2791DA5}"/>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hidden="1">
              <a:extLst>
                <a:ext uri="{FF2B5EF4-FFF2-40B4-BE49-F238E27FC236}">
                  <a16:creationId xmlns:a16="http://schemas.microsoft.com/office/drawing/2014/main" id="{7ED1C207-B8C7-43C2-92CD-3FAA68A7DB80}"/>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hidden="1">
              <a:extLst>
                <a:ext uri="{FF2B5EF4-FFF2-40B4-BE49-F238E27FC236}">
                  <a16:creationId xmlns:a16="http://schemas.microsoft.com/office/drawing/2014/main" id="{D8AA8B99-0224-494E-8608-95D2592503C9}"/>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hidden="1">
              <a:extLst>
                <a:ext uri="{FF2B5EF4-FFF2-40B4-BE49-F238E27FC236}">
                  <a16:creationId xmlns:a16="http://schemas.microsoft.com/office/drawing/2014/main" id="{0654C356-02D1-4BB3-B812-25C11FC3A29F}"/>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hidden="1">
              <a:extLst>
                <a:ext uri="{FF2B5EF4-FFF2-40B4-BE49-F238E27FC236}">
                  <a16:creationId xmlns:a16="http://schemas.microsoft.com/office/drawing/2014/main" id="{9786DBBC-B24E-4A77-823A-1269DD47093B}"/>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 name="Partial Circle 734" hidden="1">
              <a:extLst>
                <a:ext uri="{FF2B5EF4-FFF2-40B4-BE49-F238E27FC236}">
                  <a16:creationId xmlns:a16="http://schemas.microsoft.com/office/drawing/2014/main" id="{11A47300-0468-49A9-9DBF-DFEE8DC64155}"/>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317" name="TextBox 316">
            <a:extLst>
              <a:ext uri="{FF2B5EF4-FFF2-40B4-BE49-F238E27FC236}">
                <a16:creationId xmlns:a16="http://schemas.microsoft.com/office/drawing/2014/main" id="{C92592F4-1FC9-44CF-BA7D-F01D822CF90B}"/>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 Community</a:t>
            </a:r>
          </a:p>
        </p:txBody>
      </p:sp>
      <p:sp>
        <p:nvSpPr>
          <p:cNvPr id="318" name="TextBox 317">
            <a:extLst>
              <a:ext uri="{FF2B5EF4-FFF2-40B4-BE49-F238E27FC236}">
                <a16:creationId xmlns:a16="http://schemas.microsoft.com/office/drawing/2014/main" id="{8E329681-8F2C-41F0-AF07-6D1F17F73C28}"/>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sp>
        <p:nvSpPr>
          <p:cNvPr id="319" name="TextBox 318">
            <a:extLst>
              <a:ext uri="{FF2B5EF4-FFF2-40B4-BE49-F238E27FC236}">
                <a16:creationId xmlns:a16="http://schemas.microsoft.com/office/drawing/2014/main" id="{7E2ADFC3-1244-47D8-A34B-E4D5BAF47495}"/>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sp>
        <p:nvSpPr>
          <p:cNvPr id="338" name="Title 1">
            <a:extLst>
              <a:ext uri="{FF2B5EF4-FFF2-40B4-BE49-F238E27FC236}">
                <a16:creationId xmlns:a16="http://schemas.microsoft.com/office/drawing/2014/main" id="{6EB16E5D-3C38-4804-872E-F52EA435F46C}"/>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339" name="TextBox 338">
            <a:extLst>
              <a:ext uri="{FF2B5EF4-FFF2-40B4-BE49-F238E27FC236}">
                <a16:creationId xmlns:a16="http://schemas.microsoft.com/office/drawing/2014/main" id="{709CA7AD-76AE-4504-AA82-3FC32FA0E2E5}"/>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Tree>
    <p:extLst>
      <p:ext uri="{BB962C8B-B14F-4D97-AF65-F5344CB8AC3E}">
        <p14:creationId xmlns:p14="http://schemas.microsoft.com/office/powerpoint/2010/main" val="2651782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0">
        <p159:morph option="byObject"/>
      </p:transition>
    </mc:Choice>
    <mc:Fallback xmlns="">
      <p:transition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43" name="Group 342">
            <a:extLst>
              <a:ext uri="{FF2B5EF4-FFF2-40B4-BE49-F238E27FC236}">
                <a16:creationId xmlns:a16="http://schemas.microsoft.com/office/drawing/2014/main" id="{69600A6E-3DDE-432F-928C-6D8628D4699F}"/>
              </a:ext>
            </a:extLst>
          </p:cNvPr>
          <p:cNvGrpSpPr/>
          <p:nvPr/>
        </p:nvGrpSpPr>
        <p:grpSpPr>
          <a:xfrm>
            <a:off x="167640" y="1039982"/>
            <a:ext cx="3343980" cy="3397739"/>
            <a:chOff x="167640" y="1039982"/>
            <a:chExt cx="3343980" cy="3397739"/>
          </a:xfrm>
        </p:grpSpPr>
        <p:sp>
          <p:nvSpPr>
            <p:cNvPr id="344" name="Oval 343">
              <a:extLst>
                <a:ext uri="{FF2B5EF4-FFF2-40B4-BE49-F238E27FC236}">
                  <a16:creationId xmlns:a16="http://schemas.microsoft.com/office/drawing/2014/main" id="{849A38E9-71B0-439F-A3DC-6E1CC0D20DF3}"/>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48C792C-16CE-46CE-B8B6-C5DF2E4EDE1C}"/>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reeform: Shape 345">
              <a:extLst>
                <a:ext uri="{FF2B5EF4-FFF2-40B4-BE49-F238E27FC236}">
                  <a16:creationId xmlns:a16="http://schemas.microsoft.com/office/drawing/2014/main" id="{7B07E6F6-7E79-4B15-92A7-9C34AA72D799}"/>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Freeform: Shape 346">
              <a:extLst>
                <a:ext uri="{FF2B5EF4-FFF2-40B4-BE49-F238E27FC236}">
                  <a16:creationId xmlns:a16="http://schemas.microsoft.com/office/drawing/2014/main" id="{DAA170B7-D32E-4C1B-B9B3-BCFC1C1B3AD0}"/>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48" name="Straight Connector 347">
              <a:extLst>
                <a:ext uri="{FF2B5EF4-FFF2-40B4-BE49-F238E27FC236}">
                  <a16:creationId xmlns:a16="http://schemas.microsoft.com/office/drawing/2014/main" id="{B96A5CEF-6EAD-4FF8-9072-B2BAF518047D}"/>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A018A33A-01F8-4D0F-A632-FB7331DE1327}"/>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F91D2027-1CB6-4339-AE15-9A0B5B1BB56E}"/>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4" name="TextBox 333">
            <a:extLst>
              <a:ext uri="{FF2B5EF4-FFF2-40B4-BE49-F238E27FC236}">
                <a16:creationId xmlns:a16="http://schemas.microsoft.com/office/drawing/2014/main" id="{BCE0E748-7349-498D-B4DE-E7E05DA81432}"/>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335" name="TextBox 334">
            <a:extLst>
              <a:ext uri="{FF2B5EF4-FFF2-40B4-BE49-F238E27FC236}">
                <a16:creationId xmlns:a16="http://schemas.microsoft.com/office/drawing/2014/main" id="{8DBA96B4-2A62-475E-987C-9FA97F2C0CC2}"/>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336" name="Straight Arrow Connector 335">
            <a:extLst>
              <a:ext uri="{FF2B5EF4-FFF2-40B4-BE49-F238E27FC236}">
                <a16:creationId xmlns:a16="http://schemas.microsoft.com/office/drawing/2014/main" id="{06890AA3-8691-4F67-B7D8-23039F77446E}"/>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C1C6DBC4-21E4-4B4C-8C98-A10DE12A3E15}"/>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302" name="Group 301">
            <a:extLst>
              <a:ext uri="{FF2B5EF4-FFF2-40B4-BE49-F238E27FC236}">
                <a16:creationId xmlns:a16="http://schemas.microsoft.com/office/drawing/2014/main" id="{D3C32E25-0F85-43E0-872C-656A4D17E72D}"/>
              </a:ext>
            </a:extLst>
          </p:cNvPr>
          <p:cNvGrpSpPr/>
          <p:nvPr/>
        </p:nvGrpSpPr>
        <p:grpSpPr>
          <a:xfrm>
            <a:off x="5076744" y="3447240"/>
            <a:ext cx="3423366" cy="3397739"/>
            <a:chOff x="4009944" y="2495402"/>
            <a:chExt cx="3423366" cy="3397739"/>
          </a:xfrm>
        </p:grpSpPr>
        <p:grpSp>
          <p:nvGrpSpPr>
            <p:cNvPr id="303" name="Group 302">
              <a:extLst>
                <a:ext uri="{FF2B5EF4-FFF2-40B4-BE49-F238E27FC236}">
                  <a16:creationId xmlns:a16="http://schemas.microsoft.com/office/drawing/2014/main" id="{0BE40355-4AD6-4B81-8A6E-12C41728622B}"/>
                </a:ext>
              </a:extLst>
            </p:cNvPr>
            <p:cNvGrpSpPr/>
            <p:nvPr/>
          </p:nvGrpSpPr>
          <p:grpSpPr>
            <a:xfrm>
              <a:off x="4009944" y="2495402"/>
              <a:ext cx="3343980" cy="3397739"/>
              <a:chOff x="3957948" y="2457152"/>
              <a:chExt cx="3343980" cy="3397739"/>
            </a:xfrm>
          </p:grpSpPr>
          <p:sp>
            <p:nvSpPr>
              <p:cNvPr id="309" name="Oval 308">
                <a:extLst>
                  <a:ext uri="{FF2B5EF4-FFF2-40B4-BE49-F238E27FC236}">
                    <a16:creationId xmlns:a16="http://schemas.microsoft.com/office/drawing/2014/main" id="{91DA7844-3367-4FAD-B1F1-17B5917546A6}"/>
                  </a:ext>
                </a:extLst>
              </p:cNvPr>
              <p:cNvSpPr/>
              <p:nvPr/>
            </p:nvSpPr>
            <p:spPr>
              <a:xfrm>
                <a:off x="4564824" y="2814439"/>
                <a:ext cx="2737104" cy="2669455"/>
              </a:xfrm>
              <a:prstGeom prst="ellipse">
                <a:avLst/>
              </a:prstGeom>
              <a:gradFill flip="none" rotWithShape="1">
                <a:gsLst>
                  <a:gs pos="37000">
                    <a:schemeClr val="bg1"/>
                  </a:gs>
                  <a:gs pos="27000">
                    <a:schemeClr val="accent5">
                      <a:lumMod val="75000"/>
                    </a:schemeClr>
                  </a:gs>
                  <a:gs pos="4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736C3878-BA85-4E7C-BCE8-DEB76E637DF5}"/>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67B0BB56-8220-44FA-932E-788B0DEDAD1B}"/>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26949746-A68E-4D0F-86D8-A8B236592585}"/>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3" name="Straight Connector 312">
                <a:extLst>
                  <a:ext uri="{FF2B5EF4-FFF2-40B4-BE49-F238E27FC236}">
                    <a16:creationId xmlns:a16="http://schemas.microsoft.com/office/drawing/2014/main" id="{8EE46334-CACF-407A-B795-D50408B88BA7}"/>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30D5BB-5F1C-4C69-8A80-F488D64F9933}"/>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A8F87E-83F0-4E9C-8F4E-50B8C2791DA5}"/>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hidden="1">
              <a:extLst>
                <a:ext uri="{FF2B5EF4-FFF2-40B4-BE49-F238E27FC236}">
                  <a16:creationId xmlns:a16="http://schemas.microsoft.com/office/drawing/2014/main" id="{7ED1C207-B8C7-43C2-92CD-3FAA68A7DB80}"/>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hidden="1">
              <a:extLst>
                <a:ext uri="{FF2B5EF4-FFF2-40B4-BE49-F238E27FC236}">
                  <a16:creationId xmlns:a16="http://schemas.microsoft.com/office/drawing/2014/main" id="{D8AA8B99-0224-494E-8608-95D2592503C9}"/>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hidden="1">
              <a:extLst>
                <a:ext uri="{FF2B5EF4-FFF2-40B4-BE49-F238E27FC236}">
                  <a16:creationId xmlns:a16="http://schemas.microsoft.com/office/drawing/2014/main" id="{0654C356-02D1-4BB3-B812-25C11FC3A29F}"/>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hidden="1">
              <a:extLst>
                <a:ext uri="{FF2B5EF4-FFF2-40B4-BE49-F238E27FC236}">
                  <a16:creationId xmlns:a16="http://schemas.microsoft.com/office/drawing/2014/main" id="{9786DBBC-B24E-4A77-823A-1269DD47093B}"/>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 name="Partial Circle 734" hidden="1">
              <a:extLst>
                <a:ext uri="{FF2B5EF4-FFF2-40B4-BE49-F238E27FC236}">
                  <a16:creationId xmlns:a16="http://schemas.microsoft.com/office/drawing/2014/main" id="{11A47300-0468-49A9-9DBF-DFEE8DC64155}"/>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317" name="TextBox 316">
            <a:extLst>
              <a:ext uri="{FF2B5EF4-FFF2-40B4-BE49-F238E27FC236}">
                <a16:creationId xmlns:a16="http://schemas.microsoft.com/office/drawing/2014/main" id="{2116924B-6EAB-4BE8-84E6-32A22BD77900}"/>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 Community</a:t>
            </a:r>
          </a:p>
        </p:txBody>
      </p:sp>
      <p:sp>
        <p:nvSpPr>
          <p:cNvPr id="318" name="TextBox 317">
            <a:extLst>
              <a:ext uri="{FF2B5EF4-FFF2-40B4-BE49-F238E27FC236}">
                <a16:creationId xmlns:a16="http://schemas.microsoft.com/office/drawing/2014/main" id="{0535A417-20BC-4973-AE69-CC1904735390}"/>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sp>
        <p:nvSpPr>
          <p:cNvPr id="319" name="TextBox 318">
            <a:extLst>
              <a:ext uri="{FF2B5EF4-FFF2-40B4-BE49-F238E27FC236}">
                <a16:creationId xmlns:a16="http://schemas.microsoft.com/office/drawing/2014/main" id="{AE3E38D8-302B-4A08-B285-9A3E0794C6B5}"/>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338" name="Group 337">
            <a:extLst>
              <a:ext uri="{FF2B5EF4-FFF2-40B4-BE49-F238E27FC236}">
                <a16:creationId xmlns:a16="http://schemas.microsoft.com/office/drawing/2014/main" id="{232B66D9-8F7D-489F-9CE5-A996082F1FC6}"/>
              </a:ext>
            </a:extLst>
          </p:cNvPr>
          <p:cNvGrpSpPr/>
          <p:nvPr/>
        </p:nvGrpSpPr>
        <p:grpSpPr>
          <a:xfrm>
            <a:off x="7391400" y="2979420"/>
            <a:ext cx="777266" cy="726546"/>
            <a:chOff x="2545080" y="2880360"/>
            <a:chExt cx="777266" cy="726546"/>
          </a:xfrm>
        </p:grpSpPr>
        <p:cxnSp>
          <p:nvCxnSpPr>
            <p:cNvPr id="339" name="Straight Arrow Connector 338">
              <a:extLst>
                <a:ext uri="{FF2B5EF4-FFF2-40B4-BE49-F238E27FC236}">
                  <a16:creationId xmlns:a16="http://schemas.microsoft.com/office/drawing/2014/main" id="{2A1B5F23-DE2E-44B1-A1AA-9FB401DA7CB1}"/>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AE5BAE3D-BE63-4B63-A9F8-928A7523A78A}"/>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40" name="TextBox 339">
                  <a:extLst>
                    <a:ext uri="{FF2B5EF4-FFF2-40B4-BE49-F238E27FC236}">
                      <a16:creationId xmlns:a16="http://schemas.microsoft.com/office/drawing/2014/main" id="{AE5BAE3D-BE63-4B63-A9F8-928A7523A78A}"/>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sp>
        <p:nvSpPr>
          <p:cNvPr id="341" name="Title 1">
            <a:extLst>
              <a:ext uri="{FF2B5EF4-FFF2-40B4-BE49-F238E27FC236}">
                <a16:creationId xmlns:a16="http://schemas.microsoft.com/office/drawing/2014/main" id="{D708DBE6-C58B-486A-8F5A-64EB5FF85EBC}"/>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342" name="TextBox 341">
            <a:extLst>
              <a:ext uri="{FF2B5EF4-FFF2-40B4-BE49-F238E27FC236}">
                <a16:creationId xmlns:a16="http://schemas.microsoft.com/office/drawing/2014/main" id="{ACEF75EB-F78D-4BA8-B85E-5D41E0B89F14}"/>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Tree>
    <p:extLst>
      <p:ext uri="{BB962C8B-B14F-4D97-AF65-F5344CB8AC3E}">
        <p14:creationId xmlns:p14="http://schemas.microsoft.com/office/powerpoint/2010/main" val="361748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0">
        <p159:morph option="byObject"/>
      </p:transition>
    </mc:Choice>
    <mc:Fallback xmlns="">
      <p:transition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38" name="Group 337">
            <a:extLst>
              <a:ext uri="{FF2B5EF4-FFF2-40B4-BE49-F238E27FC236}">
                <a16:creationId xmlns:a16="http://schemas.microsoft.com/office/drawing/2014/main" id="{FB3A8153-C8B3-46E2-B489-CFD4DD452299}"/>
              </a:ext>
            </a:extLst>
          </p:cNvPr>
          <p:cNvGrpSpPr/>
          <p:nvPr/>
        </p:nvGrpSpPr>
        <p:grpSpPr>
          <a:xfrm>
            <a:off x="167640" y="1039982"/>
            <a:ext cx="3343980" cy="3397739"/>
            <a:chOff x="167640" y="1039982"/>
            <a:chExt cx="3343980" cy="3397739"/>
          </a:xfrm>
        </p:grpSpPr>
        <p:sp>
          <p:nvSpPr>
            <p:cNvPr id="339" name="Oval 338">
              <a:extLst>
                <a:ext uri="{FF2B5EF4-FFF2-40B4-BE49-F238E27FC236}">
                  <a16:creationId xmlns:a16="http://schemas.microsoft.com/office/drawing/2014/main" id="{FD15534E-85D3-46AD-88FB-93DEA1BB7F17}"/>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B5185758-B77E-4214-8777-4274FB537238}"/>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Freeform: Shape 340">
              <a:extLst>
                <a:ext uri="{FF2B5EF4-FFF2-40B4-BE49-F238E27FC236}">
                  <a16:creationId xmlns:a16="http://schemas.microsoft.com/office/drawing/2014/main" id="{C66472BE-01DF-4C9F-9748-A97583DB28B5}"/>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Freeform: Shape 341">
              <a:extLst>
                <a:ext uri="{FF2B5EF4-FFF2-40B4-BE49-F238E27FC236}">
                  <a16:creationId xmlns:a16="http://schemas.microsoft.com/office/drawing/2014/main" id="{4546A19E-BBE2-449F-BC7F-FEECFBCFB7E0}"/>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43" name="Straight Connector 342">
              <a:extLst>
                <a:ext uri="{FF2B5EF4-FFF2-40B4-BE49-F238E27FC236}">
                  <a16:creationId xmlns:a16="http://schemas.microsoft.com/office/drawing/2014/main" id="{9815ED65-71EE-4A81-AC46-60AB074ABD28}"/>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1D9CC3CF-035F-421A-8B57-0ACE04E7792D}"/>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9D40E8CC-892D-416B-828A-15999B7793AB}"/>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1" name="TextBox 330">
            <a:extLst>
              <a:ext uri="{FF2B5EF4-FFF2-40B4-BE49-F238E27FC236}">
                <a16:creationId xmlns:a16="http://schemas.microsoft.com/office/drawing/2014/main" id="{E85DDEA6-920F-4F2B-97F9-72EF888EA155}"/>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332" name="TextBox 331">
            <a:extLst>
              <a:ext uri="{FF2B5EF4-FFF2-40B4-BE49-F238E27FC236}">
                <a16:creationId xmlns:a16="http://schemas.microsoft.com/office/drawing/2014/main" id="{D722DF26-D23F-45C7-8D60-E392685024CA}"/>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333" name="Straight Arrow Connector 332">
            <a:extLst>
              <a:ext uri="{FF2B5EF4-FFF2-40B4-BE49-F238E27FC236}">
                <a16:creationId xmlns:a16="http://schemas.microsoft.com/office/drawing/2014/main" id="{98A44109-0598-40C6-AB15-314DCB00A692}"/>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Arrow Connector 333">
            <a:extLst>
              <a:ext uri="{FF2B5EF4-FFF2-40B4-BE49-F238E27FC236}">
                <a16:creationId xmlns:a16="http://schemas.microsoft.com/office/drawing/2014/main" id="{37C73C0E-F5B6-4D53-84F5-75285CDFB988}"/>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5389993-B52E-47A0-9083-4D089CBA1D77}"/>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 Community</a:t>
            </a:r>
          </a:p>
        </p:txBody>
      </p: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sp>
        <p:nvSpPr>
          <p:cNvPr id="166" name="TextBox 165">
            <a:extLst>
              <a:ext uri="{FF2B5EF4-FFF2-40B4-BE49-F238E27FC236}">
                <a16:creationId xmlns:a16="http://schemas.microsoft.com/office/drawing/2014/main" id="{A52CD2AF-35D0-4D24-8BB4-4A93610A8B78}"/>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98" name="TextBox 297">
            <a:extLst>
              <a:ext uri="{FF2B5EF4-FFF2-40B4-BE49-F238E27FC236}">
                <a16:creationId xmlns:a16="http://schemas.microsoft.com/office/drawing/2014/main" id="{2246435F-1072-4025-9818-61CFD957C24D}"/>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299" name="Group 298">
            <a:extLst>
              <a:ext uri="{FF2B5EF4-FFF2-40B4-BE49-F238E27FC236}">
                <a16:creationId xmlns:a16="http://schemas.microsoft.com/office/drawing/2014/main" id="{CAB210B6-4F5B-4D1C-9AE4-AB254FD1FC4F}"/>
              </a:ext>
            </a:extLst>
          </p:cNvPr>
          <p:cNvGrpSpPr/>
          <p:nvPr/>
        </p:nvGrpSpPr>
        <p:grpSpPr>
          <a:xfrm>
            <a:off x="7391400" y="2979420"/>
            <a:ext cx="777266" cy="726546"/>
            <a:chOff x="2545080" y="2880360"/>
            <a:chExt cx="777266" cy="726546"/>
          </a:xfrm>
        </p:grpSpPr>
        <p:cxnSp>
          <p:nvCxnSpPr>
            <p:cNvPr id="300" name="Straight Arrow Connector 299">
              <a:extLst>
                <a:ext uri="{FF2B5EF4-FFF2-40B4-BE49-F238E27FC236}">
                  <a16:creationId xmlns:a16="http://schemas.microsoft.com/office/drawing/2014/main" id="{E8FC7CDB-9E18-45EF-A3C9-49C8E741F51C}"/>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6E49F9BC-8EF7-412C-8C96-ED7966106F56}"/>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01" name="TextBox 300">
                  <a:extLst>
                    <a:ext uri="{FF2B5EF4-FFF2-40B4-BE49-F238E27FC236}">
                      <a16:creationId xmlns:a16="http://schemas.microsoft.com/office/drawing/2014/main" id="{6E49F9BC-8EF7-412C-8C96-ED7966106F56}"/>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grpSp>
        <p:nvGrpSpPr>
          <p:cNvPr id="302" name="Group 301">
            <a:extLst>
              <a:ext uri="{FF2B5EF4-FFF2-40B4-BE49-F238E27FC236}">
                <a16:creationId xmlns:a16="http://schemas.microsoft.com/office/drawing/2014/main" id="{D3C32E25-0F85-43E0-872C-656A4D17E72D}"/>
              </a:ext>
            </a:extLst>
          </p:cNvPr>
          <p:cNvGrpSpPr/>
          <p:nvPr/>
        </p:nvGrpSpPr>
        <p:grpSpPr>
          <a:xfrm>
            <a:off x="5076744" y="3447242"/>
            <a:ext cx="3423366" cy="3397739"/>
            <a:chOff x="4009944" y="2495402"/>
            <a:chExt cx="3423366" cy="3397739"/>
          </a:xfrm>
        </p:grpSpPr>
        <p:grpSp>
          <p:nvGrpSpPr>
            <p:cNvPr id="303" name="Group 302">
              <a:extLst>
                <a:ext uri="{FF2B5EF4-FFF2-40B4-BE49-F238E27FC236}">
                  <a16:creationId xmlns:a16="http://schemas.microsoft.com/office/drawing/2014/main" id="{0BE40355-4AD6-4B81-8A6E-12C41728622B}"/>
                </a:ext>
              </a:extLst>
            </p:cNvPr>
            <p:cNvGrpSpPr/>
            <p:nvPr/>
          </p:nvGrpSpPr>
          <p:grpSpPr>
            <a:xfrm>
              <a:off x="4009944" y="2495402"/>
              <a:ext cx="3343980" cy="3397739"/>
              <a:chOff x="3957948" y="2457152"/>
              <a:chExt cx="3343980" cy="3397739"/>
            </a:xfrm>
          </p:grpSpPr>
          <p:sp>
            <p:nvSpPr>
              <p:cNvPr id="309" name="Oval 308">
                <a:extLst>
                  <a:ext uri="{FF2B5EF4-FFF2-40B4-BE49-F238E27FC236}">
                    <a16:creationId xmlns:a16="http://schemas.microsoft.com/office/drawing/2014/main" id="{91DA7844-3367-4FAD-B1F1-17B5917546A6}"/>
                  </a:ext>
                </a:extLst>
              </p:cNvPr>
              <p:cNvSpPr/>
              <p:nvPr/>
            </p:nvSpPr>
            <p:spPr>
              <a:xfrm>
                <a:off x="4564824" y="2814439"/>
                <a:ext cx="2737104" cy="2669455"/>
              </a:xfrm>
              <a:prstGeom prst="ellipse">
                <a:avLst/>
              </a:prstGeom>
              <a:gradFill flip="none" rotWithShape="1">
                <a:gsLst>
                  <a:gs pos="31000">
                    <a:schemeClr val="bg1"/>
                  </a:gs>
                  <a:gs pos="22000">
                    <a:schemeClr val="accent5">
                      <a:lumMod val="75000"/>
                    </a:schemeClr>
                  </a:gs>
                  <a:gs pos="42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736C3878-BA85-4E7C-BCE8-DEB76E637DF5}"/>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67B0BB56-8220-44FA-932E-788B0DEDAD1B}"/>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26949746-A68E-4D0F-86D8-A8B236592585}"/>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3" name="Straight Connector 312">
                <a:extLst>
                  <a:ext uri="{FF2B5EF4-FFF2-40B4-BE49-F238E27FC236}">
                    <a16:creationId xmlns:a16="http://schemas.microsoft.com/office/drawing/2014/main" id="{8EE46334-CACF-407A-B795-D50408B88BA7}"/>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30D5BB-5F1C-4C69-8A80-F488D64F9933}"/>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A8F87E-83F0-4E9C-8F4E-50B8C2791DA5}"/>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hidden="1">
              <a:extLst>
                <a:ext uri="{FF2B5EF4-FFF2-40B4-BE49-F238E27FC236}">
                  <a16:creationId xmlns:a16="http://schemas.microsoft.com/office/drawing/2014/main" id="{7ED1C207-B8C7-43C2-92CD-3FAA68A7DB80}"/>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hidden="1">
              <a:extLst>
                <a:ext uri="{FF2B5EF4-FFF2-40B4-BE49-F238E27FC236}">
                  <a16:creationId xmlns:a16="http://schemas.microsoft.com/office/drawing/2014/main" id="{D8AA8B99-0224-494E-8608-95D2592503C9}"/>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hidden="1">
              <a:extLst>
                <a:ext uri="{FF2B5EF4-FFF2-40B4-BE49-F238E27FC236}">
                  <a16:creationId xmlns:a16="http://schemas.microsoft.com/office/drawing/2014/main" id="{0654C356-02D1-4BB3-B812-25C11FC3A29F}"/>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hidden="1">
              <a:extLst>
                <a:ext uri="{FF2B5EF4-FFF2-40B4-BE49-F238E27FC236}">
                  <a16:creationId xmlns:a16="http://schemas.microsoft.com/office/drawing/2014/main" id="{9786DBBC-B24E-4A77-823A-1269DD47093B}"/>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 name="Partial Circle 734" hidden="1">
              <a:extLst>
                <a:ext uri="{FF2B5EF4-FFF2-40B4-BE49-F238E27FC236}">
                  <a16:creationId xmlns:a16="http://schemas.microsoft.com/office/drawing/2014/main" id="{11A47300-0468-49A9-9DBF-DFEE8DC64155}"/>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335" name="Title 1">
            <a:extLst>
              <a:ext uri="{FF2B5EF4-FFF2-40B4-BE49-F238E27FC236}">
                <a16:creationId xmlns:a16="http://schemas.microsoft.com/office/drawing/2014/main" id="{E5F97C5D-8550-49C3-B60F-C5832C219F96}"/>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336" name="TextBox 335">
            <a:extLst>
              <a:ext uri="{FF2B5EF4-FFF2-40B4-BE49-F238E27FC236}">
                <a16:creationId xmlns:a16="http://schemas.microsoft.com/office/drawing/2014/main" id="{0730125F-DE08-4FBB-ACD2-B653958AB633}"/>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
        <p:nvSpPr>
          <p:cNvPr id="337" name="Freeform: Shape 29">
            <a:extLst>
              <a:ext uri="{FF2B5EF4-FFF2-40B4-BE49-F238E27FC236}">
                <a16:creationId xmlns:a16="http://schemas.microsoft.com/office/drawing/2014/main" id="{38028586-DFE0-4F77-B254-215D9185EA98}"/>
              </a:ext>
            </a:extLst>
          </p:cNvPr>
          <p:cNvSpPr/>
          <p:nvPr/>
        </p:nvSpPr>
        <p:spPr>
          <a:xfrm>
            <a:off x="0" y="3527518"/>
            <a:ext cx="10076760" cy="7044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400" dirty="0">
                <a:latin typeface="Liberation Sans"/>
              </a:rPr>
              <a:t>We can determine the surface by finding this unknown constant offset</a:t>
            </a:r>
            <a:endParaRPr lang="en-US" sz="2400" dirty="0">
              <a:solidFill>
                <a:schemeClr val="tx1">
                  <a:lumMod val="50000"/>
                  <a:lumOff val="50000"/>
                </a:schemeClr>
              </a:solidFill>
              <a:latin typeface="Liberation Sans"/>
            </a:endParaRPr>
          </a:p>
        </p:txBody>
      </p:sp>
    </p:spTree>
    <p:extLst>
      <p:ext uri="{BB962C8B-B14F-4D97-AF65-F5344CB8AC3E}">
        <p14:creationId xmlns:p14="http://schemas.microsoft.com/office/powerpoint/2010/main" val="315179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9FBB1-08B3-4A1C-8B98-C8A96BDAF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
            <a:ext cx="10077450" cy="5668566"/>
          </a:xfrm>
          <a:prstGeom prst="rect">
            <a:avLst/>
          </a:prstGeom>
        </p:spPr>
      </p:pic>
      <p:sp>
        <p:nvSpPr>
          <p:cNvPr id="2" name="Rectangle 1">
            <a:extLst>
              <a:ext uri="{FF2B5EF4-FFF2-40B4-BE49-F238E27FC236}">
                <a16:creationId xmlns:a16="http://schemas.microsoft.com/office/drawing/2014/main" id="{9B36CB46-4120-49A1-8103-C5853C068BB0}"/>
              </a:ext>
            </a:extLst>
          </p:cNvPr>
          <p:cNvSpPr/>
          <p:nvPr/>
        </p:nvSpPr>
        <p:spPr>
          <a:xfrm>
            <a:off x="3870960" y="2087880"/>
            <a:ext cx="2354580" cy="1882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A05851-275F-4D05-9947-31B33FD8AAE8}"/>
              </a:ext>
            </a:extLst>
          </p:cNvPr>
          <p:cNvSpPr/>
          <p:nvPr/>
        </p:nvSpPr>
        <p:spPr>
          <a:xfrm>
            <a:off x="7216140" y="1935480"/>
            <a:ext cx="2354580" cy="1882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7EF77A-ADB1-4056-81F8-ED4545747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675" y="4326211"/>
            <a:ext cx="3095084" cy="1953698"/>
          </a:xfrm>
          <a:prstGeom prst="rect">
            <a:avLst/>
          </a:prstGeom>
        </p:spPr>
      </p:pic>
      <p:sp>
        <p:nvSpPr>
          <p:cNvPr id="14" name="TextBox 13">
            <a:extLst>
              <a:ext uri="{FF2B5EF4-FFF2-40B4-BE49-F238E27FC236}">
                <a16:creationId xmlns:a16="http://schemas.microsoft.com/office/drawing/2014/main" id="{CE5882B1-1BEB-4BBB-B57A-C753267F1B5C}"/>
              </a:ext>
            </a:extLst>
          </p:cNvPr>
          <p:cNvSpPr txBox="1"/>
          <p:nvPr/>
        </p:nvSpPr>
        <p:spPr>
          <a:xfrm>
            <a:off x="5932056" y="1650842"/>
            <a:ext cx="274434" cy="369332"/>
          </a:xfrm>
          <a:prstGeom prst="rect">
            <a:avLst/>
          </a:prstGeom>
          <a:noFill/>
        </p:spPr>
        <p:txBody>
          <a:bodyPr wrap="none" rtlCol="0">
            <a:spAutoFit/>
          </a:bodyPr>
          <a:lstStyle/>
          <a:p>
            <a:pPr algn="r"/>
            <a:r>
              <a:rPr lang="en-US"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50070EBF-959A-4807-9422-027D5651F020}"/>
              </a:ext>
            </a:extLst>
          </p:cNvPr>
          <p:cNvSpPr/>
          <p:nvPr/>
        </p:nvSpPr>
        <p:spPr>
          <a:xfrm>
            <a:off x="3360615" y="1341120"/>
            <a:ext cx="3337560" cy="32461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451A17-1FE2-4C6E-990A-6B3C525267F4}"/>
              </a:ext>
            </a:extLst>
          </p:cNvPr>
          <p:cNvSpPr/>
          <p:nvPr/>
        </p:nvSpPr>
        <p:spPr>
          <a:xfrm>
            <a:off x="6739890" y="1325880"/>
            <a:ext cx="3337560" cy="32461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4AE2DAD-6AB4-4B04-9606-2B9691B4DFBE}"/>
              </a:ext>
            </a:extLst>
          </p:cNvPr>
          <p:cNvSpPr txBox="1">
            <a:spLocks/>
          </p:cNvSpPr>
          <p:nvPr/>
        </p:nvSpPr>
        <p:spPr>
          <a:xfrm>
            <a:off x="0" y="89494"/>
            <a:ext cx="10077450" cy="86177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Can we enable high-accuracy non-line-of-sight </a:t>
            </a:r>
          </a:p>
          <a:p>
            <a:r>
              <a:rPr lang="en-US" sz="2800" dirty="0">
                <a:solidFill>
                  <a:schemeClr val="bg1"/>
                </a:solidFill>
              </a:rPr>
              <a:t>3D object reconstruction with millimeter-waves?</a:t>
            </a:r>
          </a:p>
        </p:txBody>
      </p:sp>
      <p:sp>
        <p:nvSpPr>
          <p:cNvPr id="13" name="TextBox 12">
            <a:extLst>
              <a:ext uri="{FF2B5EF4-FFF2-40B4-BE49-F238E27FC236}">
                <a16:creationId xmlns:a16="http://schemas.microsoft.com/office/drawing/2014/main" id="{EF1006E1-FA44-4E7A-A60C-D3624C6CCB60}"/>
              </a:ext>
            </a:extLst>
          </p:cNvPr>
          <p:cNvSpPr txBox="1"/>
          <p:nvPr/>
        </p:nvSpPr>
        <p:spPr>
          <a:xfrm>
            <a:off x="9110518" y="5422742"/>
            <a:ext cx="966932" cy="246221"/>
          </a:xfrm>
          <a:prstGeom prst="rect">
            <a:avLst/>
          </a:prstGeom>
          <a:noFill/>
        </p:spPr>
        <p:txBody>
          <a:bodyPr wrap="none" rtlCol="0">
            <a:spAutoFit/>
          </a:bodyPr>
          <a:lstStyle/>
          <a:p>
            <a:pPr algn="r"/>
            <a:r>
              <a:rPr lang="en-US" sz="1000" dirty="0">
                <a:solidFill>
                  <a:srgbClr val="E7E6E6"/>
                </a:solidFill>
              </a:rPr>
              <a:t>* </a:t>
            </a:r>
            <a:r>
              <a:rPr lang="en-US" sz="1000" dirty="0" err="1">
                <a:solidFill>
                  <a:srgbClr val="E7E6E6"/>
                </a:solidFill>
              </a:rPr>
              <a:t>Mobicom</a:t>
            </a:r>
            <a:r>
              <a:rPr lang="en-US" sz="1000" dirty="0">
                <a:solidFill>
                  <a:srgbClr val="E7E6E6"/>
                </a:solidFill>
              </a:rPr>
              <a:t> ‘24</a:t>
            </a:r>
          </a:p>
        </p:txBody>
      </p:sp>
      <p:pic>
        <p:nvPicPr>
          <p:cNvPr id="19" name="Picture 18">
            <a:extLst>
              <a:ext uri="{FF2B5EF4-FFF2-40B4-BE49-F238E27FC236}">
                <a16:creationId xmlns:a16="http://schemas.microsoft.com/office/drawing/2014/main" id="{BFA07E28-F8B1-4ED8-B865-F5F01CF6EDBC}"/>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5552798" y="1912588"/>
            <a:ext cx="3132240" cy="1780701"/>
          </a:xfrm>
          <a:prstGeom prst="rect">
            <a:avLst/>
          </a:prstGeom>
        </p:spPr>
      </p:pic>
      <p:grpSp>
        <p:nvGrpSpPr>
          <p:cNvPr id="15" name="Group 14">
            <a:extLst>
              <a:ext uri="{FF2B5EF4-FFF2-40B4-BE49-F238E27FC236}">
                <a16:creationId xmlns:a16="http://schemas.microsoft.com/office/drawing/2014/main" id="{3FF4ABC0-C979-4D00-A7CA-55FD902A4761}"/>
              </a:ext>
            </a:extLst>
          </p:cNvPr>
          <p:cNvGrpSpPr/>
          <p:nvPr/>
        </p:nvGrpSpPr>
        <p:grpSpPr>
          <a:xfrm>
            <a:off x="-315433" y="1346462"/>
            <a:ext cx="3855563" cy="2402578"/>
            <a:chOff x="-320513" y="1498862"/>
            <a:chExt cx="3855563" cy="2720590"/>
          </a:xfrm>
        </p:grpSpPr>
        <p:pic>
          <p:nvPicPr>
            <p:cNvPr id="8" name="Picture 7">
              <a:extLst>
                <a:ext uri="{FF2B5EF4-FFF2-40B4-BE49-F238E27FC236}">
                  <a16:creationId xmlns:a16="http://schemas.microsoft.com/office/drawing/2014/main" id="{4B91D485-13F7-45DB-991D-20C29859B72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4815" y1="56225" x2="50758" y2="62167"/>
                          <a14:foregroundMark x1="50758" y1="62167" x2="45361" y2="55416"/>
                          <a14:foregroundMark x1="45361" y1="55416" x2="44087" y2="55861"/>
                          <a14:foregroundMark x1="39964" y1="49879" x2="42814" y2="50040"/>
                          <a14:foregroundMark x1="45209" y1="49394" x2="58429" y2="50566"/>
                          <a14:foregroundMark x1="58429" y1="50566" x2="53426" y2="49394"/>
                          <a14:foregroundMark x1="55306" y1="50040" x2="59036" y2="49879"/>
                          <a14:foregroundMark x1="53184" y1="49313" x2="53517" y2="49313"/>
                          <a14:backgroundMark x1="34112" y1="61196" x2="32080" y2="74737"/>
                          <a14:backgroundMark x1="32080" y1="74737" x2="44876" y2="74980"/>
                          <a14:backgroundMark x1="44876" y1="74980" x2="71771" y2="72231"/>
                          <a14:backgroundMark x1="71771" y1="72231" x2="66283" y2="57195"/>
                          <a14:backgroundMark x1="22862" y1="38925" x2="22862" y2="38925"/>
                          <a14:backgroundMark x1="15646" y1="37591" x2="35658" y2="44665"/>
                          <a14:backgroundMark x1="35658" y1="44665" x2="38599" y2="44220"/>
                        </a14:backgroundRemoval>
                      </a14:imgEffect>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33972" t="45230" r="37218" b="27665"/>
            <a:stretch/>
          </p:blipFill>
          <p:spPr>
            <a:xfrm>
              <a:off x="-320513" y="1498862"/>
              <a:ext cx="3855563" cy="2720590"/>
            </a:xfrm>
            <a:prstGeom prst="rect">
              <a:avLst/>
            </a:prstGeom>
          </p:spPr>
        </p:pic>
        <p:sp>
          <p:nvSpPr>
            <p:cNvPr id="9" name="Rectangle 8">
              <a:extLst>
                <a:ext uri="{FF2B5EF4-FFF2-40B4-BE49-F238E27FC236}">
                  <a16:creationId xmlns:a16="http://schemas.microsoft.com/office/drawing/2014/main" id="{BA781FA7-1CE0-437F-91FE-71756EAE6FAD}"/>
                </a:ext>
              </a:extLst>
            </p:cNvPr>
            <p:cNvSpPr/>
            <p:nvPr/>
          </p:nvSpPr>
          <p:spPr>
            <a:xfrm>
              <a:off x="2184400" y="1879374"/>
              <a:ext cx="172720" cy="20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8ED0EDC-8D18-48A8-A3D1-DD364FAF5E5C}"/>
              </a:ext>
            </a:extLst>
          </p:cNvPr>
          <p:cNvSpPr/>
          <p:nvPr/>
        </p:nvSpPr>
        <p:spPr>
          <a:xfrm>
            <a:off x="0" y="1324219"/>
            <a:ext cx="3337560" cy="32461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508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5"/>
                                        </p:tgtEl>
                                      </p:cBhvr>
                                    </p:animEffect>
                                    <p:set>
                                      <p:cBhvr>
                                        <p:cTn id="11" dur="1" fill="hold">
                                          <p:stCondLst>
                                            <p:cond delay="24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6" grpId="0" animBg="1"/>
      <p:bldP spid="7" grpId="0" animBg="1"/>
      <p:bldP spid="13"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6E510B7-B383-4DB9-BBEF-13645B94E7F9}"/>
              </a:ext>
            </a:extLst>
          </p:cNvPr>
          <p:cNvGrpSpPr/>
          <p:nvPr/>
        </p:nvGrpSpPr>
        <p:grpSpPr>
          <a:xfrm>
            <a:off x="4009944" y="2495402"/>
            <a:ext cx="3423366" cy="3397739"/>
            <a:chOff x="4009944" y="2495402"/>
            <a:chExt cx="3423366" cy="3397739"/>
          </a:xfrm>
        </p:grpSpPr>
        <p:grpSp>
          <p:nvGrpSpPr>
            <p:cNvPr id="8" name="Group 7">
              <a:extLst>
                <a:ext uri="{FF2B5EF4-FFF2-40B4-BE49-F238E27FC236}">
                  <a16:creationId xmlns:a16="http://schemas.microsoft.com/office/drawing/2014/main" id="{9706B14F-EE12-48F7-A1FF-EF383CDD38BC}"/>
                </a:ext>
              </a:extLst>
            </p:cNvPr>
            <p:cNvGrpSpPr/>
            <p:nvPr/>
          </p:nvGrpSpPr>
          <p:grpSpPr>
            <a:xfrm>
              <a:off x="4009944" y="2495402"/>
              <a:ext cx="3343980" cy="3397739"/>
              <a:chOff x="3957948" y="2457152"/>
              <a:chExt cx="3343980" cy="3397739"/>
            </a:xfrm>
          </p:grpSpPr>
          <p:sp>
            <p:nvSpPr>
              <p:cNvPr id="750" name="Oval 749">
                <a:extLst>
                  <a:ext uri="{FF2B5EF4-FFF2-40B4-BE49-F238E27FC236}">
                    <a16:creationId xmlns:a16="http://schemas.microsoft.com/office/drawing/2014/main" id="{22B96DE2-34E6-4D2C-90D5-65DEB0B95A96}"/>
                  </a:ext>
                </a:extLst>
              </p:cNvPr>
              <p:cNvSpPr/>
              <p:nvPr/>
            </p:nvSpPr>
            <p:spPr>
              <a:xfrm>
                <a:off x="4564824" y="2814439"/>
                <a:ext cx="2737104" cy="2669455"/>
              </a:xfrm>
              <a:prstGeom prst="ellipse">
                <a:avLst/>
              </a:prstGeom>
              <a:gradFill flip="none" rotWithShape="1">
                <a:gsLst>
                  <a:gs pos="3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C7372E2-C9ED-4853-AF9E-D5EA06648C59}"/>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reeform: Shape 778">
                <a:extLst>
                  <a:ext uri="{FF2B5EF4-FFF2-40B4-BE49-F238E27FC236}">
                    <a16:creationId xmlns:a16="http://schemas.microsoft.com/office/drawing/2014/main" id="{9B63965C-0B83-4F71-B77D-563E27671CF9}"/>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 name="Freeform: Shape 960">
                <a:extLst>
                  <a:ext uri="{FF2B5EF4-FFF2-40B4-BE49-F238E27FC236}">
                    <a16:creationId xmlns:a16="http://schemas.microsoft.com/office/drawing/2014/main" id="{CEA96957-9A9A-48D4-A976-96E16D8BD020}"/>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7B1DD069-CADD-40AC-B129-2C323E2C826B}"/>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F583BF-5164-4415-8497-6F64381ED961}"/>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F6A628F-FEF6-4EB3-84A9-242817C921B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hidden="1">
              <a:extLst>
                <a:ext uri="{FF2B5EF4-FFF2-40B4-BE49-F238E27FC236}">
                  <a16:creationId xmlns:a16="http://schemas.microsoft.com/office/drawing/2014/main" id="{9A3102A9-5B51-492D-B04E-E04A43031C6A}"/>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FC59CC86-DA04-46A9-A772-6617374F1985}"/>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hidden="1">
              <a:extLst>
                <a:ext uri="{FF2B5EF4-FFF2-40B4-BE49-F238E27FC236}">
                  <a16:creationId xmlns:a16="http://schemas.microsoft.com/office/drawing/2014/main" id="{70D1B5FD-F4F1-453D-BD41-7436EB2698C7}"/>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1C1C71A8-4425-4409-9392-2B4258D82C08}"/>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5" name="Partial Circle 734" hidden="1">
              <a:extLst>
                <a:ext uri="{FF2B5EF4-FFF2-40B4-BE49-F238E27FC236}">
                  <a16:creationId xmlns:a16="http://schemas.microsoft.com/office/drawing/2014/main" id="{76F94ECE-7252-4248-9C03-6642C34CEF9D}"/>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Freeform: Shape 1026">
            <a:extLst>
              <a:ext uri="{FF2B5EF4-FFF2-40B4-BE49-F238E27FC236}">
                <a16:creationId xmlns:a16="http://schemas.microsoft.com/office/drawing/2014/main" id="{5BAF910A-69BB-4A39-8D29-5DFD6237694D}"/>
              </a:ext>
            </a:extLst>
          </p:cNvPr>
          <p:cNvSpPr/>
          <p:nvPr/>
        </p:nvSpPr>
        <p:spPr>
          <a:xfrm rot="19860000" flipH="1">
            <a:off x="5647684" y="372024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chemeClr val="tx1">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sp>
        <p:nvSpPr>
          <p:cNvPr id="282" name="TextBox 281">
            <a:extLst>
              <a:ext uri="{FF2B5EF4-FFF2-40B4-BE49-F238E27FC236}">
                <a16:creationId xmlns:a16="http://schemas.microsoft.com/office/drawing/2014/main" id="{044C9D4E-334E-47A3-B9E3-98B1517C340B}"/>
              </a:ext>
            </a:extLst>
          </p:cNvPr>
          <p:cNvSpPr txBox="1"/>
          <p:nvPr/>
        </p:nvSpPr>
        <p:spPr>
          <a:xfrm>
            <a:off x="5308029" y="1109036"/>
            <a:ext cx="1982915" cy="707886"/>
          </a:xfrm>
          <a:prstGeom prst="rect">
            <a:avLst/>
          </a:prstGeom>
          <a:noFill/>
          <a:ln>
            <a:noFill/>
          </a:ln>
        </p:spPr>
        <p:txBody>
          <a:bodyPr wrap="none" rtlCol="0">
            <a:spAutoFit/>
          </a:bodyPr>
          <a:lstStyle/>
          <a:p>
            <a:pPr algn="ctr"/>
            <a:r>
              <a:rPr lang="en-US" sz="2000" u="sng" dirty="0">
                <a:solidFill>
                  <a:schemeClr val="bg1"/>
                </a:solidFill>
              </a:rPr>
              <a:t>3. Single Unifying</a:t>
            </a:r>
          </a:p>
          <a:p>
            <a:pPr algn="ctr"/>
            <a:r>
              <a:rPr lang="en-US" sz="2000" u="sng" dirty="0">
                <a:solidFill>
                  <a:schemeClr val="bg1"/>
                </a:solidFill>
              </a:rPr>
              <a:t>Function</a:t>
            </a:r>
          </a:p>
        </p:txBody>
      </p:sp>
      <p:sp>
        <p:nvSpPr>
          <p:cNvPr id="283" name="TextBox 282">
            <a:extLst>
              <a:ext uri="{FF2B5EF4-FFF2-40B4-BE49-F238E27FC236}">
                <a16:creationId xmlns:a16="http://schemas.microsoft.com/office/drawing/2014/main" id="{C77FA4AC-667C-47D3-A5E7-62C77AB4F83C}"/>
              </a:ext>
            </a:extLst>
          </p:cNvPr>
          <p:cNvSpPr txBox="1"/>
          <p:nvPr/>
        </p:nvSpPr>
        <p:spPr>
          <a:xfrm>
            <a:off x="8043430" y="1109036"/>
            <a:ext cx="1553439" cy="707886"/>
          </a:xfrm>
          <a:prstGeom prst="rect">
            <a:avLst/>
          </a:prstGeom>
          <a:noFill/>
          <a:ln>
            <a:noFill/>
          </a:ln>
        </p:spPr>
        <p:txBody>
          <a:bodyPr wrap="none" rtlCol="0">
            <a:spAutoFit/>
          </a:bodyPr>
          <a:lstStyle/>
          <a:p>
            <a:pPr algn="ctr"/>
            <a:r>
              <a:rPr lang="en-US" sz="2000" u="sng" dirty="0">
                <a:solidFill>
                  <a:schemeClr val="bg1"/>
                </a:solidFill>
              </a:rPr>
              <a:t>4. </a:t>
            </a:r>
            <a:r>
              <a:rPr lang="en-US" sz="2000" u="sng" dirty="0" err="1">
                <a:solidFill>
                  <a:schemeClr val="bg1"/>
                </a:solidFill>
              </a:rPr>
              <a:t>Isosurface</a:t>
            </a:r>
            <a:r>
              <a:rPr lang="en-US" sz="2000" u="sng" dirty="0">
                <a:solidFill>
                  <a:schemeClr val="bg1"/>
                </a:solidFill>
              </a:rPr>
              <a:t> </a:t>
            </a:r>
          </a:p>
          <a:p>
            <a:pPr algn="ctr"/>
            <a:r>
              <a:rPr lang="en-US" sz="2000" u="sng" dirty="0">
                <a:solidFill>
                  <a:schemeClr val="bg1"/>
                </a:solidFill>
              </a:rPr>
              <a:t>Optimization</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E69BF223-411B-4976-96D2-B932779E5CB8}"/>
              </a:ext>
            </a:extLst>
          </p:cNvPr>
          <p:cNvGrpSpPr/>
          <p:nvPr/>
        </p:nvGrpSpPr>
        <p:grpSpPr>
          <a:xfrm>
            <a:off x="5375564" y="4287520"/>
            <a:ext cx="2144211" cy="1117612"/>
            <a:chOff x="5375564" y="4287520"/>
            <a:chExt cx="2144211" cy="1117612"/>
          </a:xfrm>
        </p:grpSpPr>
        <p:sp>
          <p:nvSpPr>
            <p:cNvPr id="739" name="TextBox 738">
              <a:extLst>
                <a:ext uri="{FF2B5EF4-FFF2-40B4-BE49-F238E27FC236}">
                  <a16:creationId xmlns:a16="http://schemas.microsoft.com/office/drawing/2014/main" id="{CEC940F8-5E98-4D33-9D9C-0FA438A292B8}"/>
                </a:ext>
              </a:extLst>
            </p:cNvPr>
            <p:cNvSpPr txBox="1"/>
            <p:nvPr/>
          </p:nvSpPr>
          <p:spPr>
            <a:xfrm>
              <a:off x="5375564" y="4758801"/>
              <a:ext cx="2144211" cy="646331"/>
            </a:xfrm>
            <a:prstGeom prst="rect">
              <a:avLst/>
            </a:prstGeom>
            <a:noFill/>
          </p:spPr>
          <p:txBody>
            <a:bodyPr wrap="square" rtlCol="0">
              <a:spAutoFit/>
            </a:bodyPr>
            <a:lstStyle/>
            <a:p>
              <a:pPr algn="ctr"/>
              <a:r>
                <a:rPr lang="en-US" dirty="0" err="1">
                  <a:solidFill>
                    <a:schemeClr val="bg1"/>
                  </a:solidFill>
                </a:rPr>
                <a:t>Isosurface</a:t>
              </a:r>
              <a:r>
                <a:rPr lang="en-US" dirty="0">
                  <a:solidFill>
                    <a:schemeClr val="bg1"/>
                  </a:solidFill>
                </a:rPr>
                <a:t>: Surface of constant value</a:t>
              </a:r>
            </a:p>
          </p:txBody>
        </p:sp>
        <p:cxnSp>
          <p:nvCxnSpPr>
            <p:cNvPr id="34" name="Straight Arrow Connector 33">
              <a:extLst>
                <a:ext uri="{FF2B5EF4-FFF2-40B4-BE49-F238E27FC236}">
                  <a16:creationId xmlns:a16="http://schemas.microsoft.com/office/drawing/2014/main" id="{2111EFAE-0089-49A6-A023-F890D15C7F6C}"/>
                </a:ext>
              </a:extLst>
            </p:cNvPr>
            <p:cNvCxnSpPr>
              <a:cxnSpLocks/>
            </p:cNvCxnSpPr>
            <p:nvPr/>
          </p:nvCxnSpPr>
          <p:spPr>
            <a:xfrm flipH="1" flipV="1">
              <a:off x="6316247" y="4297680"/>
              <a:ext cx="403860" cy="4622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C674B-52B6-4B64-8D4E-149532269357}"/>
                </a:ext>
              </a:extLst>
            </p:cNvPr>
            <p:cNvCxnSpPr>
              <a:cxnSpLocks/>
            </p:cNvCxnSpPr>
            <p:nvPr/>
          </p:nvCxnSpPr>
          <p:spPr>
            <a:xfrm flipH="1" flipV="1">
              <a:off x="6547387" y="4287520"/>
              <a:ext cx="167640" cy="4775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B7D3F17-48A7-4F6C-B8C9-29F42792341E}"/>
              </a:ext>
            </a:extLst>
          </p:cNvPr>
          <p:cNvGrpSpPr/>
          <p:nvPr/>
        </p:nvGrpSpPr>
        <p:grpSpPr>
          <a:xfrm>
            <a:off x="5610962" y="2458168"/>
            <a:ext cx="1523186" cy="1941474"/>
            <a:chOff x="6137758" y="2300688"/>
            <a:chExt cx="1523186" cy="1941474"/>
          </a:xfrm>
        </p:grpSpPr>
        <p:sp>
          <p:nvSpPr>
            <p:cNvPr id="724" name="Freeform: Shape 723">
              <a:extLst>
                <a:ext uri="{FF2B5EF4-FFF2-40B4-BE49-F238E27FC236}">
                  <a16:creationId xmlns:a16="http://schemas.microsoft.com/office/drawing/2014/main" id="{3FBE7474-AC81-4464-98C7-ECE27D74B113}"/>
                </a:ext>
              </a:extLst>
            </p:cNvPr>
            <p:cNvSpPr/>
            <p:nvPr/>
          </p:nvSpPr>
          <p:spPr>
            <a:xfrm rot="19860000" flipH="1">
              <a:off x="6137758" y="24131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725" name="Straight Connector 724">
              <a:extLst>
                <a:ext uri="{FF2B5EF4-FFF2-40B4-BE49-F238E27FC236}">
                  <a16:creationId xmlns:a16="http://schemas.microsoft.com/office/drawing/2014/main" id="{9F8B8105-E501-4D68-AE2F-7F13C4303016}"/>
                </a:ext>
              </a:extLst>
            </p:cNvPr>
            <p:cNvCxnSpPr>
              <a:cxnSpLocks/>
            </p:cNvCxnSpPr>
            <p:nvPr/>
          </p:nvCxnSpPr>
          <p:spPr>
            <a:xfrm flipV="1">
              <a:off x="6390386" y="2300688"/>
              <a:ext cx="436777" cy="239722"/>
            </a:xfrm>
            <a:prstGeom prst="line">
              <a:avLst/>
            </a:prstGeom>
            <a:ln w="76200"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37" name="TextBox 736">
            <a:extLst>
              <a:ext uri="{FF2B5EF4-FFF2-40B4-BE49-F238E27FC236}">
                <a16:creationId xmlns:a16="http://schemas.microsoft.com/office/drawing/2014/main" id="{905B0A9C-489B-488C-84E3-F4683B5C6255}"/>
              </a:ext>
            </a:extLst>
          </p:cNvPr>
          <p:cNvSpPr txBox="1"/>
          <p:nvPr/>
        </p:nvSpPr>
        <p:spPr>
          <a:xfrm>
            <a:off x="4982731" y="1921450"/>
            <a:ext cx="1991811" cy="646331"/>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723" name="Freeform: Shape 722">
            <a:extLst>
              <a:ext uri="{FF2B5EF4-FFF2-40B4-BE49-F238E27FC236}">
                <a16:creationId xmlns:a16="http://schemas.microsoft.com/office/drawing/2014/main" id="{08A54FE0-B162-45EC-B38A-6B1EE32B6953}"/>
              </a:ext>
            </a:extLst>
          </p:cNvPr>
          <p:cNvSpPr/>
          <p:nvPr/>
        </p:nvSpPr>
        <p:spPr>
          <a:xfrm rot="19860000" flipH="1">
            <a:off x="5643745" y="342964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F427C147-E864-4972-94D2-A9AD76EABBC6}"/>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9E376ECA-ACB0-49B0-BD94-9E3CD80C7402}"/>
              </a:ext>
            </a:extLst>
          </p:cNvPr>
          <p:cNvSpPr/>
          <p:nvPr/>
        </p:nvSpPr>
        <p:spPr>
          <a:xfrm rot="19860000" flipH="1">
            <a:off x="5611978" y="258837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41" name="!!B3">
            <a:extLst>
              <a:ext uri="{FF2B5EF4-FFF2-40B4-BE49-F238E27FC236}">
                <a16:creationId xmlns:a16="http://schemas.microsoft.com/office/drawing/2014/main" id="{332A2B29-936E-40BD-ACD5-504E56E05A6B}"/>
              </a:ext>
            </a:extLst>
          </p:cNvPr>
          <p:cNvSpPr/>
          <p:nvPr/>
        </p:nvSpPr>
        <p:spPr>
          <a:xfrm rot="19860000" flipH="1">
            <a:off x="8142793" y="3017242"/>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742" name="Group 741">
            <a:extLst>
              <a:ext uri="{FF2B5EF4-FFF2-40B4-BE49-F238E27FC236}">
                <a16:creationId xmlns:a16="http://schemas.microsoft.com/office/drawing/2014/main" id="{8A8575B0-3F18-4EF6-84B6-25760858ECE0}"/>
              </a:ext>
            </a:extLst>
          </p:cNvPr>
          <p:cNvGrpSpPr/>
          <p:nvPr/>
        </p:nvGrpSpPr>
        <p:grpSpPr>
          <a:xfrm>
            <a:off x="7813964" y="4312920"/>
            <a:ext cx="2144211" cy="1084592"/>
            <a:chOff x="5375564" y="4320540"/>
            <a:chExt cx="2144211" cy="1084592"/>
          </a:xfrm>
        </p:grpSpPr>
        <p:sp>
          <p:nvSpPr>
            <p:cNvPr id="743" name="TextBox 742">
              <a:extLst>
                <a:ext uri="{FF2B5EF4-FFF2-40B4-BE49-F238E27FC236}">
                  <a16:creationId xmlns:a16="http://schemas.microsoft.com/office/drawing/2014/main" id="{BD184EC8-D0F4-4B31-A179-0BD3EA16999C}"/>
                </a:ext>
              </a:extLst>
            </p:cNvPr>
            <p:cNvSpPr txBox="1"/>
            <p:nvPr/>
          </p:nvSpPr>
          <p:spPr>
            <a:xfrm>
              <a:off x="5375564" y="4758801"/>
              <a:ext cx="2144211" cy="646331"/>
            </a:xfrm>
            <a:prstGeom prst="rect">
              <a:avLst/>
            </a:prstGeom>
            <a:noFill/>
          </p:spPr>
          <p:txBody>
            <a:bodyPr wrap="square" rtlCol="0">
              <a:spAutoFit/>
            </a:bodyPr>
            <a:lstStyle/>
            <a:p>
              <a:pPr algn="ctr"/>
              <a:r>
                <a:rPr lang="en-US" dirty="0">
                  <a:solidFill>
                    <a:schemeClr val="bg1"/>
                  </a:solidFill>
                </a:rPr>
                <a:t>Final Surface Estimate</a:t>
              </a:r>
            </a:p>
          </p:txBody>
        </p:sp>
        <p:cxnSp>
          <p:nvCxnSpPr>
            <p:cNvPr id="744" name="Straight Arrow Connector 743">
              <a:extLst>
                <a:ext uri="{FF2B5EF4-FFF2-40B4-BE49-F238E27FC236}">
                  <a16:creationId xmlns:a16="http://schemas.microsoft.com/office/drawing/2014/main" id="{0032C89B-7389-42A1-928C-882AEEE1ABCA}"/>
                </a:ext>
              </a:extLst>
            </p:cNvPr>
            <p:cNvCxnSpPr>
              <a:cxnSpLocks/>
            </p:cNvCxnSpPr>
            <p:nvPr/>
          </p:nvCxnSpPr>
          <p:spPr>
            <a:xfrm flipV="1">
              <a:off x="6667500" y="4320540"/>
              <a:ext cx="60960" cy="4953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6" name="Group 735">
            <a:extLst>
              <a:ext uri="{FF2B5EF4-FFF2-40B4-BE49-F238E27FC236}">
                <a16:creationId xmlns:a16="http://schemas.microsoft.com/office/drawing/2014/main" id="{FA181FFF-D649-474D-BEE2-0712C746BF2E}"/>
              </a:ext>
            </a:extLst>
          </p:cNvPr>
          <p:cNvGrpSpPr/>
          <p:nvPr/>
        </p:nvGrpSpPr>
        <p:grpSpPr>
          <a:xfrm>
            <a:off x="2980899" y="3605530"/>
            <a:ext cx="911016" cy="616189"/>
            <a:chOff x="7004259" y="3727450"/>
            <a:chExt cx="911016" cy="616189"/>
          </a:xfrm>
        </p:grpSpPr>
        <p:grpSp>
          <p:nvGrpSpPr>
            <p:cNvPr id="749" name="Group 748">
              <a:extLst>
                <a:ext uri="{FF2B5EF4-FFF2-40B4-BE49-F238E27FC236}">
                  <a16:creationId xmlns:a16="http://schemas.microsoft.com/office/drawing/2014/main" id="{3A7D3500-6C19-4DF6-B8AC-653AC7A19180}"/>
                </a:ext>
              </a:extLst>
            </p:cNvPr>
            <p:cNvGrpSpPr/>
            <p:nvPr/>
          </p:nvGrpSpPr>
          <p:grpSpPr>
            <a:xfrm>
              <a:off x="7004259" y="3727450"/>
              <a:ext cx="555800" cy="458707"/>
              <a:chOff x="7004259" y="3727450"/>
              <a:chExt cx="555800" cy="458707"/>
            </a:xfrm>
          </p:grpSpPr>
          <p:cxnSp>
            <p:nvCxnSpPr>
              <p:cNvPr id="771" name="Straight Arrow Connector 770">
                <a:extLst>
                  <a:ext uri="{FF2B5EF4-FFF2-40B4-BE49-F238E27FC236}">
                    <a16:creationId xmlns:a16="http://schemas.microsoft.com/office/drawing/2014/main" id="{75740EDC-3D88-47B6-BC61-D507613F82A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Straight Arrow Connector 771">
                <a:extLst>
                  <a:ext uri="{FF2B5EF4-FFF2-40B4-BE49-F238E27FC236}">
                    <a16:creationId xmlns:a16="http://schemas.microsoft.com/office/drawing/2014/main" id="{DB7FC7B5-1B5D-4F8C-B318-30007E0D4168}"/>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11AB19B6-F943-4580-9620-F28AC2F97B6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85BDD603-55E5-453A-B31C-8A1F95777AFD}"/>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46FBF8CB-2964-405B-97BF-C4740861DEB0}"/>
                </a:ext>
              </a:extLst>
            </p:cNvPr>
            <p:cNvGrpSpPr/>
            <p:nvPr/>
          </p:nvGrpSpPr>
          <p:grpSpPr>
            <a:xfrm>
              <a:off x="7234939" y="4065905"/>
              <a:ext cx="680336" cy="277734"/>
              <a:chOff x="7234939" y="4065905"/>
              <a:chExt cx="680336" cy="277734"/>
            </a:xfrm>
          </p:grpSpPr>
          <p:cxnSp>
            <p:nvCxnSpPr>
              <p:cNvPr id="767" name="Straight Arrow Connector 766">
                <a:extLst>
                  <a:ext uri="{FF2B5EF4-FFF2-40B4-BE49-F238E27FC236}">
                    <a16:creationId xmlns:a16="http://schemas.microsoft.com/office/drawing/2014/main" id="{3EB6346B-E199-4116-95EF-9D11A257EDE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BE8381BC-D90F-4C81-BBAF-314C5BFA9086}"/>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7CEEE7CD-7368-4F36-A946-B2D0D110368F}"/>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6748DAB2-A0CA-46A5-BE36-371AE323C0BD}"/>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51CA0E3B-BD3F-4119-8CE7-79210DECD4CC}"/>
                </a:ext>
              </a:extLst>
            </p:cNvPr>
            <p:cNvGrpSpPr/>
            <p:nvPr/>
          </p:nvGrpSpPr>
          <p:grpSpPr>
            <a:xfrm>
              <a:off x="7196839" y="3847465"/>
              <a:ext cx="604136" cy="414894"/>
              <a:chOff x="7196839" y="3847465"/>
              <a:chExt cx="604136" cy="414894"/>
            </a:xfrm>
          </p:grpSpPr>
          <p:cxnSp>
            <p:nvCxnSpPr>
              <p:cNvPr id="763" name="Straight Arrow Connector 762">
                <a:extLst>
                  <a:ext uri="{FF2B5EF4-FFF2-40B4-BE49-F238E27FC236}">
                    <a16:creationId xmlns:a16="http://schemas.microsoft.com/office/drawing/2014/main" id="{7511CCC4-00E8-4567-81C0-6CF7238E0B6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Straight Arrow Connector 763">
                <a:extLst>
                  <a:ext uri="{FF2B5EF4-FFF2-40B4-BE49-F238E27FC236}">
                    <a16:creationId xmlns:a16="http://schemas.microsoft.com/office/drawing/2014/main" id="{666E24E1-4D45-486F-B4C6-9B64B78F6DD8}"/>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A9D42407-513D-4300-A5D2-55FB78543DF7}"/>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3C1D81F8-FA48-4408-BE54-FAA06DC2B71E}"/>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3" name="Group 752">
              <a:extLst>
                <a:ext uri="{FF2B5EF4-FFF2-40B4-BE49-F238E27FC236}">
                  <a16:creationId xmlns:a16="http://schemas.microsoft.com/office/drawing/2014/main" id="{90E4A782-3243-4248-89E6-1CB5663A17F6}"/>
                </a:ext>
              </a:extLst>
            </p:cNvPr>
            <p:cNvGrpSpPr/>
            <p:nvPr/>
          </p:nvGrpSpPr>
          <p:grpSpPr>
            <a:xfrm>
              <a:off x="7148579" y="3754755"/>
              <a:ext cx="524126" cy="464424"/>
              <a:chOff x="7148579" y="3754755"/>
              <a:chExt cx="524126" cy="464424"/>
            </a:xfrm>
          </p:grpSpPr>
          <p:cxnSp>
            <p:nvCxnSpPr>
              <p:cNvPr id="759" name="Straight Arrow Connector 758">
                <a:extLst>
                  <a:ext uri="{FF2B5EF4-FFF2-40B4-BE49-F238E27FC236}">
                    <a16:creationId xmlns:a16="http://schemas.microsoft.com/office/drawing/2014/main" id="{6D3E9A1D-F8E9-4227-A7C4-F6E29B50EBA0}"/>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0" name="Straight Arrow Connector 759">
                <a:extLst>
                  <a:ext uri="{FF2B5EF4-FFF2-40B4-BE49-F238E27FC236}">
                    <a16:creationId xmlns:a16="http://schemas.microsoft.com/office/drawing/2014/main" id="{309AC935-0F12-49D9-B18D-743CFB56A057}"/>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F583E7F6-7626-49E1-8687-D95D8979D7C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A19BF9B6-769C-41C2-8600-493E300C876C}"/>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4" name="Group 753">
              <a:extLst>
                <a:ext uri="{FF2B5EF4-FFF2-40B4-BE49-F238E27FC236}">
                  <a16:creationId xmlns:a16="http://schemas.microsoft.com/office/drawing/2014/main" id="{442D1AEC-6A3A-446A-8FC8-14000C26C582}"/>
                </a:ext>
              </a:extLst>
            </p:cNvPr>
            <p:cNvGrpSpPr/>
            <p:nvPr/>
          </p:nvGrpSpPr>
          <p:grpSpPr>
            <a:xfrm>
              <a:off x="7227319" y="3965575"/>
              <a:ext cx="661286" cy="342504"/>
              <a:chOff x="7227319" y="3965575"/>
              <a:chExt cx="661286" cy="342504"/>
            </a:xfrm>
          </p:grpSpPr>
          <p:cxnSp>
            <p:nvCxnSpPr>
              <p:cNvPr id="755" name="Straight Arrow Connector 754">
                <a:extLst>
                  <a:ext uri="{FF2B5EF4-FFF2-40B4-BE49-F238E27FC236}">
                    <a16:creationId xmlns:a16="http://schemas.microsoft.com/office/drawing/2014/main" id="{B906C7CC-709F-4767-807A-98AB78A166FB}"/>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6" name="Straight Arrow Connector 755">
                <a:extLst>
                  <a:ext uri="{FF2B5EF4-FFF2-40B4-BE49-F238E27FC236}">
                    <a16:creationId xmlns:a16="http://schemas.microsoft.com/office/drawing/2014/main" id="{F60E26FB-F01A-4DD9-979E-16E5E5910D85}"/>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DC9B7680-AF79-4F4F-BDE9-4C86E0C4581E}"/>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F56F94F1-B793-436B-AFFF-3CDDFE836A98}"/>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75" name="!!D1">
            <a:extLst>
              <a:ext uri="{FF2B5EF4-FFF2-40B4-BE49-F238E27FC236}">
                <a16:creationId xmlns:a16="http://schemas.microsoft.com/office/drawing/2014/main" id="{FB1DBC02-FA03-4F90-B9B5-119886EF68AB}"/>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76" name="Group 775">
            <a:extLst>
              <a:ext uri="{FF2B5EF4-FFF2-40B4-BE49-F238E27FC236}">
                <a16:creationId xmlns:a16="http://schemas.microsoft.com/office/drawing/2014/main" id="{842188F3-41D1-483A-99FB-5DCD5D1C1FED}"/>
              </a:ext>
            </a:extLst>
          </p:cNvPr>
          <p:cNvGrpSpPr/>
          <p:nvPr/>
        </p:nvGrpSpPr>
        <p:grpSpPr>
          <a:xfrm>
            <a:off x="2911049" y="3399155"/>
            <a:ext cx="1202481" cy="805418"/>
            <a:chOff x="6934409" y="3521075"/>
            <a:chExt cx="1202481" cy="805418"/>
          </a:xfrm>
        </p:grpSpPr>
        <p:grpSp>
          <p:nvGrpSpPr>
            <p:cNvPr id="777" name="Group 776">
              <a:extLst>
                <a:ext uri="{FF2B5EF4-FFF2-40B4-BE49-F238E27FC236}">
                  <a16:creationId xmlns:a16="http://schemas.microsoft.com/office/drawing/2014/main" id="{06AAAAC5-1796-4C60-9571-5C83A4A9E688}"/>
                </a:ext>
              </a:extLst>
            </p:cNvPr>
            <p:cNvGrpSpPr/>
            <p:nvPr/>
          </p:nvGrpSpPr>
          <p:grpSpPr>
            <a:xfrm>
              <a:off x="6934409" y="3521075"/>
              <a:ext cx="555800" cy="458707"/>
              <a:chOff x="6934409" y="3521075"/>
              <a:chExt cx="555800" cy="458707"/>
            </a:xfrm>
          </p:grpSpPr>
          <p:cxnSp>
            <p:nvCxnSpPr>
              <p:cNvPr id="937" name="Straight Arrow Connector 936">
                <a:extLst>
                  <a:ext uri="{FF2B5EF4-FFF2-40B4-BE49-F238E27FC236}">
                    <a16:creationId xmlns:a16="http://schemas.microsoft.com/office/drawing/2014/main" id="{16934589-7FFB-4CE2-A4BF-4B51177201F8}"/>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8" name="Straight Arrow Connector 937">
                <a:extLst>
                  <a:ext uri="{FF2B5EF4-FFF2-40B4-BE49-F238E27FC236}">
                    <a16:creationId xmlns:a16="http://schemas.microsoft.com/office/drawing/2014/main" id="{CED75C5E-A3B7-42DF-8973-48EEAD2095C0}"/>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Straight Arrow Connector 938">
                <a:extLst>
                  <a:ext uri="{FF2B5EF4-FFF2-40B4-BE49-F238E27FC236}">
                    <a16:creationId xmlns:a16="http://schemas.microsoft.com/office/drawing/2014/main" id="{B08621CF-166E-472A-8947-A06FBE10882F}"/>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40" name="Straight Arrow Connector 939">
                <a:extLst>
                  <a:ext uri="{FF2B5EF4-FFF2-40B4-BE49-F238E27FC236}">
                    <a16:creationId xmlns:a16="http://schemas.microsoft.com/office/drawing/2014/main" id="{7BE1D984-82EA-4965-8AD8-BA05CE9A6018}"/>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8ED03006-0EA3-4420-AF76-7D3D80EC817B}"/>
                </a:ext>
              </a:extLst>
            </p:cNvPr>
            <p:cNvGrpSpPr/>
            <p:nvPr/>
          </p:nvGrpSpPr>
          <p:grpSpPr>
            <a:xfrm>
              <a:off x="7456554" y="4048760"/>
              <a:ext cx="680336" cy="277733"/>
              <a:chOff x="7456554" y="4048760"/>
              <a:chExt cx="680336" cy="277733"/>
            </a:xfrm>
          </p:grpSpPr>
          <p:cxnSp>
            <p:nvCxnSpPr>
              <p:cNvPr id="933" name="Straight Arrow Connector 932">
                <a:extLst>
                  <a:ext uri="{FF2B5EF4-FFF2-40B4-BE49-F238E27FC236}">
                    <a16:creationId xmlns:a16="http://schemas.microsoft.com/office/drawing/2014/main" id="{603AF846-C838-4024-9AE9-CC37B6E09C4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4" name="Straight Arrow Connector 933">
                <a:extLst>
                  <a:ext uri="{FF2B5EF4-FFF2-40B4-BE49-F238E27FC236}">
                    <a16:creationId xmlns:a16="http://schemas.microsoft.com/office/drawing/2014/main" id="{DBF2B2DD-A11E-4D64-82CE-2365CB042A51}"/>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70EB2E6B-2753-460A-9011-90AD2686FB5D}"/>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FCCF61B9-840D-4211-A915-E76CD72D959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202AFAAB-42D3-4743-A01A-8D102674B20A}"/>
                </a:ext>
              </a:extLst>
            </p:cNvPr>
            <p:cNvGrpSpPr/>
            <p:nvPr/>
          </p:nvGrpSpPr>
          <p:grpSpPr>
            <a:xfrm>
              <a:off x="7316219" y="3686175"/>
              <a:ext cx="604136" cy="414894"/>
              <a:chOff x="7316219" y="3686175"/>
              <a:chExt cx="604136" cy="414894"/>
            </a:xfrm>
          </p:grpSpPr>
          <p:cxnSp>
            <p:nvCxnSpPr>
              <p:cNvPr id="929" name="Straight Arrow Connector 928">
                <a:extLst>
                  <a:ext uri="{FF2B5EF4-FFF2-40B4-BE49-F238E27FC236}">
                    <a16:creationId xmlns:a16="http://schemas.microsoft.com/office/drawing/2014/main" id="{EBA40016-9187-4742-BF59-D106EED1749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0" name="Straight Arrow Connector 929">
                <a:extLst>
                  <a:ext uri="{FF2B5EF4-FFF2-40B4-BE49-F238E27FC236}">
                    <a16:creationId xmlns:a16="http://schemas.microsoft.com/office/drawing/2014/main" id="{495A14D5-A21E-45A3-8966-F1C1639A3889}"/>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FD0A85C4-DBFF-4F38-AE98-40FB8E2541FC}"/>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A150FFFD-8459-4E7C-B737-898A693520F3}"/>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6" name="Group 915">
              <a:extLst>
                <a:ext uri="{FF2B5EF4-FFF2-40B4-BE49-F238E27FC236}">
                  <a16:creationId xmlns:a16="http://schemas.microsoft.com/office/drawing/2014/main" id="{17E6F0DA-0130-46A7-A5E4-0B98FDE7F53B}"/>
                </a:ext>
              </a:extLst>
            </p:cNvPr>
            <p:cNvGrpSpPr/>
            <p:nvPr/>
          </p:nvGrpSpPr>
          <p:grpSpPr>
            <a:xfrm>
              <a:off x="7187314" y="3540760"/>
              <a:ext cx="524126" cy="464424"/>
              <a:chOff x="7187314" y="3540760"/>
              <a:chExt cx="524126" cy="464424"/>
            </a:xfrm>
          </p:grpSpPr>
          <p:cxnSp>
            <p:nvCxnSpPr>
              <p:cNvPr id="923" name="Straight Arrow Connector 922">
                <a:extLst>
                  <a:ext uri="{FF2B5EF4-FFF2-40B4-BE49-F238E27FC236}">
                    <a16:creationId xmlns:a16="http://schemas.microsoft.com/office/drawing/2014/main" id="{C2146C6E-DE37-4374-8928-D2DF0C1CC08E}"/>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5" name="Straight Arrow Connector 924">
                <a:extLst>
                  <a:ext uri="{FF2B5EF4-FFF2-40B4-BE49-F238E27FC236}">
                    <a16:creationId xmlns:a16="http://schemas.microsoft.com/office/drawing/2014/main" id="{F5A3F4C1-97AE-4619-8889-46934ED01E93}"/>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5A78C1C6-6F44-4132-8B19-AF79622FE6E9}"/>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DA201DFC-DB1A-458B-AF44-8CA92E1A48E7}"/>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09E019D5-8902-4B47-BDD1-9F848373C4D2}"/>
                </a:ext>
              </a:extLst>
            </p:cNvPr>
            <p:cNvGrpSpPr/>
            <p:nvPr/>
          </p:nvGrpSpPr>
          <p:grpSpPr>
            <a:xfrm>
              <a:off x="7398769" y="3885565"/>
              <a:ext cx="661286" cy="342504"/>
              <a:chOff x="7398769" y="3885565"/>
              <a:chExt cx="661286" cy="342504"/>
            </a:xfrm>
          </p:grpSpPr>
          <p:cxnSp>
            <p:nvCxnSpPr>
              <p:cNvPr id="918" name="Straight Arrow Connector 917">
                <a:extLst>
                  <a:ext uri="{FF2B5EF4-FFF2-40B4-BE49-F238E27FC236}">
                    <a16:creationId xmlns:a16="http://schemas.microsoft.com/office/drawing/2014/main" id="{56110D2F-EAD4-42EA-9859-7B4BC65AFB4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9" name="Straight Arrow Connector 918">
                <a:extLst>
                  <a:ext uri="{FF2B5EF4-FFF2-40B4-BE49-F238E27FC236}">
                    <a16:creationId xmlns:a16="http://schemas.microsoft.com/office/drawing/2014/main" id="{F3D36A07-584F-4923-9E1D-B4F398CC171B}"/>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Straight Arrow Connector 919">
                <a:extLst>
                  <a:ext uri="{FF2B5EF4-FFF2-40B4-BE49-F238E27FC236}">
                    <a16:creationId xmlns:a16="http://schemas.microsoft.com/office/drawing/2014/main" id="{5C9CEDC1-8591-426B-A4DD-1A4BBEF3C8C6}"/>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2" name="Straight Arrow Connector 921">
                <a:extLst>
                  <a:ext uri="{FF2B5EF4-FFF2-40B4-BE49-F238E27FC236}">
                    <a16:creationId xmlns:a16="http://schemas.microsoft.com/office/drawing/2014/main" id="{FF3F333B-FEBD-4F41-BAA9-D9F62412F45D}"/>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41" name="!!C1">
            <a:extLst>
              <a:ext uri="{FF2B5EF4-FFF2-40B4-BE49-F238E27FC236}">
                <a16:creationId xmlns:a16="http://schemas.microsoft.com/office/drawing/2014/main" id="{701169D9-B40D-4D99-98AA-36207B465EC7}"/>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42" name="Group 941">
            <a:extLst>
              <a:ext uri="{FF2B5EF4-FFF2-40B4-BE49-F238E27FC236}">
                <a16:creationId xmlns:a16="http://schemas.microsoft.com/office/drawing/2014/main" id="{B59EC40F-D875-41A6-8BC2-8A88D3A53AB5}"/>
              </a:ext>
            </a:extLst>
          </p:cNvPr>
          <p:cNvGrpSpPr/>
          <p:nvPr/>
        </p:nvGrpSpPr>
        <p:grpSpPr>
          <a:xfrm>
            <a:off x="2838024" y="3185795"/>
            <a:ext cx="1504106" cy="1003538"/>
            <a:chOff x="6861384" y="3307715"/>
            <a:chExt cx="1504106" cy="1003538"/>
          </a:xfrm>
        </p:grpSpPr>
        <p:grpSp>
          <p:nvGrpSpPr>
            <p:cNvPr id="943" name="Group 942">
              <a:extLst>
                <a:ext uri="{FF2B5EF4-FFF2-40B4-BE49-F238E27FC236}">
                  <a16:creationId xmlns:a16="http://schemas.microsoft.com/office/drawing/2014/main" id="{CB431ECD-FF70-448D-AF0E-C82319A5C08D}"/>
                </a:ext>
              </a:extLst>
            </p:cNvPr>
            <p:cNvGrpSpPr/>
            <p:nvPr/>
          </p:nvGrpSpPr>
          <p:grpSpPr>
            <a:xfrm>
              <a:off x="6861384" y="3307715"/>
              <a:ext cx="555800" cy="458707"/>
              <a:chOff x="6861384" y="3307715"/>
              <a:chExt cx="555800" cy="458707"/>
            </a:xfrm>
          </p:grpSpPr>
          <p:cxnSp>
            <p:nvCxnSpPr>
              <p:cNvPr id="965" name="Straight Arrow Connector 964">
                <a:extLst>
                  <a:ext uri="{FF2B5EF4-FFF2-40B4-BE49-F238E27FC236}">
                    <a16:creationId xmlns:a16="http://schemas.microsoft.com/office/drawing/2014/main" id="{927A372D-3F74-4DD8-B604-0BF8F3DD6CF3}"/>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6" name="Straight Arrow Connector 965">
                <a:extLst>
                  <a:ext uri="{FF2B5EF4-FFF2-40B4-BE49-F238E27FC236}">
                    <a16:creationId xmlns:a16="http://schemas.microsoft.com/office/drawing/2014/main" id="{FE6BA573-616A-47F3-BE0F-E5DDFE6073C1}"/>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983EA045-3D38-42F0-9FEE-9C835D2FB69E}"/>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D30C2922-B7F4-475F-9F9F-DE6D483B8DD4}"/>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178DD81F-DE49-4676-9699-CBAB9CD98089}"/>
                </a:ext>
              </a:extLst>
            </p:cNvPr>
            <p:cNvGrpSpPr/>
            <p:nvPr/>
          </p:nvGrpSpPr>
          <p:grpSpPr>
            <a:xfrm>
              <a:off x="7685154" y="4033520"/>
              <a:ext cx="680336" cy="277733"/>
              <a:chOff x="7685154" y="4033520"/>
              <a:chExt cx="680336" cy="277733"/>
            </a:xfrm>
          </p:grpSpPr>
          <p:cxnSp>
            <p:nvCxnSpPr>
              <p:cNvPr id="960" name="Straight Arrow Connector 959">
                <a:extLst>
                  <a:ext uri="{FF2B5EF4-FFF2-40B4-BE49-F238E27FC236}">
                    <a16:creationId xmlns:a16="http://schemas.microsoft.com/office/drawing/2014/main" id="{4D0CEE78-43CB-470B-B524-5DCE83C88835}"/>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2" name="Straight Arrow Connector 961">
                <a:extLst>
                  <a:ext uri="{FF2B5EF4-FFF2-40B4-BE49-F238E27FC236}">
                    <a16:creationId xmlns:a16="http://schemas.microsoft.com/office/drawing/2014/main" id="{AD493237-565A-45F0-93F9-D1DF6E4DBF4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Straight Arrow Connector 962">
                <a:extLst>
                  <a:ext uri="{FF2B5EF4-FFF2-40B4-BE49-F238E27FC236}">
                    <a16:creationId xmlns:a16="http://schemas.microsoft.com/office/drawing/2014/main" id="{D80F546A-9345-4C3D-8328-EDE827F258ED}"/>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Straight Arrow Connector 963">
                <a:extLst>
                  <a:ext uri="{FF2B5EF4-FFF2-40B4-BE49-F238E27FC236}">
                    <a16:creationId xmlns:a16="http://schemas.microsoft.com/office/drawing/2014/main" id="{B0A32F5E-6680-4054-AF1E-3F970480F49F}"/>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5" name="Group 944">
              <a:extLst>
                <a:ext uri="{FF2B5EF4-FFF2-40B4-BE49-F238E27FC236}">
                  <a16:creationId xmlns:a16="http://schemas.microsoft.com/office/drawing/2014/main" id="{35CE2CD9-FE96-4D3E-959E-44915DFDA843}"/>
                </a:ext>
              </a:extLst>
            </p:cNvPr>
            <p:cNvGrpSpPr/>
            <p:nvPr/>
          </p:nvGrpSpPr>
          <p:grpSpPr>
            <a:xfrm>
              <a:off x="7445124" y="3519170"/>
              <a:ext cx="604136" cy="414894"/>
              <a:chOff x="7445124" y="3519170"/>
              <a:chExt cx="604136" cy="414894"/>
            </a:xfrm>
          </p:grpSpPr>
          <p:cxnSp>
            <p:nvCxnSpPr>
              <p:cNvPr id="956" name="Straight Arrow Connector 955">
                <a:extLst>
                  <a:ext uri="{FF2B5EF4-FFF2-40B4-BE49-F238E27FC236}">
                    <a16:creationId xmlns:a16="http://schemas.microsoft.com/office/drawing/2014/main" id="{05FD32D8-F8E4-4B7A-875E-50011078C13F}"/>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7" name="Straight Arrow Connector 956">
                <a:extLst>
                  <a:ext uri="{FF2B5EF4-FFF2-40B4-BE49-F238E27FC236}">
                    <a16:creationId xmlns:a16="http://schemas.microsoft.com/office/drawing/2014/main" id="{34666F81-7C85-4162-93B2-869305F0246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A93E1E8D-9F51-42FF-98B0-12F1BBEE3F00}"/>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B8403FCD-E218-4626-88D8-F2684C52566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6" name="Group 945">
              <a:extLst>
                <a:ext uri="{FF2B5EF4-FFF2-40B4-BE49-F238E27FC236}">
                  <a16:creationId xmlns:a16="http://schemas.microsoft.com/office/drawing/2014/main" id="{785637EF-66D2-408C-BB42-5DAD8BD089C6}"/>
                </a:ext>
              </a:extLst>
            </p:cNvPr>
            <p:cNvGrpSpPr/>
            <p:nvPr/>
          </p:nvGrpSpPr>
          <p:grpSpPr>
            <a:xfrm>
              <a:off x="7226049" y="3326765"/>
              <a:ext cx="524126" cy="464424"/>
              <a:chOff x="7226049" y="3326765"/>
              <a:chExt cx="524126" cy="464424"/>
            </a:xfrm>
          </p:grpSpPr>
          <p:cxnSp>
            <p:nvCxnSpPr>
              <p:cNvPr id="952" name="Straight Arrow Connector 951">
                <a:extLst>
                  <a:ext uri="{FF2B5EF4-FFF2-40B4-BE49-F238E27FC236}">
                    <a16:creationId xmlns:a16="http://schemas.microsoft.com/office/drawing/2014/main" id="{04EC9F22-6827-4FF8-8701-FF4DC805A3D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3" name="Straight Arrow Connector 952">
                <a:extLst>
                  <a:ext uri="{FF2B5EF4-FFF2-40B4-BE49-F238E27FC236}">
                    <a16:creationId xmlns:a16="http://schemas.microsoft.com/office/drawing/2014/main" id="{1D2791C8-7A69-417A-8AD5-A17D94A3D0A4}"/>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D233AB0C-BB21-429B-8A4F-B402FA0F02B5}"/>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362E5539-61A0-43A4-B421-E99434B7B162}"/>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7" name="Group 946">
              <a:extLst>
                <a:ext uri="{FF2B5EF4-FFF2-40B4-BE49-F238E27FC236}">
                  <a16:creationId xmlns:a16="http://schemas.microsoft.com/office/drawing/2014/main" id="{3A2EE283-48A7-4D83-94B2-DA791059D406}"/>
                </a:ext>
              </a:extLst>
            </p:cNvPr>
            <p:cNvGrpSpPr/>
            <p:nvPr/>
          </p:nvGrpSpPr>
          <p:grpSpPr>
            <a:xfrm>
              <a:off x="7608954" y="3793490"/>
              <a:ext cx="661286" cy="342504"/>
              <a:chOff x="7608954" y="3793490"/>
              <a:chExt cx="661286" cy="342504"/>
            </a:xfrm>
          </p:grpSpPr>
          <p:cxnSp>
            <p:nvCxnSpPr>
              <p:cNvPr id="948" name="Straight Arrow Connector 947">
                <a:extLst>
                  <a:ext uri="{FF2B5EF4-FFF2-40B4-BE49-F238E27FC236}">
                    <a16:creationId xmlns:a16="http://schemas.microsoft.com/office/drawing/2014/main" id="{A683F53F-5A6B-4BD5-B79D-75067766490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9" name="Straight Arrow Connector 948">
                <a:extLst>
                  <a:ext uri="{FF2B5EF4-FFF2-40B4-BE49-F238E27FC236}">
                    <a16:creationId xmlns:a16="http://schemas.microsoft.com/office/drawing/2014/main" id="{A52EF49E-0E26-418E-A84B-A81F11E2B348}"/>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0" name="Straight Arrow Connector 949">
                <a:extLst>
                  <a:ext uri="{FF2B5EF4-FFF2-40B4-BE49-F238E27FC236}">
                    <a16:creationId xmlns:a16="http://schemas.microsoft.com/office/drawing/2014/main" id="{409F0AB5-7069-4C6B-95CB-A9BFC6387594}"/>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1" name="Straight Arrow Connector 950">
                <a:extLst>
                  <a:ext uri="{FF2B5EF4-FFF2-40B4-BE49-F238E27FC236}">
                    <a16:creationId xmlns:a16="http://schemas.microsoft.com/office/drawing/2014/main" id="{D322D533-95EB-4A47-8F31-29FB3380ADF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9" name="!!B1">
            <a:extLst>
              <a:ext uri="{FF2B5EF4-FFF2-40B4-BE49-F238E27FC236}">
                <a16:creationId xmlns:a16="http://schemas.microsoft.com/office/drawing/2014/main" id="{AC751438-9D3F-4FBE-B138-D4139E304E22}"/>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70" name="Group 969">
            <a:extLst>
              <a:ext uri="{FF2B5EF4-FFF2-40B4-BE49-F238E27FC236}">
                <a16:creationId xmlns:a16="http://schemas.microsoft.com/office/drawing/2014/main" id="{29270AFE-5B29-4A6B-89ED-003284548BE4}"/>
              </a:ext>
            </a:extLst>
          </p:cNvPr>
          <p:cNvGrpSpPr/>
          <p:nvPr/>
        </p:nvGrpSpPr>
        <p:grpSpPr>
          <a:xfrm>
            <a:off x="2735154" y="2882900"/>
            <a:ext cx="1888916" cy="1283573"/>
            <a:chOff x="6758514" y="3004820"/>
            <a:chExt cx="1888916" cy="1283573"/>
          </a:xfrm>
        </p:grpSpPr>
        <p:grpSp>
          <p:nvGrpSpPr>
            <p:cNvPr id="971" name="Group 970">
              <a:extLst>
                <a:ext uri="{FF2B5EF4-FFF2-40B4-BE49-F238E27FC236}">
                  <a16:creationId xmlns:a16="http://schemas.microsoft.com/office/drawing/2014/main" id="{B6C23F50-234B-4023-B30B-E5E45104C696}"/>
                </a:ext>
              </a:extLst>
            </p:cNvPr>
            <p:cNvGrpSpPr/>
            <p:nvPr/>
          </p:nvGrpSpPr>
          <p:grpSpPr>
            <a:xfrm>
              <a:off x="7282564" y="3030855"/>
              <a:ext cx="524126" cy="464424"/>
              <a:chOff x="7282564" y="3030855"/>
              <a:chExt cx="524126" cy="464424"/>
            </a:xfrm>
          </p:grpSpPr>
          <p:cxnSp>
            <p:nvCxnSpPr>
              <p:cNvPr id="992" name="Straight Arrow Connector 991">
                <a:extLst>
                  <a:ext uri="{FF2B5EF4-FFF2-40B4-BE49-F238E27FC236}">
                    <a16:creationId xmlns:a16="http://schemas.microsoft.com/office/drawing/2014/main" id="{B82D064A-9970-43F2-9BDA-DD164384D7FF}"/>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3" name="Straight Arrow Connector 992">
                <a:extLst>
                  <a:ext uri="{FF2B5EF4-FFF2-40B4-BE49-F238E27FC236}">
                    <a16:creationId xmlns:a16="http://schemas.microsoft.com/office/drawing/2014/main" id="{CE08EC2A-1370-4315-B02B-D45F83CF24D0}"/>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4" name="Straight Arrow Connector 993">
                <a:extLst>
                  <a:ext uri="{FF2B5EF4-FFF2-40B4-BE49-F238E27FC236}">
                    <a16:creationId xmlns:a16="http://schemas.microsoft.com/office/drawing/2014/main" id="{07D944AA-8B07-49C5-820F-22F12FEB802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5" name="Straight Arrow Connector 994">
                <a:extLst>
                  <a:ext uri="{FF2B5EF4-FFF2-40B4-BE49-F238E27FC236}">
                    <a16:creationId xmlns:a16="http://schemas.microsoft.com/office/drawing/2014/main" id="{26F840E4-2977-46FB-B3FE-616CD2C08AF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AE150F4-1BC8-47D6-BE8F-4A7F62F15F21}"/>
                </a:ext>
              </a:extLst>
            </p:cNvPr>
            <p:cNvGrpSpPr/>
            <p:nvPr/>
          </p:nvGrpSpPr>
          <p:grpSpPr>
            <a:xfrm>
              <a:off x="6758514" y="3004820"/>
              <a:ext cx="555800" cy="458707"/>
              <a:chOff x="6758514" y="3004820"/>
              <a:chExt cx="555800" cy="458707"/>
            </a:xfrm>
          </p:grpSpPr>
          <p:cxnSp>
            <p:nvCxnSpPr>
              <p:cNvPr id="988" name="Straight Arrow Connector 987">
                <a:extLst>
                  <a:ext uri="{FF2B5EF4-FFF2-40B4-BE49-F238E27FC236}">
                    <a16:creationId xmlns:a16="http://schemas.microsoft.com/office/drawing/2014/main" id="{C5E340D7-A4B7-4089-B9F4-31C4EFD5EE2D}"/>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9" name="Straight Arrow Connector 988">
                <a:extLst>
                  <a:ext uri="{FF2B5EF4-FFF2-40B4-BE49-F238E27FC236}">
                    <a16:creationId xmlns:a16="http://schemas.microsoft.com/office/drawing/2014/main" id="{3CD35CEF-9A9A-41B0-B807-33CA49B8239E}"/>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8BC49C00-B18B-4CFD-A36C-59C18DF7BFE3}"/>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1" name="Straight Arrow Connector 990">
                <a:extLst>
                  <a:ext uri="{FF2B5EF4-FFF2-40B4-BE49-F238E27FC236}">
                    <a16:creationId xmlns:a16="http://schemas.microsoft.com/office/drawing/2014/main" id="{C07440A8-DEF6-4B0E-99D8-91E117DE775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3" name="Group 972">
              <a:extLst>
                <a:ext uri="{FF2B5EF4-FFF2-40B4-BE49-F238E27FC236}">
                  <a16:creationId xmlns:a16="http://schemas.microsoft.com/office/drawing/2014/main" id="{3AB211CB-357D-4446-B4E0-25FC225C49E5}"/>
                </a:ext>
              </a:extLst>
            </p:cNvPr>
            <p:cNvGrpSpPr/>
            <p:nvPr/>
          </p:nvGrpSpPr>
          <p:grpSpPr>
            <a:xfrm>
              <a:off x="7607049" y="3303905"/>
              <a:ext cx="604136" cy="414894"/>
              <a:chOff x="7607049" y="3303905"/>
              <a:chExt cx="604136" cy="414894"/>
            </a:xfrm>
          </p:grpSpPr>
          <p:cxnSp>
            <p:nvCxnSpPr>
              <p:cNvPr id="984" name="Straight Arrow Connector 983">
                <a:extLst>
                  <a:ext uri="{FF2B5EF4-FFF2-40B4-BE49-F238E27FC236}">
                    <a16:creationId xmlns:a16="http://schemas.microsoft.com/office/drawing/2014/main" id="{A01AA9FE-C54F-450B-BCB3-60805A7A86BD}"/>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5" name="Straight Arrow Connector 984">
                <a:extLst>
                  <a:ext uri="{FF2B5EF4-FFF2-40B4-BE49-F238E27FC236}">
                    <a16:creationId xmlns:a16="http://schemas.microsoft.com/office/drawing/2014/main" id="{46774EE2-E4C2-480A-858B-A22A9E92843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6" name="Straight Arrow Connector 985">
                <a:extLst>
                  <a:ext uri="{FF2B5EF4-FFF2-40B4-BE49-F238E27FC236}">
                    <a16:creationId xmlns:a16="http://schemas.microsoft.com/office/drawing/2014/main" id="{366A1CEA-F86D-40E8-AB14-94E9B3274A9E}"/>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7" name="Straight Arrow Connector 986">
                <a:extLst>
                  <a:ext uri="{FF2B5EF4-FFF2-40B4-BE49-F238E27FC236}">
                    <a16:creationId xmlns:a16="http://schemas.microsoft.com/office/drawing/2014/main" id="{431929DA-8B2A-4169-B6F7-090F2B4D0D96}"/>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4" name="Group 973">
              <a:extLst>
                <a:ext uri="{FF2B5EF4-FFF2-40B4-BE49-F238E27FC236}">
                  <a16:creationId xmlns:a16="http://schemas.microsoft.com/office/drawing/2014/main" id="{DD89D7D6-FF7B-4684-B6EC-80C6466A6311}"/>
                </a:ext>
              </a:extLst>
            </p:cNvPr>
            <p:cNvGrpSpPr/>
            <p:nvPr/>
          </p:nvGrpSpPr>
          <p:grpSpPr>
            <a:xfrm>
              <a:off x="7848984" y="3686810"/>
              <a:ext cx="661286" cy="342504"/>
              <a:chOff x="7848984" y="3686810"/>
              <a:chExt cx="661286" cy="342504"/>
            </a:xfrm>
          </p:grpSpPr>
          <p:cxnSp>
            <p:nvCxnSpPr>
              <p:cNvPr id="980" name="Straight Arrow Connector 979">
                <a:extLst>
                  <a:ext uri="{FF2B5EF4-FFF2-40B4-BE49-F238E27FC236}">
                    <a16:creationId xmlns:a16="http://schemas.microsoft.com/office/drawing/2014/main" id="{90574608-A53A-4EA8-B9B3-22581CB20EBE}"/>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1" name="Straight Arrow Connector 980">
                <a:extLst>
                  <a:ext uri="{FF2B5EF4-FFF2-40B4-BE49-F238E27FC236}">
                    <a16:creationId xmlns:a16="http://schemas.microsoft.com/office/drawing/2014/main" id="{817AC5AF-19A4-429E-969A-91CF40C2721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2" name="Straight Arrow Connector 981">
                <a:extLst>
                  <a:ext uri="{FF2B5EF4-FFF2-40B4-BE49-F238E27FC236}">
                    <a16:creationId xmlns:a16="http://schemas.microsoft.com/office/drawing/2014/main" id="{B394F152-DC8B-4E84-B566-0FEBAAE7E462}"/>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3" name="Straight Arrow Connector 982">
                <a:extLst>
                  <a:ext uri="{FF2B5EF4-FFF2-40B4-BE49-F238E27FC236}">
                    <a16:creationId xmlns:a16="http://schemas.microsoft.com/office/drawing/2014/main" id="{22A5C85C-F96B-44C8-A4DA-C186F6C3E8C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5" name="Group 974">
              <a:extLst>
                <a:ext uri="{FF2B5EF4-FFF2-40B4-BE49-F238E27FC236}">
                  <a16:creationId xmlns:a16="http://schemas.microsoft.com/office/drawing/2014/main" id="{DEFC0433-FD21-4D85-A5D1-5E7E992E83E1}"/>
                </a:ext>
              </a:extLst>
            </p:cNvPr>
            <p:cNvGrpSpPr/>
            <p:nvPr/>
          </p:nvGrpSpPr>
          <p:grpSpPr>
            <a:xfrm>
              <a:off x="7967094" y="4010660"/>
              <a:ext cx="680336" cy="277733"/>
              <a:chOff x="7967094" y="4010660"/>
              <a:chExt cx="680336" cy="277733"/>
            </a:xfrm>
          </p:grpSpPr>
          <p:cxnSp>
            <p:nvCxnSpPr>
              <p:cNvPr id="976" name="Straight Arrow Connector 975">
                <a:extLst>
                  <a:ext uri="{FF2B5EF4-FFF2-40B4-BE49-F238E27FC236}">
                    <a16:creationId xmlns:a16="http://schemas.microsoft.com/office/drawing/2014/main" id="{FFA320B8-1F6B-4F3A-AAEE-96DE5EA4BDE2}"/>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7" name="Straight Arrow Connector 976">
                <a:extLst>
                  <a:ext uri="{FF2B5EF4-FFF2-40B4-BE49-F238E27FC236}">
                    <a16:creationId xmlns:a16="http://schemas.microsoft.com/office/drawing/2014/main" id="{111C7244-8368-4E13-A6F7-36AFA2F1539A}"/>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2A42659C-37FE-469D-8199-ADD1BE84CC50}"/>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7291F31C-B044-4197-8BC0-3F42C24EB2D5}"/>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6" name="!!A1">
            <a:extLst>
              <a:ext uri="{FF2B5EF4-FFF2-40B4-BE49-F238E27FC236}">
                <a16:creationId xmlns:a16="http://schemas.microsoft.com/office/drawing/2014/main" id="{5E834A45-1748-4A23-BC60-0D465D7EB372}"/>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997" name="Group 996">
            <a:extLst>
              <a:ext uri="{FF2B5EF4-FFF2-40B4-BE49-F238E27FC236}">
                <a16:creationId xmlns:a16="http://schemas.microsoft.com/office/drawing/2014/main" id="{08C3AF7C-A7BD-4C6F-B310-36FA88E9499F}"/>
              </a:ext>
            </a:extLst>
          </p:cNvPr>
          <p:cNvGrpSpPr/>
          <p:nvPr/>
        </p:nvGrpSpPr>
        <p:grpSpPr>
          <a:xfrm>
            <a:off x="2617044" y="2526665"/>
            <a:ext cx="2370881" cy="1611233"/>
            <a:chOff x="6640404" y="2648585"/>
            <a:chExt cx="2370881" cy="1611233"/>
          </a:xfrm>
        </p:grpSpPr>
        <p:grpSp>
          <p:nvGrpSpPr>
            <p:cNvPr id="998" name="Group 997">
              <a:extLst>
                <a:ext uri="{FF2B5EF4-FFF2-40B4-BE49-F238E27FC236}">
                  <a16:creationId xmlns:a16="http://schemas.microsoft.com/office/drawing/2014/main" id="{760952AE-9EB4-4AC1-BC57-4E75D699E54D}"/>
                </a:ext>
              </a:extLst>
            </p:cNvPr>
            <p:cNvGrpSpPr/>
            <p:nvPr/>
          </p:nvGrpSpPr>
          <p:grpSpPr>
            <a:xfrm>
              <a:off x="7345429" y="2703830"/>
              <a:ext cx="524126" cy="464424"/>
              <a:chOff x="7345429" y="2703830"/>
              <a:chExt cx="524126" cy="464424"/>
            </a:xfrm>
          </p:grpSpPr>
          <p:cxnSp>
            <p:nvCxnSpPr>
              <p:cNvPr id="1019" name="Straight Arrow Connector 1018">
                <a:extLst>
                  <a:ext uri="{FF2B5EF4-FFF2-40B4-BE49-F238E27FC236}">
                    <a16:creationId xmlns:a16="http://schemas.microsoft.com/office/drawing/2014/main" id="{F880BD63-CCE0-4096-8CDB-602EB8DF8C4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0" name="Straight Arrow Connector 1019">
                <a:extLst>
                  <a:ext uri="{FF2B5EF4-FFF2-40B4-BE49-F238E27FC236}">
                    <a16:creationId xmlns:a16="http://schemas.microsoft.com/office/drawing/2014/main" id="{D53641BA-6C27-44A3-BC74-D8D5E5A4D95A}"/>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1" name="Straight Arrow Connector 1020">
                <a:extLst>
                  <a:ext uri="{FF2B5EF4-FFF2-40B4-BE49-F238E27FC236}">
                    <a16:creationId xmlns:a16="http://schemas.microsoft.com/office/drawing/2014/main" id="{7D3CFA61-8E6A-4483-A589-633BA4704E8A}"/>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2" name="Straight Arrow Connector 1021">
                <a:extLst>
                  <a:ext uri="{FF2B5EF4-FFF2-40B4-BE49-F238E27FC236}">
                    <a16:creationId xmlns:a16="http://schemas.microsoft.com/office/drawing/2014/main" id="{E5C11584-754C-4E73-9406-6976B8D70FE1}"/>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32AC2D47-5281-4E5F-ABA6-A40EC79E152A}"/>
                </a:ext>
              </a:extLst>
            </p:cNvPr>
            <p:cNvGrpSpPr/>
            <p:nvPr/>
          </p:nvGrpSpPr>
          <p:grpSpPr>
            <a:xfrm>
              <a:off x="6640404" y="2648585"/>
              <a:ext cx="555800" cy="458707"/>
              <a:chOff x="6640404" y="2648585"/>
              <a:chExt cx="555800" cy="458707"/>
            </a:xfrm>
          </p:grpSpPr>
          <p:cxnSp>
            <p:nvCxnSpPr>
              <p:cNvPr id="1015" name="Straight Arrow Connector 1014">
                <a:extLst>
                  <a:ext uri="{FF2B5EF4-FFF2-40B4-BE49-F238E27FC236}">
                    <a16:creationId xmlns:a16="http://schemas.microsoft.com/office/drawing/2014/main" id="{821ECB6A-54D5-465B-9315-15B554B2ABB8}"/>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6" name="Straight Arrow Connector 1015">
                <a:extLst>
                  <a:ext uri="{FF2B5EF4-FFF2-40B4-BE49-F238E27FC236}">
                    <a16:creationId xmlns:a16="http://schemas.microsoft.com/office/drawing/2014/main" id="{71C651F3-A070-4150-A3C1-984A79FEEFB1}"/>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7" name="Straight Arrow Connector 1016">
                <a:extLst>
                  <a:ext uri="{FF2B5EF4-FFF2-40B4-BE49-F238E27FC236}">
                    <a16:creationId xmlns:a16="http://schemas.microsoft.com/office/drawing/2014/main" id="{9AC58369-50BA-4A38-9DED-021F0A98BE3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8" name="Straight Arrow Connector 1017">
                <a:extLst>
                  <a:ext uri="{FF2B5EF4-FFF2-40B4-BE49-F238E27FC236}">
                    <a16:creationId xmlns:a16="http://schemas.microsoft.com/office/drawing/2014/main" id="{0BA3E39B-6E41-40A8-8583-9A30E0729567}"/>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6A35E0B2-DEB8-4ACF-A90A-D92B9B3A6927}"/>
                </a:ext>
              </a:extLst>
            </p:cNvPr>
            <p:cNvGrpSpPr/>
            <p:nvPr/>
          </p:nvGrpSpPr>
          <p:grpSpPr>
            <a:xfrm>
              <a:off x="7801359" y="3046730"/>
              <a:ext cx="604136" cy="414894"/>
              <a:chOff x="7801359" y="3046730"/>
              <a:chExt cx="604136" cy="414894"/>
            </a:xfrm>
          </p:grpSpPr>
          <p:cxnSp>
            <p:nvCxnSpPr>
              <p:cNvPr id="1011" name="Straight Arrow Connector 1010">
                <a:extLst>
                  <a:ext uri="{FF2B5EF4-FFF2-40B4-BE49-F238E27FC236}">
                    <a16:creationId xmlns:a16="http://schemas.microsoft.com/office/drawing/2014/main" id="{8231E9F0-8126-41ED-B519-6A9353D70685}"/>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2" name="Straight Arrow Connector 1011">
                <a:extLst>
                  <a:ext uri="{FF2B5EF4-FFF2-40B4-BE49-F238E27FC236}">
                    <a16:creationId xmlns:a16="http://schemas.microsoft.com/office/drawing/2014/main" id="{DEEDAC2E-C6B1-4CF7-ADAD-21013744D32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3" name="Straight Arrow Connector 1012">
                <a:extLst>
                  <a:ext uri="{FF2B5EF4-FFF2-40B4-BE49-F238E27FC236}">
                    <a16:creationId xmlns:a16="http://schemas.microsoft.com/office/drawing/2014/main" id="{9D3AA005-C0C4-40C6-9081-82B97B65E0A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4" name="Straight Arrow Connector 1013">
                <a:extLst>
                  <a:ext uri="{FF2B5EF4-FFF2-40B4-BE49-F238E27FC236}">
                    <a16:creationId xmlns:a16="http://schemas.microsoft.com/office/drawing/2014/main" id="{8EF1C756-51AC-483D-9B5D-CA39CA6906B9}"/>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1" name="Group 1000">
              <a:extLst>
                <a:ext uri="{FF2B5EF4-FFF2-40B4-BE49-F238E27FC236}">
                  <a16:creationId xmlns:a16="http://schemas.microsoft.com/office/drawing/2014/main" id="{43798066-96CD-49C1-9BC6-49835E052F81}"/>
                </a:ext>
              </a:extLst>
            </p:cNvPr>
            <p:cNvGrpSpPr/>
            <p:nvPr/>
          </p:nvGrpSpPr>
          <p:grpSpPr>
            <a:xfrm>
              <a:off x="8138544" y="3557270"/>
              <a:ext cx="661286" cy="342504"/>
              <a:chOff x="8138544" y="3557270"/>
              <a:chExt cx="661286" cy="342504"/>
            </a:xfrm>
          </p:grpSpPr>
          <p:cxnSp>
            <p:nvCxnSpPr>
              <p:cNvPr id="1007" name="Straight Arrow Connector 1006">
                <a:extLst>
                  <a:ext uri="{FF2B5EF4-FFF2-40B4-BE49-F238E27FC236}">
                    <a16:creationId xmlns:a16="http://schemas.microsoft.com/office/drawing/2014/main" id="{11FE64D2-67C8-4E67-9514-743A643675A8}"/>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8" name="Straight Arrow Connector 1007">
                <a:extLst>
                  <a:ext uri="{FF2B5EF4-FFF2-40B4-BE49-F238E27FC236}">
                    <a16:creationId xmlns:a16="http://schemas.microsoft.com/office/drawing/2014/main" id="{3E4C7E43-3C59-48CF-9238-46B2B033535F}"/>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9" name="Straight Arrow Connector 1008">
                <a:extLst>
                  <a:ext uri="{FF2B5EF4-FFF2-40B4-BE49-F238E27FC236}">
                    <a16:creationId xmlns:a16="http://schemas.microsoft.com/office/drawing/2014/main" id="{C70358EF-9523-41B3-B36E-A01DEDCC8F5C}"/>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0" name="Straight Arrow Connector 1009">
                <a:extLst>
                  <a:ext uri="{FF2B5EF4-FFF2-40B4-BE49-F238E27FC236}">
                    <a16:creationId xmlns:a16="http://schemas.microsoft.com/office/drawing/2014/main" id="{246217C8-6D03-4265-813B-6FF38CF39A62}"/>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2" name="Group 1001">
              <a:extLst>
                <a:ext uri="{FF2B5EF4-FFF2-40B4-BE49-F238E27FC236}">
                  <a16:creationId xmlns:a16="http://schemas.microsoft.com/office/drawing/2014/main" id="{BFA112E4-5759-406E-B235-83301447F316}"/>
                </a:ext>
              </a:extLst>
            </p:cNvPr>
            <p:cNvGrpSpPr/>
            <p:nvPr/>
          </p:nvGrpSpPr>
          <p:grpSpPr>
            <a:xfrm>
              <a:off x="8330949" y="3982085"/>
              <a:ext cx="680336" cy="277733"/>
              <a:chOff x="8330949" y="3982085"/>
              <a:chExt cx="680336" cy="277733"/>
            </a:xfrm>
          </p:grpSpPr>
          <p:cxnSp>
            <p:nvCxnSpPr>
              <p:cNvPr id="1003" name="Straight Arrow Connector 1002">
                <a:extLst>
                  <a:ext uri="{FF2B5EF4-FFF2-40B4-BE49-F238E27FC236}">
                    <a16:creationId xmlns:a16="http://schemas.microsoft.com/office/drawing/2014/main" id="{BC07EC78-04B0-4810-92C8-5B78BABD3451}"/>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4" name="Straight Arrow Connector 1003">
                <a:extLst>
                  <a:ext uri="{FF2B5EF4-FFF2-40B4-BE49-F238E27FC236}">
                    <a16:creationId xmlns:a16="http://schemas.microsoft.com/office/drawing/2014/main" id="{4100617F-9ADD-45D2-94B9-9C3D3109020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D460EB24-7E0C-4188-AE1C-AD2B3229C821}"/>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5A8C5173-D7B1-4A47-AF3F-195849FC786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21" name="Group 720">
            <a:extLst>
              <a:ext uri="{FF2B5EF4-FFF2-40B4-BE49-F238E27FC236}">
                <a16:creationId xmlns:a16="http://schemas.microsoft.com/office/drawing/2014/main" id="{2447B06B-F98D-4A73-AEF9-5ADE20DF1724}"/>
              </a:ext>
            </a:extLst>
          </p:cNvPr>
          <p:cNvGrpSpPr/>
          <p:nvPr/>
        </p:nvGrpSpPr>
        <p:grpSpPr>
          <a:xfrm>
            <a:off x="5606823" y="2480162"/>
            <a:ext cx="1523186" cy="1919026"/>
            <a:chOff x="7735343" y="1306682"/>
            <a:chExt cx="1523186" cy="1919026"/>
          </a:xfrm>
        </p:grpSpPr>
        <p:sp>
          <p:nvSpPr>
            <p:cNvPr id="734" name="Freeform: Shape 733">
              <a:extLst>
                <a:ext uri="{FF2B5EF4-FFF2-40B4-BE49-F238E27FC236}">
                  <a16:creationId xmlns:a16="http://schemas.microsoft.com/office/drawing/2014/main" id="{2E8A5A71-28C9-4F20-9D12-40239FB16E4B}"/>
                </a:ext>
              </a:extLst>
            </p:cNvPr>
            <p:cNvSpPr/>
            <p:nvPr/>
          </p:nvSpPr>
          <p:spPr>
            <a:xfrm rot="19860000" flipH="1">
              <a:off x="7735343" y="139666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921" name="Straight Connector 920">
              <a:extLst>
                <a:ext uri="{FF2B5EF4-FFF2-40B4-BE49-F238E27FC236}">
                  <a16:creationId xmlns:a16="http://schemas.microsoft.com/office/drawing/2014/main" id="{604C6A86-5196-47E4-80A8-55C3ED7E280A}"/>
                </a:ext>
              </a:extLst>
            </p:cNvPr>
            <p:cNvCxnSpPr>
              <a:cxnSpLocks/>
            </p:cNvCxnSpPr>
            <p:nvPr/>
          </p:nvCxnSpPr>
          <p:spPr>
            <a:xfrm flipV="1">
              <a:off x="7970446" y="13066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sp>
        <p:nvSpPr>
          <p:cNvPr id="924" name="Rectangle 923">
            <a:extLst>
              <a:ext uri="{FF2B5EF4-FFF2-40B4-BE49-F238E27FC236}">
                <a16:creationId xmlns:a16="http://schemas.microsoft.com/office/drawing/2014/main" id="{17FB834A-6826-4486-9487-B4A0D3F54A25}"/>
              </a:ext>
            </a:extLst>
          </p:cNvPr>
          <p:cNvSpPr/>
          <p:nvPr/>
        </p:nvSpPr>
        <p:spPr>
          <a:xfrm>
            <a:off x="71120" y="1062507"/>
            <a:ext cx="2447364" cy="4254445"/>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ectangle 925">
            <a:extLst>
              <a:ext uri="{FF2B5EF4-FFF2-40B4-BE49-F238E27FC236}">
                <a16:creationId xmlns:a16="http://schemas.microsoft.com/office/drawing/2014/main" id="{5469EF8E-81EC-4956-AAC2-12118B7D37C8}"/>
              </a:ext>
            </a:extLst>
          </p:cNvPr>
          <p:cNvSpPr/>
          <p:nvPr/>
        </p:nvSpPr>
        <p:spPr>
          <a:xfrm>
            <a:off x="7630086" y="960253"/>
            <a:ext cx="2447364" cy="4673882"/>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ectangle 1022">
            <a:extLst>
              <a:ext uri="{FF2B5EF4-FFF2-40B4-BE49-F238E27FC236}">
                <a16:creationId xmlns:a16="http://schemas.microsoft.com/office/drawing/2014/main" id="{9A79AACE-D596-47B4-8195-065F58C688A8}"/>
              </a:ext>
            </a:extLst>
          </p:cNvPr>
          <p:cNvSpPr/>
          <p:nvPr/>
        </p:nvSpPr>
        <p:spPr>
          <a:xfrm>
            <a:off x="2537197" y="916041"/>
            <a:ext cx="2556062" cy="4338919"/>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45" name="TextBox 744">
                <a:extLst>
                  <a:ext uri="{FF2B5EF4-FFF2-40B4-BE49-F238E27FC236}">
                    <a16:creationId xmlns:a16="http://schemas.microsoft.com/office/drawing/2014/main" id="{5A4630F3-DE05-4069-85CF-389044BEB220}"/>
                  </a:ext>
                </a:extLst>
              </p:cNvPr>
              <p:cNvSpPr txBox="1"/>
              <p:nvPr/>
            </p:nvSpPr>
            <p:spPr>
              <a:xfrm>
                <a:off x="7590896" y="2075399"/>
                <a:ext cx="2439899" cy="6058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𝐿</m:t>
                      </m:r>
                      <m:d>
                        <m:dPr>
                          <m:ctrlPr>
                            <a:rPr lang="en-US" sz="1400" b="0" i="1" smtClean="0">
                              <a:solidFill>
                                <a:schemeClr val="bg1"/>
                              </a:solidFill>
                              <a:latin typeface="Cambria Math" panose="02040503050406030204" pitchFamily="18" charset="0"/>
                            </a:rPr>
                          </m:ctrlPr>
                        </m:dPr>
                        <m:e>
                          <m:r>
                            <a:rPr lang="en-US" sz="1400" b="0" i="1" smtClean="0">
                              <a:solidFill>
                                <a:schemeClr val="bg1"/>
                              </a:solidFill>
                              <a:latin typeface="Cambria Math" panose="02040503050406030204" pitchFamily="18" charset="0"/>
                            </a:rPr>
                            <m:t>𝐶</m:t>
                          </m:r>
                        </m:e>
                      </m:d>
                      <m:r>
                        <a:rPr lang="en-US" sz="1400" b="0" i="1" smtClean="0">
                          <a:solidFill>
                            <a:schemeClr val="bg1"/>
                          </a:solidFill>
                          <a:latin typeface="Cambria Math" panose="02040503050406030204" pitchFamily="18" charset="0"/>
                        </a:rPr>
                        <m:t>=</m:t>
                      </m:r>
                      <m:nary>
                        <m:naryPr>
                          <m:chr m:val="∑"/>
                          <m:ctrlPr>
                            <a:rPr lang="en-US" sz="1400" b="0" i="1" smtClean="0">
                              <a:solidFill>
                                <a:schemeClr val="bg1"/>
                              </a:solidFill>
                              <a:latin typeface="Cambria Math" panose="02040503050406030204" pitchFamily="18" charset="0"/>
                            </a:rPr>
                          </m:ctrlPr>
                        </m:naryPr>
                        <m:sub>
                          <m:r>
                            <m:rPr>
                              <m:brk m:alnAt="23"/>
                            </m:rPr>
                            <a:rPr lang="en-US" sz="1400" b="0" i="1" smtClean="0">
                              <a:solidFill>
                                <a:schemeClr val="bg1"/>
                              </a:solidFill>
                              <a:latin typeface="Cambria Math" panose="02040503050406030204" pitchFamily="18" charset="0"/>
                            </a:rPr>
                            <m:t>𝑘</m:t>
                          </m:r>
                          <m:r>
                            <a:rPr lang="en-US" sz="1400" b="0" i="1" smtClean="0">
                              <a:solidFill>
                                <a:schemeClr val="bg1"/>
                              </a:solidFill>
                              <a:latin typeface="Cambria Math" panose="02040503050406030204" pitchFamily="18" charset="0"/>
                            </a:rPr>
                            <m:t>=1</m:t>
                          </m:r>
                        </m:sub>
                        <m:sup>
                          <m:r>
                            <a:rPr lang="en-US" sz="1400" b="0" i="1" smtClean="0">
                              <a:solidFill>
                                <a:schemeClr val="bg1"/>
                              </a:solidFill>
                              <a:latin typeface="Cambria Math" panose="02040503050406030204" pitchFamily="18" charset="0"/>
                            </a:rPr>
                            <m:t>𝑁</m:t>
                          </m:r>
                        </m:sup>
                        <m:e>
                          <m:d>
                            <m:dPr>
                              <m:begChr m:val="‖"/>
                              <m:endChr m:val="‖"/>
                              <m:ctrlPr>
                                <a:rPr lang="en-US" sz="1400" b="0" i="1" smtClean="0">
                                  <a:solidFill>
                                    <a:schemeClr val="bg1"/>
                                  </a:solidFill>
                                  <a:latin typeface="Cambria Math" panose="02040503050406030204" pitchFamily="18" charset="0"/>
                                </a:rPr>
                              </m:ctrlPr>
                            </m:dPr>
                            <m:e>
                              <m:eqArr>
                                <m:eqArrPr>
                                  <m:ctrlPr>
                                    <a:rPr lang="en-US" sz="1400" b="0" i="1" smtClean="0">
                                      <a:solidFill>
                                        <a:schemeClr val="bg1"/>
                                      </a:solidFill>
                                      <a:latin typeface="Cambria Math" panose="02040503050406030204" pitchFamily="18" charset="0"/>
                                    </a:rPr>
                                  </m:ctrlPr>
                                </m:eqArrPr>
                                <m:e>
                                  <m:d>
                                    <m:dPr>
                                      <m:begChr m:val="|"/>
                                      <m:endChr m:val="|"/>
                                      <m:ctrlPr>
                                        <a:rPr lang="en-US" sz="1400" b="0" i="1" smtClean="0">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𝐹𝐹𝑇</m:t>
                                      </m:r>
                                      <m:d>
                                        <m:dPr>
                                          <m:ctrlPr>
                                            <a:rPr lang="en-US" sz="1400" i="1">
                                              <a:solidFill>
                                                <a:schemeClr val="bg1"/>
                                              </a:solidFill>
                                              <a:latin typeface="Cambria Math" panose="02040503050406030204" pitchFamily="18" charset="0"/>
                                            </a:rPr>
                                          </m:ctrlPr>
                                        </m:dPr>
                                        <m:e>
                                          <m:acc>
                                            <m:accPr>
                                              <m:chr m:val="̂"/>
                                              <m:ctrlPr>
                                                <a:rPr lang="en-US" sz="1400" i="1">
                                                  <a:solidFill>
                                                    <a:schemeClr val="bg1"/>
                                                  </a:solidFill>
                                                  <a:latin typeface="Cambria Math" panose="02040503050406030204" pitchFamily="18" charset="0"/>
                                                </a:rPr>
                                              </m:ctrlPr>
                                            </m:accPr>
                                            <m:e>
                                              <m:r>
                                                <a:rPr lang="en-US" sz="1400" i="1">
                                                  <a:solidFill>
                                                    <a:schemeClr val="bg1"/>
                                                  </a:solidFill>
                                                  <a:latin typeface="Cambria Math" panose="02040503050406030204" pitchFamily="18" charset="0"/>
                                                </a:rPr>
                                                <m:t>h</m:t>
                                              </m:r>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𝑖</m:t>
                                                  </m:r>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𝑘</m:t>
                                                  </m:r>
                                                </m:e>
                                              </m:d>
                                              <m:r>
                                                <m:rPr>
                                                  <m:nor/>
                                                </m:rPr>
                                                <a:rPr lang="en-US" sz="1400" dirty="0">
                                                  <a:solidFill>
                                                    <a:schemeClr val="bg1"/>
                                                  </a:solidFill>
                                                </a:rPr>
                                                <m:t> </m:t>
                                              </m:r>
                                            </m:e>
                                          </m:acc>
                                        </m:e>
                                      </m:d>
                                    </m:e>
                                  </m:d>
                                  <m:r>
                                    <a:rPr lang="en-US" sz="1400" i="1">
                                      <a:solidFill>
                                        <a:schemeClr val="bg1"/>
                                      </a:solidFill>
                                      <a:latin typeface="Cambria Math" panose="02040503050406030204" pitchFamily="18" charset="0"/>
                                    </a:rPr>
                                    <m:t>−</m:t>
                                  </m:r>
                                </m:e>
                                <m:e>
                                  <m:d>
                                    <m:dPr>
                                      <m:begChr m:val="|"/>
                                      <m:endChr m:val="|"/>
                                      <m:ctrlPr>
                                        <a:rPr lang="en-US" sz="1400" i="1" smtClean="0">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𝐹𝐹𝑇</m:t>
                                      </m:r>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h</m:t>
                                      </m:r>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𝑖</m:t>
                                          </m:r>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𝑘</m:t>
                                          </m:r>
                                        </m:e>
                                      </m:d>
                                      <m:r>
                                        <a:rPr lang="en-US" sz="1400" i="1">
                                          <a:solidFill>
                                            <a:schemeClr val="bg1"/>
                                          </a:solidFill>
                                          <a:latin typeface="Cambria Math" panose="02040503050406030204" pitchFamily="18" charset="0"/>
                                        </a:rPr>
                                        <m:t>)</m:t>
                                      </m:r>
                                    </m:e>
                                  </m:d>
                                </m:e>
                              </m:eqArr>
                            </m:e>
                          </m:d>
                        </m:e>
                      </m:nary>
                    </m:oMath>
                  </m:oMathPara>
                </a14:m>
                <a:endParaRPr lang="en-US" sz="1400" dirty="0">
                  <a:solidFill>
                    <a:schemeClr val="bg1"/>
                  </a:solidFill>
                </a:endParaRPr>
              </a:p>
            </p:txBody>
          </p:sp>
        </mc:Choice>
        <mc:Fallback xmlns="">
          <p:sp>
            <p:nvSpPr>
              <p:cNvPr id="745" name="TextBox 744">
                <a:extLst>
                  <a:ext uri="{FF2B5EF4-FFF2-40B4-BE49-F238E27FC236}">
                    <a16:creationId xmlns:a16="http://schemas.microsoft.com/office/drawing/2014/main" id="{5A4630F3-DE05-4069-85CF-389044BEB220}"/>
                  </a:ext>
                </a:extLst>
              </p:cNvPr>
              <p:cNvSpPr txBox="1">
                <a:spLocks noRot="1" noChangeAspect="1" noMove="1" noResize="1" noEditPoints="1" noAdjustHandles="1" noChangeArrowheads="1" noChangeShapeType="1" noTextEdit="1"/>
              </p:cNvSpPr>
              <p:nvPr/>
            </p:nvSpPr>
            <p:spPr>
              <a:xfrm>
                <a:off x="7590896" y="2075399"/>
                <a:ext cx="2439899" cy="60580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4766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2344E-6 2.04425E-7 L -0.2585 -0.01792 " pathEditMode="relative" rAng="0" ptsTypes="AA">
                                      <p:cBhvr>
                                        <p:cTn id="6" dur="2000" fill="hold"/>
                                        <p:tgtEl>
                                          <p:spTgt spid="926"/>
                                        </p:tgtEl>
                                        <p:attrNameLst>
                                          <p:attrName>ppt_x</p:attrName>
                                          <p:attrName>ppt_y</p:attrName>
                                        </p:attrNameLst>
                                      </p:cBhvr>
                                      <p:rCtr x="-12933" y="-89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 grpId="0" animBg="1"/>
      <p:bldP spid="74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D809-30B3-44A9-A612-DE58F0D7424E}"/>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a:solidFill>
                  <a:schemeClr val="bg1"/>
                </a:solidFill>
              </a:rPr>
              <a:t>Implementation</a:t>
            </a:r>
          </a:p>
        </p:txBody>
      </p:sp>
      <p:pic>
        <p:nvPicPr>
          <p:cNvPr id="4" name="Picture 3">
            <a:extLst>
              <a:ext uri="{FF2B5EF4-FFF2-40B4-BE49-F238E27FC236}">
                <a16:creationId xmlns:a16="http://schemas.microsoft.com/office/drawing/2014/main" id="{D234E8FE-90B1-4866-93EC-58080F256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1" y="1095143"/>
            <a:ext cx="6145758" cy="4045817"/>
          </a:xfrm>
          <a:prstGeom prst="rect">
            <a:avLst/>
          </a:prstGeom>
        </p:spPr>
      </p:pic>
      <p:grpSp>
        <p:nvGrpSpPr>
          <p:cNvPr id="5" name="Group 4">
            <a:extLst>
              <a:ext uri="{FF2B5EF4-FFF2-40B4-BE49-F238E27FC236}">
                <a16:creationId xmlns:a16="http://schemas.microsoft.com/office/drawing/2014/main" id="{52F576D7-4A4F-4C6E-9BF9-0B8975A6D4F0}"/>
              </a:ext>
            </a:extLst>
          </p:cNvPr>
          <p:cNvGrpSpPr/>
          <p:nvPr/>
        </p:nvGrpSpPr>
        <p:grpSpPr>
          <a:xfrm>
            <a:off x="230680" y="4229100"/>
            <a:ext cx="1560020" cy="849464"/>
            <a:chOff x="560880" y="3403600"/>
            <a:chExt cx="1560020" cy="849464"/>
          </a:xfrm>
        </p:grpSpPr>
        <p:sp>
          <p:nvSpPr>
            <p:cNvPr id="6" name="TextBox 5">
              <a:extLst>
                <a:ext uri="{FF2B5EF4-FFF2-40B4-BE49-F238E27FC236}">
                  <a16:creationId xmlns:a16="http://schemas.microsoft.com/office/drawing/2014/main" id="{4A33FF18-05A3-4943-AB39-21441072164B}"/>
                </a:ext>
              </a:extLst>
            </p:cNvPr>
            <p:cNvSpPr txBox="1"/>
            <p:nvPr/>
          </p:nvSpPr>
          <p:spPr>
            <a:xfrm>
              <a:off x="560880" y="3572280"/>
              <a:ext cx="1497599" cy="680784"/>
            </a:xfrm>
            <a:prstGeom prst="rect">
              <a:avLst/>
            </a:prstGeom>
            <a:noFill/>
            <a:ln cap="rnd">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en-US" sz="2000" b="1" i="0" u="none" strike="noStrike" kern="1200" cap="none" dirty="0">
                  <a:ln>
                    <a:noFill/>
                  </a:ln>
                  <a:solidFill>
                    <a:srgbClr val="000000"/>
                  </a:solidFill>
                  <a:latin typeface="Liberation Sans" pitchFamily="18"/>
                  <a:ea typeface="Noto Sans CJK SC" pitchFamily="2"/>
                  <a:cs typeface="Lohit Devanagari" pitchFamily="2"/>
                </a:rPr>
                <a:t>Cardboard</a:t>
              </a:r>
            </a:p>
            <a:p>
              <a:pPr marL="0" marR="0" lvl="0" indent="0" algn="ctr" rtl="0" hangingPunct="0">
                <a:lnSpc>
                  <a:spcPct val="100000"/>
                </a:lnSpc>
                <a:spcBef>
                  <a:spcPts val="0"/>
                </a:spcBef>
                <a:spcAft>
                  <a:spcPts val="0"/>
                </a:spcAft>
                <a:buNone/>
                <a:tabLst/>
              </a:pPr>
              <a:r>
                <a:rPr lang="en-US" sz="2000" b="1" dirty="0">
                  <a:solidFill>
                    <a:srgbClr val="000000"/>
                  </a:solidFill>
                  <a:latin typeface="Liberation Sans" pitchFamily="18"/>
                  <a:ea typeface="Noto Sans CJK SC" pitchFamily="2"/>
                  <a:cs typeface="Lohit Devanagari" pitchFamily="2"/>
                </a:rPr>
                <a:t>Occlusion</a:t>
              </a:r>
              <a:endParaRPr lang="en-US" sz="2000" b="1" i="0" u="none" strike="noStrike" kern="1200" cap="none" dirty="0">
                <a:ln>
                  <a:noFill/>
                </a:ln>
                <a:solidFill>
                  <a:srgbClr val="000000"/>
                </a:solidFill>
                <a:latin typeface="Liberation Sans" pitchFamily="18"/>
                <a:ea typeface="Noto Sans CJK SC" pitchFamily="2"/>
                <a:cs typeface="Lohit Devanagari" pitchFamily="2"/>
              </a:endParaRPr>
            </a:p>
          </p:txBody>
        </p:sp>
        <p:sp>
          <p:nvSpPr>
            <p:cNvPr id="7" name="Straight Connector 6">
              <a:extLst>
                <a:ext uri="{FF2B5EF4-FFF2-40B4-BE49-F238E27FC236}">
                  <a16:creationId xmlns:a16="http://schemas.microsoft.com/office/drawing/2014/main" id="{FC12DF82-0DF3-4490-A23E-7EEA7667115B}"/>
                </a:ext>
              </a:extLst>
            </p:cNvPr>
            <p:cNvSpPr/>
            <p:nvPr/>
          </p:nvSpPr>
          <p:spPr>
            <a:xfrm flipV="1">
              <a:off x="1265900" y="3403600"/>
              <a:ext cx="855000" cy="168680"/>
            </a:xfrm>
            <a:prstGeom prst="line">
              <a:avLst/>
            </a:prstGeom>
            <a:noFill/>
            <a:ln w="73080" cap="rnd">
              <a:solidFill>
                <a:srgbClr val="000000"/>
              </a:solidFill>
              <a:prstDash val="solid"/>
              <a:tailEnd type="triangle"/>
            </a:ln>
          </p:spPr>
          <p:txBody>
            <a:bodyPr vert="horz" wrap="square" lIns="99000" tIns="54000" rIns="99000" bIns="54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grpSp>
        <p:nvGrpSpPr>
          <p:cNvPr id="12" name="Group 11">
            <a:extLst>
              <a:ext uri="{FF2B5EF4-FFF2-40B4-BE49-F238E27FC236}">
                <a16:creationId xmlns:a16="http://schemas.microsoft.com/office/drawing/2014/main" id="{72DE3716-2BC9-4253-BF9D-4A9EF1240998}"/>
              </a:ext>
            </a:extLst>
          </p:cNvPr>
          <p:cNvGrpSpPr/>
          <p:nvPr/>
        </p:nvGrpSpPr>
        <p:grpSpPr>
          <a:xfrm>
            <a:off x="3905336" y="2874688"/>
            <a:ext cx="1520104" cy="455250"/>
            <a:chOff x="3569280" y="550811"/>
            <a:chExt cx="1520104" cy="455250"/>
          </a:xfrm>
        </p:grpSpPr>
        <p:sp>
          <p:nvSpPr>
            <p:cNvPr id="13" name="TextBox 12">
              <a:extLst>
                <a:ext uri="{FF2B5EF4-FFF2-40B4-BE49-F238E27FC236}">
                  <a16:creationId xmlns:a16="http://schemas.microsoft.com/office/drawing/2014/main" id="{74DB0E15-A778-4428-80EF-EDEF29AFDD80}"/>
                </a:ext>
              </a:extLst>
            </p:cNvPr>
            <p:cNvSpPr txBox="1"/>
            <p:nvPr/>
          </p:nvSpPr>
          <p:spPr>
            <a:xfrm>
              <a:off x="3569280" y="550811"/>
              <a:ext cx="1520104" cy="356336"/>
            </a:xfrm>
            <a:prstGeom prst="rect">
              <a:avLst/>
            </a:prstGeom>
            <a:noFill/>
            <a:ln cap="rnd">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1" i="0" u="none" strike="noStrike" kern="1200" cap="none" dirty="0">
                  <a:ln>
                    <a:noFill/>
                  </a:ln>
                  <a:solidFill>
                    <a:schemeClr val="accent1"/>
                  </a:solidFill>
                  <a:latin typeface="Liberation Sans" pitchFamily="18"/>
                  <a:ea typeface="Noto Sans CJK SC" pitchFamily="2"/>
                  <a:cs typeface="Lohit Devanagari" pitchFamily="2"/>
                </a:rPr>
                <a:t>Robot Arm</a:t>
              </a:r>
            </a:p>
          </p:txBody>
        </p:sp>
        <p:sp>
          <p:nvSpPr>
            <p:cNvPr id="14" name="Straight Connector 13">
              <a:extLst>
                <a:ext uri="{FF2B5EF4-FFF2-40B4-BE49-F238E27FC236}">
                  <a16:creationId xmlns:a16="http://schemas.microsoft.com/office/drawing/2014/main" id="{8CFE5B50-F51F-486F-8BB7-3B7A822304D9}"/>
                </a:ext>
              </a:extLst>
            </p:cNvPr>
            <p:cNvSpPr/>
            <p:nvPr/>
          </p:nvSpPr>
          <p:spPr>
            <a:xfrm>
              <a:off x="4464544" y="868902"/>
              <a:ext cx="601980" cy="137159"/>
            </a:xfrm>
            <a:prstGeom prst="line">
              <a:avLst/>
            </a:prstGeom>
            <a:noFill/>
            <a:ln w="73080" cap="rnd">
              <a:solidFill>
                <a:srgbClr val="4472C4"/>
              </a:solidFill>
              <a:prstDash val="solid"/>
              <a:tailEnd type="triangle"/>
            </a:ln>
          </p:spPr>
          <p:txBody>
            <a:bodyPr vert="horz" wrap="square" lIns="99000" tIns="54000" rIns="99000" bIns="54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sp>
        <p:nvSpPr>
          <p:cNvPr id="18" name="Text Placeholder 2">
            <a:extLst>
              <a:ext uri="{FF2B5EF4-FFF2-40B4-BE49-F238E27FC236}">
                <a16:creationId xmlns:a16="http://schemas.microsoft.com/office/drawing/2014/main" id="{0000F7EE-725C-4AA1-A9DF-D20AE1D7EDD8}"/>
              </a:ext>
            </a:extLst>
          </p:cNvPr>
          <p:cNvSpPr txBox="1">
            <a:spLocks/>
          </p:cNvSpPr>
          <p:nvPr/>
        </p:nvSpPr>
        <p:spPr>
          <a:xfrm>
            <a:off x="6248400" y="1107440"/>
            <a:ext cx="3829050" cy="4033520"/>
          </a:xfrm>
          <a:prstGeom prst="rect">
            <a:avLst/>
          </a:prstGeom>
          <a:noFill/>
          <a:ln>
            <a:noFill/>
          </a:ln>
        </p:spPr>
        <p:txBody>
          <a:bodyPr vert="horz" lIns="0" tIns="0" rIns="0" bIns="0">
            <a:normAutofit/>
          </a:bodyPr>
          <a:lstStyle>
            <a:lvl1pPr marL="0" marR="0" indent="0" rtl="0" hangingPunct="0">
              <a:spcBef>
                <a:spcPts val="1414"/>
              </a:spcBef>
              <a:spcAft>
                <a:spcPts val="0"/>
              </a:spcAft>
              <a:tabLst/>
              <a:defRPr lang="en-US" sz="32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182880">
              <a:buSzPct val="100000"/>
              <a:buFont typeface="Arial" panose="020B0604020202020204" pitchFamily="34" charset="0"/>
              <a:buChar char="•"/>
            </a:pPr>
            <a:r>
              <a:rPr lang="en-US" sz="1800" dirty="0">
                <a:solidFill>
                  <a:srgbClr val="FFFFFF"/>
                </a:solidFill>
              </a:rPr>
              <a:t>UR5e Robot Arm</a:t>
            </a:r>
          </a:p>
          <a:p>
            <a:pPr marL="457200" indent="-182880">
              <a:buSzPct val="100000"/>
              <a:buFont typeface="Arial" panose="020B0604020202020204" pitchFamily="34" charset="0"/>
              <a:buChar char="•"/>
            </a:pPr>
            <a:r>
              <a:rPr lang="en-US" sz="1800" dirty="0">
                <a:solidFill>
                  <a:srgbClr val="FFFFFF"/>
                </a:solidFill>
              </a:rPr>
              <a:t>TI IWR1443Boost 77GHz Radar</a:t>
            </a:r>
          </a:p>
          <a:p>
            <a:pPr marL="457200" indent="-182880">
              <a:buSzPct val="100000"/>
              <a:buFont typeface="Arial" panose="020B0604020202020204" pitchFamily="34" charset="0"/>
              <a:buChar char="•"/>
            </a:pPr>
            <a:r>
              <a:rPr lang="en-US" sz="1800" dirty="0">
                <a:solidFill>
                  <a:srgbClr val="FFFFFF"/>
                </a:solidFill>
              </a:rPr>
              <a:t>Intel </a:t>
            </a:r>
            <a:r>
              <a:rPr lang="en-US" sz="1800" dirty="0" err="1">
                <a:solidFill>
                  <a:srgbClr val="FFFFFF"/>
                </a:solidFill>
              </a:rPr>
              <a:t>Realsense</a:t>
            </a:r>
            <a:r>
              <a:rPr lang="en-US" sz="1800" dirty="0">
                <a:solidFill>
                  <a:srgbClr val="FFFFFF"/>
                </a:solidFill>
              </a:rPr>
              <a:t> RGB-D camera for ground truth</a:t>
            </a:r>
          </a:p>
          <a:p>
            <a:pPr marL="457200" indent="-182880">
              <a:buSzPct val="100000"/>
              <a:buFont typeface="Arial" panose="020B0604020202020204" pitchFamily="34" charset="0"/>
              <a:buChar char="•"/>
            </a:pPr>
            <a:r>
              <a:rPr lang="en-US" sz="1800" dirty="0">
                <a:solidFill>
                  <a:srgbClr val="FFFFFF"/>
                </a:solidFill>
              </a:rPr>
              <a:t>Measured experiments in line-of-sight and non-line-of-sight (cardboard occlusion)</a:t>
            </a:r>
          </a:p>
          <a:p>
            <a:pPr marL="457200" indent="-182880">
              <a:buSzPct val="100000"/>
              <a:buFont typeface="Arial" panose="020B0604020202020204" pitchFamily="34" charset="0"/>
              <a:buChar char="•"/>
            </a:pPr>
            <a:r>
              <a:rPr lang="en-US" sz="1800" dirty="0">
                <a:solidFill>
                  <a:srgbClr val="FFFFFF"/>
                </a:solidFill>
              </a:rPr>
              <a:t>Collected experiments across 61 different everyday objects</a:t>
            </a:r>
          </a:p>
        </p:txBody>
      </p:sp>
      <p:grpSp>
        <p:nvGrpSpPr>
          <p:cNvPr id="10" name="Group 9">
            <a:extLst>
              <a:ext uri="{FF2B5EF4-FFF2-40B4-BE49-F238E27FC236}">
                <a16:creationId xmlns:a16="http://schemas.microsoft.com/office/drawing/2014/main" id="{B7AC29FB-24A1-4DE4-AB20-14B820813C5F}"/>
              </a:ext>
            </a:extLst>
          </p:cNvPr>
          <p:cNvGrpSpPr/>
          <p:nvPr/>
        </p:nvGrpSpPr>
        <p:grpSpPr>
          <a:xfrm>
            <a:off x="304800" y="1544320"/>
            <a:ext cx="2811782" cy="2174240"/>
            <a:chOff x="304800" y="1544320"/>
            <a:chExt cx="2811782" cy="2174240"/>
          </a:xfrm>
        </p:grpSpPr>
        <p:grpSp>
          <p:nvGrpSpPr>
            <p:cNvPr id="37" name="Group 36">
              <a:extLst>
                <a:ext uri="{FF2B5EF4-FFF2-40B4-BE49-F238E27FC236}">
                  <a16:creationId xmlns:a16="http://schemas.microsoft.com/office/drawing/2014/main" id="{78C08653-FAE4-464F-AF78-8778CDEE65B0}"/>
                </a:ext>
              </a:extLst>
            </p:cNvPr>
            <p:cNvGrpSpPr/>
            <p:nvPr/>
          </p:nvGrpSpPr>
          <p:grpSpPr>
            <a:xfrm>
              <a:off x="304800" y="1544320"/>
              <a:ext cx="2811782" cy="2174240"/>
              <a:chOff x="304800" y="1544320"/>
              <a:chExt cx="2811782" cy="2174240"/>
            </a:xfrm>
          </p:grpSpPr>
          <p:sp>
            <p:nvSpPr>
              <p:cNvPr id="21" name="Rectangle 20">
                <a:extLst>
                  <a:ext uri="{FF2B5EF4-FFF2-40B4-BE49-F238E27FC236}">
                    <a16:creationId xmlns:a16="http://schemas.microsoft.com/office/drawing/2014/main" id="{88C7DA08-537F-42BA-A986-5CA258EF60E8}"/>
                  </a:ext>
                </a:extLst>
              </p:cNvPr>
              <p:cNvSpPr/>
              <p:nvPr/>
            </p:nvSpPr>
            <p:spPr>
              <a:xfrm>
                <a:off x="304800" y="1544320"/>
                <a:ext cx="1879600" cy="217424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E78685-BAD7-460C-ABFB-D37FB6701CC7}"/>
                  </a:ext>
                </a:extLst>
              </p:cNvPr>
              <p:cNvSpPr/>
              <p:nvPr/>
            </p:nvSpPr>
            <p:spPr>
              <a:xfrm>
                <a:off x="2306320" y="2540000"/>
                <a:ext cx="802640" cy="863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9C3B5A5-E83A-4A17-B7BC-CD3ED771A4FE}"/>
                  </a:ext>
                </a:extLst>
              </p:cNvPr>
              <p:cNvCxnSpPr>
                <a:cxnSpLocks/>
              </p:cNvCxnSpPr>
              <p:nvPr/>
            </p:nvCxnSpPr>
            <p:spPr>
              <a:xfrm flipH="1" flipV="1">
                <a:off x="2190750" y="1544955"/>
                <a:ext cx="925832" cy="9982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A19EA7-A375-4DBB-BCFE-B5FC51B73009}"/>
                  </a:ext>
                </a:extLst>
              </p:cNvPr>
              <p:cNvCxnSpPr>
                <a:cxnSpLocks/>
              </p:cNvCxnSpPr>
              <p:nvPr/>
            </p:nvCxnSpPr>
            <p:spPr>
              <a:xfrm flipH="1">
                <a:off x="2188847" y="3406140"/>
                <a:ext cx="922018" cy="3105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E538F265-C5D8-4C09-9A8C-DBDAC2822DDE}"/>
                </a:ext>
              </a:extLst>
            </p:cNvPr>
            <p:cNvPicPr>
              <a:picLocks noChangeAspect="1"/>
            </p:cNvPicPr>
            <p:nvPr/>
          </p:nvPicPr>
          <p:blipFill rotWithShape="1">
            <a:blip r:embed="rId4">
              <a:extLst>
                <a:ext uri="{28A0092B-C50C-407E-A947-70E740481C1C}">
                  <a14:useLocalDpi xmlns:a14="http://schemas.microsoft.com/office/drawing/2010/main" val="0"/>
                </a:ext>
              </a:extLst>
            </a:blip>
            <a:srcRect l="-1" r="6168"/>
            <a:stretch/>
          </p:blipFill>
          <p:spPr>
            <a:xfrm>
              <a:off x="1052650" y="2179320"/>
              <a:ext cx="1101270" cy="1198563"/>
            </a:xfrm>
            <a:prstGeom prst="rect">
              <a:avLst/>
            </a:prstGeom>
          </p:spPr>
        </p:pic>
      </p:grpSp>
      <p:grpSp>
        <p:nvGrpSpPr>
          <p:cNvPr id="15" name="Group 14">
            <a:extLst>
              <a:ext uri="{FF2B5EF4-FFF2-40B4-BE49-F238E27FC236}">
                <a16:creationId xmlns:a16="http://schemas.microsoft.com/office/drawing/2014/main" id="{6F792A4F-2F61-409F-9E3C-4C2AD1FC5F50}"/>
              </a:ext>
            </a:extLst>
          </p:cNvPr>
          <p:cNvGrpSpPr/>
          <p:nvPr/>
        </p:nvGrpSpPr>
        <p:grpSpPr>
          <a:xfrm>
            <a:off x="175900" y="1568719"/>
            <a:ext cx="2057400" cy="818881"/>
            <a:chOff x="1661399" y="1064159"/>
            <a:chExt cx="2057400" cy="818881"/>
          </a:xfrm>
        </p:grpSpPr>
        <p:sp>
          <p:nvSpPr>
            <p:cNvPr id="16" name="TextBox 15">
              <a:extLst>
                <a:ext uri="{FF2B5EF4-FFF2-40B4-BE49-F238E27FC236}">
                  <a16:creationId xmlns:a16="http://schemas.microsoft.com/office/drawing/2014/main" id="{E9D482DC-AAD0-43B6-8A13-8D161DBFFA06}"/>
                </a:ext>
              </a:extLst>
            </p:cNvPr>
            <p:cNvSpPr txBox="1"/>
            <p:nvPr/>
          </p:nvSpPr>
          <p:spPr>
            <a:xfrm>
              <a:off x="1661399" y="1064159"/>
              <a:ext cx="2057400" cy="621793"/>
            </a:xfrm>
            <a:prstGeom prst="rect">
              <a:avLst/>
            </a:prstGeom>
            <a:noFill/>
            <a:ln cap="rnd">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en-US" sz="1800" b="1" i="0" u="none" strike="noStrike" kern="1200" cap="none" dirty="0">
                  <a:ln>
                    <a:noFill/>
                  </a:ln>
                  <a:solidFill>
                    <a:srgbClr val="50938A"/>
                  </a:solidFill>
                  <a:latin typeface="Liberation Sans" pitchFamily="18"/>
                  <a:ea typeface="Noto Sans CJK SC" pitchFamily="2"/>
                  <a:cs typeface="Lohit Devanagari" pitchFamily="2"/>
                </a:rPr>
                <a:t>Camera (Ground-Truth)</a:t>
              </a:r>
            </a:p>
          </p:txBody>
        </p:sp>
        <p:sp>
          <p:nvSpPr>
            <p:cNvPr id="17" name="Straight Connector 16">
              <a:extLst>
                <a:ext uri="{FF2B5EF4-FFF2-40B4-BE49-F238E27FC236}">
                  <a16:creationId xmlns:a16="http://schemas.microsoft.com/office/drawing/2014/main" id="{BCCDCA59-C4A7-4589-912B-2C3D800447AA}"/>
                </a:ext>
              </a:extLst>
            </p:cNvPr>
            <p:cNvSpPr/>
            <p:nvPr/>
          </p:nvSpPr>
          <p:spPr>
            <a:xfrm>
              <a:off x="2156059" y="1690001"/>
              <a:ext cx="386079" cy="193039"/>
            </a:xfrm>
            <a:prstGeom prst="line">
              <a:avLst/>
            </a:prstGeom>
            <a:noFill/>
            <a:ln w="73080" cap="rnd">
              <a:solidFill>
                <a:srgbClr val="50938A"/>
              </a:solidFill>
              <a:prstDash val="solid"/>
              <a:tailEnd type="triangle"/>
            </a:ln>
          </p:spPr>
          <p:txBody>
            <a:bodyPr vert="horz" wrap="square" lIns="99000" tIns="54000" rIns="99000" bIns="54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grpSp>
        <p:nvGrpSpPr>
          <p:cNvPr id="8" name="Group 7">
            <a:extLst>
              <a:ext uri="{FF2B5EF4-FFF2-40B4-BE49-F238E27FC236}">
                <a16:creationId xmlns:a16="http://schemas.microsoft.com/office/drawing/2014/main" id="{D20FA1D8-B698-4ADF-B2B5-8BBE28EACECC}"/>
              </a:ext>
            </a:extLst>
          </p:cNvPr>
          <p:cNvGrpSpPr/>
          <p:nvPr/>
        </p:nvGrpSpPr>
        <p:grpSpPr>
          <a:xfrm>
            <a:off x="343520" y="3037840"/>
            <a:ext cx="1805320" cy="717790"/>
            <a:chOff x="1908160" y="4094480"/>
            <a:chExt cx="1805320" cy="717790"/>
          </a:xfrm>
        </p:grpSpPr>
        <p:sp>
          <p:nvSpPr>
            <p:cNvPr id="9" name="TextBox 8">
              <a:extLst>
                <a:ext uri="{FF2B5EF4-FFF2-40B4-BE49-F238E27FC236}">
                  <a16:creationId xmlns:a16="http://schemas.microsoft.com/office/drawing/2014/main" id="{E3B93B88-1332-4197-982C-E7813DBC204B}"/>
                </a:ext>
              </a:extLst>
            </p:cNvPr>
            <p:cNvSpPr txBox="1"/>
            <p:nvPr/>
          </p:nvSpPr>
          <p:spPr>
            <a:xfrm>
              <a:off x="1908160" y="4426439"/>
              <a:ext cx="1805320" cy="385831"/>
            </a:xfrm>
            <a:prstGeom prst="rect">
              <a:avLst/>
            </a:prstGeom>
            <a:noFill/>
            <a:ln cap="rnd">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2000" b="1" i="0" u="none" strike="noStrike" kern="1200" cap="none" dirty="0">
                  <a:ln>
                    <a:noFill/>
                  </a:ln>
                  <a:solidFill>
                    <a:srgbClr val="820F71"/>
                  </a:solidFill>
                  <a:latin typeface="Liberation Sans" pitchFamily="18"/>
                  <a:ea typeface="Noto Sans CJK SC" pitchFamily="2"/>
                  <a:cs typeface="Lohit Devanagari" pitchFamily="2"/>
                </a:rPr>
                <a:t>77GHz Radar</a:t>
              </a:r>
            </a:p>
          </p:txBody>
        </p:sp>
        <p:sp>
          <p:nvSpPr>
            <p:cNvPr id="11" name="Straight Connector 10">
              <a:extLst>
                <a:ext uri="{FF2B5EF4-FFF2-40B4-BE49-F238E27FC236}">
                  <a16:creationId xmlns:a16="http://schemas.microsoft.com/office/drawing/2014/main" id="{8F39652D-8CAD-4138-8F1C-37BF7AF765DF}"/>
                </a:ext>
              </a:extLst>
            </p:cNvPr>
            <p:cNvSpPr/>
            <p:nvPr/>
          </p:nvSpPr>
          <p:spPr>
            <a:xfrm flipV="1">
              <a:off x="2306199" y="4094480"/>
              <a:ext cx="457321" cy="358480"/>
            </a:xfrm>
            <a:prstGeom prst="line">
              <a:avLst/>
            </a:prstGeom>
            <a:noFill/>
            <a:ln w="73080" cap="rnd">
              <a:solidFill>
                <a:srgbClr val="820F71"/>
              </a:solidFill>
              <a:prstDash val="solid"/>
              <a:tailEnd type="triangle"/>
            </a:ln>
          </p:spPr>
          <p:txBody>
            <a:bodyPr vert="horz" wrap="square" lIns="99000" tIns="54000" rIns="99000" bIns="54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grpSp>
    </p:spTree>
    <p:extLst>
      <p:ext uri="{BB962C8B-B14F-4D97-AF65-F5344CB8AC3E}">
        <p14:creationId xmlns:p14="http://schemas.microsoft.com/office/powerpoint/2010/main" val="35810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A1A6F-2CEE-43A9-9E7E-EE63979D718B}"/>
              </a:ext>
            </a:extLst>
          </p:cNvPr>
          <p:cNvPicPr>
            <a:picLocks noChangeAspect="1"/>
          </p:cNvPicPr>
          <p:nvPr/>
        </p:nvPicPr>
        <p:blipFill rotWithShape="1">
          <a:blip r:embed="rId3"/>
          <a:srcRect t="26145" b="24788"/>
          <a:stretch/>
        </p:blipFill>
        <p:spPr>
          <a:xfrm>
            <a:off x="0" y="1331086"/>
            <a:ext cx="10077450" cy="3090440"/>
          </a:xfrm>
          <a:prstGeom prst="rect">
            <a:avLst/>
          </a:prstGeom>
        </p:spPr>
      </p:pic>
      <p:sp>
        <p:nvSpPr>
          <p:cNvPr id="13" name="Rectangle 12">
            <a:extLst>
              <a:ext uri="{FF2B5EF4-FFF2-40B4-BE49-F238E27FC236}">
                <a16:creationId xmlns:a16="http://schemas.microsoft.com/office/drawing/2014/main" id="{B567715A-FD2F-4A06-9C88-23C98EEA75E6}"/>
              </a:ext>
            </a:extLst>
          </p:cNvPr>
          <p:cNvSpPr/>
          <p:nvPr/>
        </p:nvSpPr>
        <p:spPr>
          <a:xfrm>
            <a:off x="5021580" y="1346229"/>
            <a:ext cx="2385060" cy="3098446"/>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4CD809-30B3-44A9-A612-DE58F0D7424E}"/>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a:solidFill>
                  <a:schemeClr val="bg1"/>
                </a:solidFill>
              </a:rPr>
              <a:t>Qualitative Results</a:t>
            </a:r>
          </a:p>
        </p:txBody>
      </p:sp>
      <p:sp>
        <p:nvSpPr>
          <p:cNvPr id="9" name="Rectangle 8">
            <a:extLst>
              <a:ext uri="{FF2B5EF4-FFF2-40B4-BE49-F238E27FC236}">
                <a16:creationId xmlns:a16="http://schemas.microsoft.com/office/drawing/2014/main" id="{DFA7C1EC-80F4-4633-9ED7-C594FE821D3F}"/>
              </a:ext>
            </a:extLst>
          </p:cNvPr>
          <p:cNvSpPr/>
          <p:nvPr/>
        </p:nvSpPr>
        <p:spPr>
          <a:xfrm>
            <a:off x="-1" y="1373141"/>
            <a:ext cx="2731625" cy="2897914"/>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35D2E9-4759-45D1-810F-8808418F3B43}"/>
              </a:ext>
            </a:extLst>
          </p:cNvPr>
          <p:cNvSpPr/>
          <p:nvPr/>
        </p:nvSpPr>
        <p:spPr>
          <a:xfrm>
            <a:off x="7403696" y="1373139"/>
            <a:ext cx="2673753" cy="289791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6E4414-E602-4E41-9469-7712197577F6}"/>
              </a:ext>
            </a:extLst>
          </p:cNvPr>
          <p:cNvSpPr/>
          <p:nvPr/>
        </p:nvSpPr>
        <p:spPr>
          <a:xfrm>
            <a:off x="2720630" y="1369379"/>
            <a:ext cx="2339340" cy="2994274"/>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5014A1-BE06-4B0C-8833-207B0CEBA08B}"/>
              </a:ext>
            </a:extLst>
          </p:cNvPr>
          <p:cNvSpPr txBox="1"/>
          <p:nvPr/>
        </p:nvSpPr>
        <p:spPr>
          <a:xfrm>
            <a:off x="5134118" y="4379453"/>
            <a:ext cx="2563335" cy="923330"/>
          </a:xfrm>
          <a:prstGeom prst="rect">
            <a:avLst/>
          </a:prstGeom>
          <a:noFill/>
        </p:spPr>
        <p:txBody>
          <a:bodyPr wrap="square" rtlCol="0">
            <a:spAutoFit/>
          </a:bodyPr>
          <a:lstStyle/>
          <a:p>
            <a:pPr algn="ctr"/>
            <a:r>
              <a:rPr lang="en-US" dirty="0">
                <a:solidFill>
                  <a:schemeClr val="bg1"/>
                </a:solidFill>
              </a:rPr>
              <a:t>Select every voxel in SAR image above power threshold</a:t>
            </a:r>
          </a:p>
        </p:txBody>
      </p:sp>
    </p:spTree>
    <p:extLst>
      <p:ext uri="{BB962C8B-B14F-4D97-AF65-F5344CB8AC3E}">
        <p14:creationId xmlns:p14="http://schemas.microsoft.com/office/powerpoint/2010/main" val="291076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1" grpId="0" animBg="1"/>
      <p:bldP spid="12"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ults_video_overlay_full (1)">
            <a:hlinkClick r:id="" action="ppaction://media"/>
            <a:extLst>
              <a:ext uri="{FF2B5EF4-FFF2-40B4-BE49-F238E27FC236}">
                <a16:creationId xmlns:a16="http://schemas.microsoft.com/office/drawing/2014/main" id="{2BDBABAF-5156-446B-BA22-51036F3B0B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0077450" cy="5668963"/>
          </a:xfrm>
          <a:prstGeom prst="rect">
            <a:avLst/>
          </a:prstGeom>
        </p:spPr>
      </p:pic>
      <p:sp>
        <p:nvSpPr>
          <p:cNvPr id="2" name="Title 1">
            <a:extLst>
              <a:ext uri="{FF2B5EF4-FFF2-40B4-BE49-F238E27FC236}">
                <a16:creationId xmlns:a16="http://schemas.microsoft.com/office/drawing/2014/main" id="{4C4CD809-30B3-44A9-A612-DE58F0D7424E}"/>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a:solidFill>
                  <a:schemeClr val="bg1"/>
                </a:solidFill>
              </a:rPr>
              <a:t>Qualitative Results</a:t>
            </a:r>
          </a:p>
        </p:txBody>
      </p:sp>
    </p:spTree>
    <p:extLst>
      <p:ext uri="{BB962C8B-B14F-4D97-AF65-F5344CB8AC3E}">
        <p14:creationId xmlns:p14="http://schemas.microsoft.com/office/powerpoint/2010/main" val="38533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2F454-6E80-4656-B1AA-050711F1E49B}"/>
              </a:ext>
            </a:extLst>
          </p:cNvPr>
          <p:cNvPicPr>
            <a:picLocks noChangeAspect="1"/>
          </p:cNvPicPr>
          <p:nvPr/>
        </p:nvPicPr>
        <p:blipFill rotWithShape="1">
          <a:blip r:embed="rId2"/>
          <a:srcRect t="26145" b="24788"/>
          <a:stretch/>
        </p:blipFill>
        <p:spPr>
          <a:xfrm>
            <a:off x="0" y="1331086"/>
            <a:ext cx="10077450" cy="3090440"/>
          </a:xfrm>
          <a:prstGeom prst="rect">
            <a:avLst/>
          </a:prstGeom>
        </p:spPr>
      </p:pic>
      <p:sp>
        <p:nvSpPr>
          <p:cNvPr id="3" name="Title 1">
            <a:extLst>
              <a:ext uri="{FF2B5EF4-FFF2-40B4-BE49-F238E27FC236}">
                <a16:creationId xmlns:a16="http://schemas.microsoft.com/office/drawing/2014/main" id="{2AF37EEA-0DE7-4193-A67A-5DCD2D7A1B16}"/>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a:solidFill>
                  <a:schemeClr val="bg1"/>
                </a:solidFill>
              </a:rPr>
              <a:t>Qualitative Results</a:t>
            </a:r>
          </a:p>
        </p:txBody>
      </p:sp>
      <p:sp>
        <p:nvSpPr>
          <p:cNvPr id="5" name="TextBox 4">
            <a:extLst>
              <a:ext uri="{FF2B5EF4-FFF2-40B4-BE49-F238E27FC236}">
                <a16:creationId xmlns:a16="http://schemas.microsoft.com/office/drawing/2014/main" id="{2A9B68C7-F319-4087-8C5E-3B24223BE4DF}"/>
              </a:ext>
            </a:extLst>
          </p:cNvPr>
          <p:cNvSpPr txBox="1"/>
          <p:nvPr/>
        </p:nvSpPr>
        <p:spPr>
          <a:xfrm>
            <a:off x="5720081" y="5069967"/>
            <a:ext cx="1158240" cy="369332"/>
          </a:xfrm>
          <a:prstGeom prst="rect">
            <a:avLst/>
          </a:prstGeom>
          <a:noFill/>
        </p:spPr>
        <p:txBody>
          <a:bodyPr wrap="square" rtlCol="0">
            <a:spAutoFit/>
          </a:bodyPr>
          <a:lstStyle/>
          <a:p>
            <a:pPr algn="ctr"/>
            <a:r>
              <a:rPr lang="en-US" dirty="0">
                <a:solidFill>
                  <a:schemeClr val="bg1"/>
                </a:solidFill>
              </a:rPr>
              <a:t>1.4 cm</a:t>
            </a:r>
          </a:p>
        </p:txBody>
      </p:sp>
      <p:sp>
        <p:nvSpPr>
          <p:cNvPr id="6" name="TextBox 5">
            <a:extLst>
              <a:ext uri="{FF2B5EF4-FFF2-40B4-BE49-F238E27FC236}">
                <a16:creationId xmlns:a16="http://schemas.microsoft.com/office/drawing/2014/main" id="{B607CE17-91AD-4ACC-AFE6-71011EF9A163}"/>
              </a:ext>
            </a:extLst>
          </p:cNvPr>
          <p:cNvSpPr txBox="1"/>
          <p:nvPr/>
        </p:nvSpPr>
        <p:spPr>
          <a:xfrm>
            <a:off x="8239761" y="5069967"/>
            <a:ext cx="1168400" cy="369332"/>
          </a:xfrm>
          <a:prstGeom prst="rect">
            <a:avLst/>
          </a:prstGeom>
          <a:noFill/>
        </p:spPr>
        <p:txBody>
          <a:bodyPr wrap="square" rtlCol="0">
            <a:spAutoFit/>
          </a:bodyPr>
          <a:lstStyle/>
          <a:p>
            <a:pPr algn="ctr"/>
            <a:r>
              <a:rPr lang="en-US" dirty="0">
                <a:solidFill>
                  <a:schemeClr val="bg1"/>
                </a:solidFill>
              </a:rPr>
              <a:t>0.25 cm</a:t>
            </a:r>
          </a:p>
        </p:txBody>
      </p:sp>
      <p:sp>
        <p:nvSpPr>
          <p:cNvPr id="7" name="TextBox 6">
            <a:extLst>
              <a:ext uri="{FF2B5EF4-FFF2-40B4-BE49-F238E27FC236}">
                <a16:creationId xmlns:a16="http://schemas.microsoft.com/office/drawing/2014/main" id="{DD934015-F46F-4E9A-9DC3-E52629D6E64B}"/>
              </a:ext>
            </a:extLst>
          </p:cNvPr>
          <p:cNvSpPr txBox="1"/>
          <p:nvPr/>
        </p:nvSpPr>
        <p:spPr>
          <a:xfrm>
            <a:off x="215505" y="4905845"/>
            <a:ext cx="5361162" cy="923330"/>
          </a:xfrm>
          <a:prstGeom prst="rect">
            <a:avLst/>
          </a:prstGeom>
          <a:noFill/>
        </p:spPr>
        <p:txBody>
          <a:bodyPr wrap="square" rtlCol="0">
            <a:spAutoFit/>
          </a:bodyPr>
          <a:lstStyle/>
          <a:p>
            <a:pPr algn="ctr"/>
            <a:r>
              <a:rPr lang="en-US" dirty="0">
                <a:solidFill>
                  <a:srgbClr val="FFFFFF"/>
                </a:solidFill>
              </a:rPr>
              <a:t>Measure the distance from each point in the reconstruction to its nearest point in the ground truth</a:t>
            </a:r>
          </a:p>
          <a:p>
            <a:pPr algn="ctr"/>
            <a:endParaRPr lang="en-US" dirty="0">
              <a:solidFill>
                <a:schemeClr val="bg1"/>
              </a:solidFill>
            </a:endParaRPr>
          </a:p>
        </p:txBody>
      </p:sp>
      <p:sp>
        <p:nvSpPr>
          <p:cNvPr id="9" name="TextBox 8">
            <a:extLst>
              <a:ext uri="{FF2B5EF4-FFF2-40B4-BE49-F238E27FC236}">
                <a16:creationId xmlns:a16="http://schemas.microsoft.com/office/drawing/2014/main" id="{BAAEAFFE-BE4E-47C0-91B3-954B2B257C15}"/>
              </a:ext>
            </a:extLst>
          </p:cNvPr>
          <p:cNvSpPr txBox="1"/>
          <p:nvPr/>
        </p:nvSpPr>
        <p:spPr>
          <a:xfrm>
            <a:off x="215505" y="4425198"/>
            <a:ext cx="5361162" cy="369332"/>
          </a:xfrm>
          <a:prstGeom prst="rect">
            <a:avLst/>
          </a:prstGeom>
          <a:noFill/>
        </p:spPr>
        <p:txBody>
          <a:bodyPr wrap="square" rtlCol="0">
            <a:spAutoFit/>
          </a:bodyPr>
          <a:lstStyle/>
          <a:p>
            <a:pPr algn="ctr"/>
            <a:r>
              <a:rPr lang="en-US" dirty="0">
                <a:solidFill>
                  <a:schemeClr val="bg1"/>
                </a:solidFill>
              </a:rPr>
              <a:t>Measured 61 diverse everyday objects (YCB dataset)</a:t>
            </a:r>
          </a:p>
        </p:txBody>
      </p:sp>
    </p:spTree>
    <p:extLst>
      <p:ext uri="{BB962C8B-B14F-4D97-AF65-F5344CB8AC3E}">
        <p14:creationId xmlns:p14="http://schemas.microsoft.com/office/powerpoint/2010/main" val="5372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2D9084F-3853-489B-A2F9-15A6ECD5B1F3}"/>
              </a:ext>
            </a:extLst>
          </p:cNvPr>
          <p:cNvSpPr txBox="1"/>
          <p:nvPr/>
        </p:nvSpPr>
        <p:spPr>
          <a:xfrm>
            <a:off x="3122234" y="2663983"/>
            <a:ext cx="3832982" cy="369332"/>
          </a:xfrm>
          <a:prstGeom prst="rect">
            <a:avLst/>
          </a:prstGeom>
          <a:noFill/>
        </p:spPr>
        <p:txBody>
          <a:bodyPr wrap="square" rtlCol="0">
            <a:spAutoFit/>
          </a:bodyPr>
          <a:lstStyle/>
          <a:p>
            <a:pPr algn="ctr"/>
            <a:r>
              <a:rPr lang="en-US" u="sng" dirty="0">
                <a:solidFill>
                  <a:schemeClr val="bg1"/>
                </a:solidFill>
              </a:rPr>
              <a:t>Novel Downstream Tasks</a:t>
            </a:r>
          </a:p>
        </p:txBody>
      </p:sp>
      <p:sp>
        <p:nvSpPr>
          <p:cNvPr id="16" name="Title 1">
            <a:extLst>
              <a:ext uri="{FF2B5EF4-FFF2-40B4-BE49-F238E27FC236}">
                <a16:creationId xmlns:a16="http://schemas.microsoft.com/office/drawing/2014/main" id="{C854C0C4-794D-44E3-81BD-9E1215F452C9}"/>
              </a:ext>
            </a:extLst>
          </p:cNvPr>
          <p:cNvSpPr txBox="1">
            <a:spLocks/>
          </p:cNvSpPr>
          <p:nvPr/>
        </p:nvSpPr>
        <p:spPr>
          <a:xfrm>
            <a:off x="503640" y="103840"/>
            <a:ext cx="9068760" cy="430887"/>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mmNorm</a:t>
            </a:r>
            <a:r>
              <a:rPr lang="en-US" sz="2800" dirty="0">
                <a:solidFill>
                  <a:schemeClr val="bg1"/>
                </a:solidFill>
              </a:rPr>
              <a:t>: A paradigm shift in </a:t>
            </a:r>
            <a:r>
              <a:rPr lang="en-US" sz="2800" dirty="0" err="1">
                <a:solidFill>
                  <a:schemeClr val="bg1"/>
                </a:solidFill>
              </a:rPr>
              <a:t>mmWave</a:t>
            </a:r>
            <a:r>
              <a:rPr lang="en-US" sz="2800" dirty="0">
                <a:solidFill>
                  <a:schemeClr val="bg1"/>
                </a:solidFill>
              </a:rPr>
              <a:t> reconstruction</a:t>
            </a:r>
          </a:p>
        </p:txBody>
      </p:sp>
      <p:pic>
        <p:nvPicPr>
          <p:cNvPr id="5" name="Picture 4">
            <a:extLst>
              <a:ext uri="{FF2B5EF4-FFF2-40B4-BE49-F238E27FC236}">
                <a16:creationId xmlns:a16="http://schemas.microsoft.com/office/drawing/2014/main" id="{A5090E07-B536-4570-BF99-7CB18480EB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73580" y1="55254" x2="73580" y2="55254"/>
                      </a14:backgroundRemoval>
                    </a14:imgEffect>
                  </a14:imgLayer>
                </a14:imgProps>
              </a:ext>
              <a:ext uri="{28A0092B-C50C-407E-A947-70E740481C1C}">
                <a14:useLocalDpi xmlns:a14="http://schemas.microsoft.com/office/drawing/2010/main" val="0"/>
              </a:ext>
            </a:extLst>
          </a:blip>
          <a:stretch>
            <a:fillRect/>
          </a:stretch>
        </p:blipFill>
        <p:spPr>
          <a:xfrm>
            <a:off x="1163835" y="4479919"/>
            <a:ext cx="1800670" cy="1509084"/>
          </a:xfrm>
          <a:prstGeom prst="rect">
            <a:avLst/>
          </a:prstGeom>
        </p:spPr>
      </p:pic>
      <p:sp>
        <p:nvSpPr>
          <p:cNvPr id="23" name="TextBox 22">
            <a:extLst>
              <a:ext uri="{FF2B5EF4-FFF2-40B4-BE49-F238E27FC236}">
                <a16:creationId xmlns:a16="http://schemas.microsoft.com/office/drawing/2014/main" id="{5D78A5C1-B6CD-41C7-8CD0-C3110D292371}"/>
              </a:ext>
            </a:extLst>
          </p:cNvPr>
          <p:cNvSpPr txBox="1"/>
          <p:nvPr/>
        </p:nvSpPr>
        <p:spPr>
          <a:xfrm>
            <a:off x="6452219" y="2632104"/>
            <a:ext cx="3832982" cy="369332"/>
          </a:xfrm>
          <a:prstGeom prst="rect">
            <a:avLst/>
          </a:prstGeom>
          <a:noFill/>
        </p:spPr>
        <p:txBody>
          <a:bodyPr wrap="square" rtlCol="0">
            <a:spAutoFit/>
          </a:bodyPr>
          <a:lstStyle/>
          <a:p>
            <a:pPr algn="ctr"/>
            <a:r>
              <a:rPr lang="en-US" u="sng" dirty="0">
                <a:solidFill>
                  <a:schemeClr val="bg1"/>
                </a:solidFill>
              </a:rPr>
              <a:t>Large Scale Scenes</a:t>
            </a:r>
          </a:p>
        </p:txBody>
      </p:sp>
      <p:sp>
        <p:nvSpPr>
          <p:cNvPr id="13" name="TextBox 12">
            <a:extLst>
              <a:ext uri="{FF2B5EF4-FFF2-40B4-BE49-F238E27FC236}">
                <a16:creationId xmlns:a16="http://schemas.microsoft.com/office/drawing/2014/main" id="{E40860C1-C86C-416C-BC76-02AFC1155AF1}"/>
              </a:ext>
            </a:extLst>
          </p:cNvPr>
          <p:cNvSpPr txBox="1"/>
          <p:nvPr/>
        </p:nvSpPr>
        <p:spPr>
          <a:xfrm>
            <a:off x="-252259" y="2654574"/>
            <a:ext cx="3832982" cy="369332"/>
          </a:xfrm>
          <a:prstGeom prst="rect">
            <a:avLst/>
          </a:prstGeom>
          <a:noFill/>
        </p:spPr>
        <p:txBody>
          <a:bodyPr wrap="square" rtlCol="0">
            <a:spAutoFit/>
          </a:bodyPr>
          <a:lstStyle/>
          <a:p>
            <a:pPr algn="ctr"/>
            <a:r>
              <a:rPr lang="en-US" u="sng" dirty="0">
                <a:solidFill>
                  <a:schemeClr val="bg1"/>
                </a:solidFill>
              </a:rPr>
              <a:t>Shape Completion</a:t>
            </a:r>
          </a:p>
        </p:txBody>
      </p:sp>
      <p:pic>
        <p:nvPicPr>
          <p:cNvPr id="9" name="Picture 8">
            <a:extLst>
              <a:ext uri="{FF2B5EF4-FFF2-40B4-BE49-F238E27FC236}">
                <a16:creationId xmlns:a16="http://schemas.microsoft.com/office/drawing/2014/main" id="{E2C5FBE8-EDE5-40C1-9595-07943A6B8A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167" b="53167" l="55313" r="67656">
                        <a14:foregroundMark x1="65156" y1="52083" x2="65156" y2="52083"/>
                        <a14:foregroundMark x1="64323" y1="53167" x2="64323" y2="53167"/>
                        <a14:foregroundMark x1="67656" y1="50833" x2="67656" y2="50833"/>
                      </a14:backgroundRemoval>
                    </a14:imgEffect>
                  </a14:imgLayer>
                </a14:imgProps>
              </a:ext>
            </a:extLst>
          </a:blip>
          <a:srcRect l="53853" t="39816" r="31472" b="46044"/>
          <a:stretch/>
        </p:blipFill>
        <p:spPr>
          <a:xfrm>
            <a:off x="1629703" y="3002310"/>
            <a:ext cx="1003111" cy="604063"/>
          </a:xfrm>
          <a:prstGeom prst="rect">
            <a:avLst/>
          </a:prstGeom>
        </p:spPr>
      </p:pic>
      <p:cxnSp>
        <p:nvCxnSpPr>
          <p:cNvPr id="28" name="Straight Arrow Connector 27">
            <a:extLst>
              <a:ext uri="{FF2B5EF4-FFF2-40B4-BE49-F238E27FC236}">
                <a16:creationId xmlns:a16="http://schemas.microsoft.com/office/drawing/2014/main" id="{5C3AC24D-848F-4249-A556-580DDB0D49CB}"/>
              </a:ext>
            </a:extLst>
          </p:cNvPr>
          <p:cNvCxnSpPr>
            <a:cxnSpLocks/>
          </p:cNvCxnSpPr>
          <p:nvPr/>
        </p:nvCxnSpPr>
        <p:spPr>
          <a:xfrm rot="5400000">
            <a:off x="2016426" y="4696051"/>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D2EC8C-F518-48F4-9600-8E099313E6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0619" y="3032982"/>
            <a:ext cx="860358" cy="766453"/>
          </a:xfrm>
          <a:prstGeom prst="rect">
            <a:avLst/>
          </a:prstGeom>
        </p:spPr>
      </p:pic>
      <p:pic>
        <p:nvPicPr>
          <p:cNvPr id="26" name="Picture 25">
            <a:extLst>
              <a:ext uri="{FF2B5EF4-FFF2-40B4-BE49-F238E27FC236}">
                <a16:creationId xmlns:a16="http://schemas.microsoft.com/office/drawing/2014/main" id="{1CF49F6A-80D4-4B23-AB24-3B455A91827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250" b="91000" l="1500" r="98250">
                        <a14:foregroundMark x1="5750" y1="32750" x2="5750" y2="32750"/>
                        <a14:foregroundMark x1="5750" y1="68000" x2="5750" y2="68000"/>
                        <a14:foregroundMark x1="2250" y1="67750" x2="2250" y2="67750"/>
                        <a14:foregroundMark x1="1750" y1="30250" x2="1750" y2="30250"/>
                        <a14:foregroundMark x1="1500" y1="68000" x2="1500" y2="68000"/>
                        <a14:foregroundMark x1="52250" y1="91000" x2="52250" y2="91000"/>
                        <a14:foregroundMark x1="92500" y1="48500" x2="92500" y2="48500"/>
                        <a14:foregroundMark x1="98250" y1="48500" x2="98250" y2="48500"/>
                        <a14:foregroundMark x1="52000" y1="8250" x2="52000" y2="8250"/>
                        <a14:foregroundMark x1="50500" y1="5250" x2="50500" y2="5250"/>
                      </a14:backgroundRemoval>
                    </a14:imgEffect>
                  </a14:imgLayer>
                </a14:imgProps>
              </a:ext>
              <a:ext uri="{28A0092B-C50C-407E-A947-70E740481C1C}">
                <a14:useLocalDpi xmlns:a14="http://schemas.microsoft.com/office/drawing/2010/main" val="0"/>
              </a:ext>
            </a:extLst>
          </a:blip>
          <a:stretch>
            <a:fillRect/>
          </a:stretch>
        </p:blipFill>
        <p:spPr>
          <a:xfrm>
            <a:off x="1662379" y="3758750"/>
            <a:ext cx="911700" cy="911700"/>
          </a:xfrm>
          <a:prstGeom prst="rect">
            <a:avLst/>
          </a:prstGeom>
        </p:spPr>
      </p:pic>
      <p:cxnSp>
        <p:nvCxnSpPr>
          <p:cNvPr id="27" name="Straight Arrow Connector 26">
            <a:extLst>
              <a:ext uri="{FF2B5EF4-FFF2-40B4-BE49-F238E27FC236}">
                <a16:creationId xmlns:a16="http://schemas.microsoft.com/office/drawing/2014/main" id="{48E93332-77C6-4798-96B8-E2352D0F7531}"/>
              </a:ext>
            </a:extLst>
          </p:cNvPr>
          <p:cNvCxnSpPr>
            <a:cxnSpLocks/>
          </p:cNvCxnSpPr>
          <p:nvPr/>
        </p:nvCxnSpPr>
        <p:spPr>
          <a:xfrm rot="5400000">
            <a:off x="2015243" y="3664280"/>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325358D-E0A2-468E-8804-33AAC2C1D41B}"/>
              </a:ext>
            </a:extLst>
          </p:cNvPr>
          <p:cNvGrpSpPr/>
          <p:nvPr/>
        </p:nvGrpSpPr>
        <p:grpSpPr>
          <a:xfrm>
            <a:off x="3404890" y="3122624"/>
            <a:ext cx="1735032" cy="1596448"/>
            <a:chOff x="1856165" y="3816483"/>
            <a:chExt cx="1735032" cy="1596448"/>
          </a:xfrm>
        </p:grpSpPr>
        <p:pic>
          <p:nvPicPr>
            <p:cNvPr id="3" name="Picture 2">
              <a:extLst>
                <a:ext uri="{FF2B5EF4-FFF2-40B4-BE49-F238E27FC236}">
                  <a16:creationId xmlns:a16="http://schemas.microsoft.com/office/drawing/2014/main" id="{4CCA17DC-B4B3-4A0E-B37C-05618B88EC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6165" y="3816483"/>
              <a:ext cx="1735032" cy="1298061"/>
            </a:xfrm>
            <a:prstGeom prst="rect">
              <a:avLst/>
            </a:prstGeom>
          </p:spPr>
        </p:pic>
        <p:sp>
          <p:nvSpPr>
            <p:cNvPr id="42" name="TextBox 41">
              <a:extLst>
                <a:ext uri="{FF2B5EF4-FFF2-40B4-BE49-F238E27FC236}">
                  <a16:creationId xmlns:a16="http://schemas.microsoft.com/office/drawing/2014/main" id="{0F572FFB-D31F-40D1-9941-B31B6136D4FB}"/>
                </a:ext>
              </a:extLst>
            </p:cNvPr>
            <p:cNvSpPr txBox="1"/>
            <p:nvPr/>
          </p:nvSpPr>
          <p:spPr>
            <a:xfrm>
              <a:off x="1865161" y="5043599"/>
              <a:ext cx="1717040" cy="369332"/>
            </a:xfrm>
            <a:prstGeom prst="rect">
              <a:avLst/>
            </a:prstGeom>
            <a:noFill/>
          </p:spPr>
          <p:txBody>
            <a:bodyPr wrap="square" rtlCol="0">
              <a:spAutoFit/>
            </a:bodyPr>
            <a:lstStyle/>
            <a:p>
              <a:pPr algn="ctr"/>
              <a:r>
                <a:rPr lang="en-US" dirty="0">
                  <a:solidFill>
                    <a:schemeClr val="bg1"/>
                  </a:solidFill>
                </a:rPr>
                <a:t>Robotics</a:t>
              </a:r>
            </a:p>
          </p:txBody>
        </p:sp>
      </p:grpSp>
      <p:grpSp>
        <p:nvGrpSpPr>
          <p:cNvPr id="7" name="Group 6">
            <a:extLst>
              <a:ext uri="{FF2B5EF4-FFF2-40B4-BE49-F238E27FC236}">
                <a16:creationId xmlns:a16="http://schemas.microsoft.com/office/drawing/2014/main" id="{3C805D90-10C8-4D62-BDF4-E865BFB11E49}"/>
              </a:ext>
            </a:extLst>
          </p:cNvPr>
          <p:cNvGrpSpPr/>
          <p:nvPr/>
        </p:nvGrpSpPr>
        <p:grpSpPr>
          <a:xfrm>
            <a:off x="4427200" y="3985746"/>
            <a:ext cx="2245360" cy="1594435"/>
            <a:chOff x="3621975" y="3818496"/>
            <a:chExt cx="2245360" cy="1594435"/>
          </a:xfrm>
        </p:grpSpPr>
        <p:grpSp>
          <p:nvGrpSpPr>
            <p:cNvPr id="2" name="Group 1">
              <a:extLst>
                <a:ext uri="{FF2B5EF4-FFF2-40B4-BE49-F238E27FC236}">
                  <a16:creationId xmlns:a16="http://schemas.microsoft.com/office/drawing/2014/main" id="{816BD091-6665-49B9-92DD-349F19759BD9}"/>
                </a:ext>
              </a:extLst>
            </p:cNvPr>
            <p:cNvGrpSpPr/>
            <p:nvPr/>
          </p:nvGrpSpPr>
          <p:grpSpPr>
            <a:xfrm>
              <a:off x="3883860" y="3818496"/>
              <a:ext cx="1721591" cy="1357885"/>
              <a:chOff x="3819025" y="3818496"/>
              <a:chExt cx="1721591" cy="1357885"/>
            </a:xfrm>
          </p:grpSpPr>
          <p:pic>
            <p:nvPicPr>
              <p:cNvPr id="35" name="Picture 34">
                <a:extLst>
                  <a:ext uri="{FF2B5EF4-FFF2-40B4-BE49-F238E27FC236}">
                    <a16:creationId xmlns:a16="http://schemas.microsoft.com/office/drawing/2014/main" id="{8772B6B8-FAB8-48D3-BD18-24FC0CBF0DB8}"/>
                  </a:ext>
                </a:extLst>
              </p:cNvPr>
              <p:cNvPicPr>
                <a:picLocks noChangeAspect="1"/>
              </p:cNvPicPr>
              <p:nvPr/>
            </p:nvPicPr>
            <p:blipFill rotWithShape="1">
              <a:blip r:embed="rId14">
                <a:extLst>
                  <a:ext uri="{28A0092B-C50C-407E-A947-70E740481C1C}">
                    <a14:useLocalDpi xmlns:a14="http://schemas.microsoft.com/office/drawing/2010/main" val="0"/>
                  </a:ext>
                </a:extLst>
              </a:blip>
              <a:srcRect l="11010" t="12308" r="10889"/>
              <a:stretch/>
            </p:blipFill>
            <p:spPr>
              <a:xfrm>
                <a:off x="3833637" y="3818496"/>
                <a:ext cx="1706979" cy="1277760"/>
              </a:xfrm>
              <a:prstGeom prst="rect">
                <a:avLst/>
              </a:prstGeom>
            </p:spPr>
          </p:pic>
          <p:pic>
            <p:nvPicPr>
              <p:cNvPr id="34" name="Picture 4" descr="Colorful Keys Stock Illustrations – 4,535 Colorful Keys Stock  Illustrations, Vectors &amp; Clipart - Dreamstime">
                <a:extLst>
                  <a:ext uri="{FF2B5EF4-FFF2-40B4-BE49-F238E27FC236}">
                    <a16:creationId xmlns:a16="http://schemas.microsoft.com/office/drawing/2014/main" id="{6455CF0D-588D-401A-B807-3B8A0E5C92C4}"/>
                  </a:ext>
                </a:extLst>
              </p:cNvPr>
              <p:cNvPicPr>
                <a:picLocks noChangeAspect="1" noChangeArrowheads="1"/>
              </p:cNvPicPr>
              <p:nvPr/>
            </p:nvPicPr>
            <p:blipFill>
              <a:blip r:embed="rId15" cstate="print">
                <a:duotone>
                  <a:prstClr val="black"/>
                  <a:srgbClr val="C00000">
                    <a:tint val="45000"/>
                    <a:satMod val="400000"/>
                  </a:srgbClr>
                </a:duotone>
                <a:extLst>
                  <a:ext uri="{BEBA8EAE-BF5A-486C-A8C5-ECC9F3942E4B}">
                    <a14:imgProps xmlns:a14="http://schemas.microsoft.com/office/drawing/2010/main">
                      <a14:imgLayer r:embed="rId16">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val="0"/>
                  </a:ext>
                </a:extLst>
              </a:blip>
              <a:srcRect/>
              <a:stretch>
                <a:fillRect/>
              </a:stretch>
            </p:blipFill>
            <p:spPr bwMode="auto">
              <a:xfrm>
                <a:off x="3819025" y="4667184"/>
                <a:ext cx="579455" cy="509197"/>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08009480-83F2-434D-8F79-29F7191CD3EF}"/>
                </a:ext>
              </a:extLst>
            </p:cNvPr>
            <p:cNvSpPr txBox="1"/>
            <p:nvPr/>
          </p:nvSpPr>
          <p:spPr>
            <a:xfrm>
              <a:off x="3621975" y="5043599"/>
              <a:ext cx="2245360" cy="369332"/>
            </a:xfrm>
            <a:prstGeom prst="rect">
              <a:avLst/>
            </a:prstGeom>
            <a:noFill/>
          </p:spPr>
          <p:txBody>
            <a:bodyPr wrap="square" rtlCol="0">
              <a:spAutoFit/>
            </a:bodyPr>
            <a:lstStyle/>
            <a:p>
              <a:pPr algn="ctr"/>
              <a:r>
                <a:rPr lang="en-US" dirty="0">
                  <a:solidFill>
                    <a:schemeClr val="bg1"/>
                  </a:solidFill>
                </a:rPr>
                <a:t>Augmented Reality</a:t>
              </a:r>
            </a:p>
          </p:txBody>
        </p:sp>
      </p:grpSp>
      <p:grpSp>
        <p:nvGrpSpPr>
          <p:cNvPr id="4" name="Group 3">
            <a:extLst>
              <a:ext uri="{FF2B5EF4-FFF2-40B4-BE49-F238E27FC236}">
                <a16:creationId xmlns:a16="http://schemas.microsoft.com/office/drawing/2014/main" id="{6BD85377-7CA3-4528-95CF-4196D24FC16A}"/>
              </a:ext>
            </a:extLst>
          </p:cNvPr>
          <p:cNvGrpSpPr/>
          <p:nvPr/>
        </p:nvGrpSpPr>
        <p:grpSpPr>
          <a:xfrm>
            <a:off x="6616166" y="3122624"/>
            <a:ext cx="2245360" cy="1865438"/>
            <a:chOff x="5750560" y="3815512"/>
            <a:chExt cx="2245360" cy="1865438"/>
          </a:xfrm>
        </p:grpSpPr>
        <p:pic>
          <p:nvPicPr>
            <p:cNvPr id="1026" name="Picture 2" descr="Your guide to smart home: Room-by-room | Tom's Guide">
              <a:extLst>
                <a:ext uri="{FF2B5EF4-FFF2-40B4-BE49-F238E27FC236}">
                  <a16:creationId xmlns:a16="http://schemas.microsoft.com/office/drawing/2014/main" id="{06910413-2DE2-45B1-B0BD-B98E60D1EF7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4825" r="10471"/>
            <a:stretch/>
          </p:blipFill>
          <p:spPr bwMode="auto">
            <a:xfrm>
              <a:off x="6026886" y="3815512"/>
              <a:ext cx="1692709" cy="127464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C49C9DE-E92E-4CDE-BC0A-12F3BB47FE55}"/>
                </a:ext>
              </a:extLst>
            </p:cNvPr>
            <p:cNvSpPr txBox="1"/>
            <p:nvPr/>
          </p:nvSpPr>
          <p:spPr>
            <a:xfrm>
              <a:off x="5750560" y="5034619"/>
              <a:ext cx="2245360" cy="646331"/>
            </a:xfrm>
            <a:prstGeom prst="rect">
              <a:avLst/>
            </a:prstGeom>
            <a:noFill/>
          </p:spPr>
          <p:txBody>
            <a:bodyPr wrap="square" rtlCol="0">
              <a:spAutoFit/>
            </a:bodyPr>
            <a:lstStyle/>
            <a:p>
              <a:pPr algn="ctr"/>
              <a:r>
                <a:rPr lang="en-US" dirty="0">
                  <a:solidFill>
                    <a:schemeClr val="bg1"/>
                  </a:solidFill>
                </a:rPr>
                <a:t>Indoor</a:t>
              </a:r>
            </a:p>
            <a:p>
              <a:pPr algn="ctr"/>
              <a:r>
                <a:rPr lang="en-US" dirty="0">
                  <a:solidFill>
                    <a:schemeClr val="bg1"/>
                  </a:solidFill>
                </a:rPr>
                <a:t>Scenes</a:t>
              </a:r>
            </a:p>
          </p:txBody>
        </p:sp>
      </p:grpSp>
      <p:grpSp>
        <p:nvGrpSpPr>
          <p:cNvPr id="6" name="Group 5">
            <a:extLst>
              <a:ext uri="{FF2B5EF4-FFF2-40B4-BE49-F238E27FC236}">
                <a16:creationId xmlns:a16="http://schemas.microsoft.com/office/drawing/2014/main" id="{BDA04503-DE6D-4B41-8770-5E72433D5117}"/>
              </a:ext>
            </a:extLst>
          </p:cNvPr>
          <p:cNvGrpSpPr/>
          <p:nvPr/>
        </p:nvGrpSpPr>
        <p:grpSpPr>
          <a:xfrm>
            <a:off x="7875894" y="3985746"/>
            <a:ext cx="2245360" cy="1592453"/>
            <a:chOff x="7791450" y="3811498"/>
            <a:chExt cx="2245360" cy="1592453"/>
          </a:xfrm>
        </p:grpSpPr>
        <p:pic>
          <p:nvPicPr>
            <p:cNvPr id="1028" name="Picture 4" descr="Autonomous Driving and the Quest for Safety | Samsung Semiconductor Global">
              <a:extLst>
                <a:ext uri="{FF2B5EF4-FFF2-40B4-BE49-F238E27FC236}">
                  <a16:creationId xmlns:a16="http://schemas.microsoft.com/office/drawing/2014/main" id="{4ED9355F-9866-476B-B0CB-B5A29088093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1658"/>
            <a:stretch/>
          </p:blipFill>
          <p:spPr bwMode="auto">
            <a:xfrm>
              <a:off x="8067080" y="3811498"/>
              <a:ext cx="1694100" cy="127934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D6286EB-9D20-4673-A57B-9AAD15F6909C}"/>
                </a:ext>
              </a:extLst>
            </p:cNvPr>
            <p:cNvSpPr txBox="1"/>
            <p:nvPr/>
          </p:nvSpPr>
          <p:spPr>
            <a:xfrm>
              <a:off x="7791450" y="5034619"/>
              <a:ext cx="2245360" cy="369332"/>
            </a:xfrm>
            <a:prstGeom prst="rect">
              <a:avLst/>
            </a:prstGeom>
            <a:noFill/>
          </p:spPr>
          <p:txBody>
            <a:bodyPr wrap="square" rtlCol="0">
              <a:spAutoFit/>
            </a:bodyPr>
            <a:lstStyle/>
            <a:p>
              <a:pPr algn="ctr"/>
              <a:r>
                <a:rPr lang="en-US" dirty="0">
                  <a:solidFill>
                    <a:schemeClr val="bg1"/>
                  </a:solidFill>
                </a:rPr>
                <a:t>Autonomous Driving</a:t>
              </a:r>
            </a:p>
          </p:txBody>
        </p:sp>
      </p:grpSp>
      <p:pic>
        <p:nvPicPr>
          <p:cNvPr id="46" name="presentation_video_combined">
            <a:hlinkClick r:id="" action="ppaction://media"/>
            <a:extLst>
              <a:ext uri="{FF2B5EF4-FFF2-40B4-BE49-F238E27FC236}">
                <a16:creationId xmlns:a16="http://schemas.microsoft.com/office/drawing/2014/main" id="{5F26A50B-8AB3-476F-8D5D-94F02A4851E1}"/>
              </a:ext>
            </a:extLst>
          </p:cNvPr>
          <p:cNvPicPr>
            <a:picLocks noChangeAspect="1"/>
          </p:cNvPicPr>
          <p:nvPr>
            <a:videoFile r:link="rId1"/>
            <p:extLst>
              <p:ext uri="{DAA4B4D4-6D71-4841-9C94-3DE7FCFB9230}">
                <p14:media xmlns:p14="http://schemas.microsoft.com/office/powerpoint/2010/main" r:embed="rId2">
                  <p14:trim st="2173"/>
                </p14:media>
              </p:ext>
            </p:extLst>
          </p:nvPr>
        </p:nvPicPr>
        <p:blipFill rotWithShape="1">
          <a:blip r:embed="rId19"/>
          <a:srcRect t="25270" b="25264"/>
          <a:stretch/>
        </p:blipFill>
        <p:spPr>
          <a:xfrm>
            <a:off x="1485900" y="571502"/>
            <a:ext cx="7459980" cy="2075820"/>
          </a:xfrm>
          <a:prstGeom prst="rect">
            <a:avLst/>
          </a:prstGeom>
        </p:spPr>
      </p:pic>
    </p:spTree>
    <p:extLst>
      <p:ext uri="{BB962C8B-B14F-4D97-AF65-F5344CB8AC3E}">
        <p14:creationId xmlns:p14="http://schemas.microsoft.com/office/powerpoint/2010/main" val="9376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593" fill="hold"/>
                                        <p:tgtEl>
                                          <p:spTgt spid="4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46"/>
                                        </p:tgtEl>
                                      </p:cBhvr>
                                    </p:cmd>
                                  </p:childTnLst>
                                </p:cTn>
                              </p:par>
                            </p:childTnLst>
                          </p:cTn>
                        </p:par>
                      </p:childTnLst>
                    </p:cTn>
                  </p:par>
                </p:childTnLst>
              </p:cTn>
              <p:nextCondLst>
                <p:cond evt="onClick" delay="0">
                  <p:tgtEl>
                    <p:spTgt spid="46"/>
                  </p:tgtEl>
                </p:cond>
              </p:nextCondLst>
            </p:seq>
            <p:video>
              <p:cMediaNode vol="80000" mute="1">
                <p:cTn id="56" fill="hold" display="0">
                  <p:stCondLst>
                    <p:cond delay="indefinite"/>
                  </p:stCondLst>
                </p:cTn>
                <p:tgtEl>
                  <p:spTgt spid="46"/>
                </p:tgtEl>
              </p:cMediaNode>
            </p:video>
          </p:childTnLst>
        </p:cTn>
      </p:par>
    </p:tnLst>
    <p:bldLst>
      <p:bldP spid="14" grpId="0"/>
      <p:bldP spid="23"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2D9084F-3853-489B-A2F9-15A6ECD5B1F3}"/>
              </a:ext>
            </a:extLst>
          </p:cNvPr>
          <p:cNvSpPr txBox="1"/>
          <p:nvPr/>
        </p:nvSpPr>
        <p:spPr>
          <a:xfrm>
            <a:off x="3122234" y="2663983"/>
            <a:ext cx="3832982" cy="369332"/>
          </a:xfrm>
          <a:prstGeom prst="rect">
            <a:avLst/>
          </a:prstGeom>
          <a:noFill/>
        </p:spPr>
        <p:txBody>
          <a:bodyPr wrap="square" rtlCol="0">
            <a:spAutoFit/>
          </a:bodyPr>
          <a:lstStyle/>
          <a:p>
            <a:pPr algn="ctr"/>
            <a:r>
              <a:rPr lang="en-US" u="sng" dirty="0">
                <a:solidFill>
                  <a:schemeClr val="bg1"/>
                </a:solidFill>
              </a:rPr>
              <a:t>Novel Downstream Tasks</a:t>
            </a:r>
          </a:p>
        </p:txBody>
      </p:sp>
      <p:sp>
        <p:nvSpPr>
          <p:cNvPr id="16" name="Title 1">
            <a:extLst>
              <a:ext uri="{FF2B5EF4-FFF2-40B4-BE49-F238E27FC236}">
                <a16:creationId xmlns:a16="http://schemas.microsoft.com/office/drawing/2014/main" id="{C854C0C4-794D-44E3-81BD-9E1215F452C9}"/>
              </a:ext>
            </a:extLst>
          </p:cNvPr>
          <p:cNvSpPr txBox="1">
            <a:spLocks/>
          </p:cNvSpPr>
          <p:nvPr/>
        </p:nvSpPr>
        <p:spPr>
          <a:xfrm>
            <a:off x="503640" y="103840"/>
            <a:ext cx="9068760" cy="430887"/>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mmNorm</a:t>
            </a:r>
            <a:r>
              <a:rPr lang="en-US" sz="2800" dirty="0">
                <a:solidFill>
                  <a:schemeClr val="bg1"/>
                </a:solidFill>
              </a:rPr>
              <a:t>: A paradigm shift in </a:t>
            </a:r>
            <a:r>
              <a:rPr lang="en-US" sz="2800" dirty="0" err="1">
                <a:solidFill>
                  <a:schemeClr val="bg1"/>
                </a:solidFill>
              </a:rPr>
              <a:t>mmWave</a:t>
            </a:r>
            <a:r>
              <a:rPr lang="en-US" sz="2800" dirty="0">
                <a:solidFill>
                  <a:schemeClr val="bg1"/>
                </a:solidFill>
              </a:rPr>
              <a:t> reconstruction</a:t>
            </a:r>
          </a:p>
        </p:txBody>
      </p:sp>
      <p:pic>
        <p:nvPicPr>
          <p:cNvPr id="5" name="Picture 4">
            <a:extLst>
              <a:ext uri="{FF2B5EF4-FFF2-40B4-BE49-F238E27FC236}">
                <a16:creationId xmlns:a16="http://schemas.microsoft.com/office/drawing/2014/main" id="{A5090E07-B536-4570-BF99-7CB18480EB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73580" y1="55254" x2="73580" y2="55254"/>
                      </a14:backgroundRemoval>
                    </a14:imgEffect>
                  </a14:imgLayer>
                </a14:imgProps>
              </a:ext>
              <a:ext uri="{28A0092B-C50C-407E-A947-70E740481C1C}">
                <a14:useLocalDpi xmlns:a14="http://schemas.microsoft.com/office/drawing/2010/main" val="0"/>
              </a:ext>
            </a:extLst>
          </a:blip>
          <a:stretch>
            <a:fillRect/>
          </a:stretch>
        </p:blipFill>
        <p:spPr>
          <a:xfrm>
            <a:off x="1163835" y="4479919"/>
            <a:ext cx="1800670" cy="1509084"/>
          </a:xfrm>
          <a:prstGeom prst="rect">
            <a:avLst/>
          </a:prstGeom>
        </p:spPr>
      </p:pic>
      <p:sp>
        <p:nvSpPr>
          <p:cNvPr id="23" name="TextBox 22">
            <a:extLst>
              <a:ext uri="{FF2B5EF4-FFF2-40B4-BE49-F238E27FC236}">
                <a16:creationId xmlns:a16="http://schemas.microsoft.com/office/drawing/2014/main" id="{5D78A5C1-B6CD-41C7-8CD0-C3110D292371}"/>
              </a:ext>
            </a:extLst>
          </p:cNvPr>
          <p:cNvSpPr txBox="1"/>
          <p:nvPr/>
        </p:nvSpPr>
        <p:spPr>
          <a:xfrm>
            <a:off x="6452219" y="2632104"/>
            <a:ext cx="3832982" cy="369332"/>
          </a:xfrm>
          <a:prstGeom prst="rect">
            <a:avLst/>
          </a:prstGeom>
          <a:noFill/>
        </p:spPr>
        <p:txBody>
          <a:bodyPr wrap="square" rtlCol="0">
            <a:spAutoFit/>
          </a:bodyPr>
          <a:lstStyle/>
          <a:p>
            <a:pPr algn="ctr"/>
            <a:r>
              <a:rPr lang="en-US" u="sng" dirty="0">
                <a:solidFill>
                  <a:schemeClr val="bg1"/>
                </a:solidFill>
              </a:rPr>
              <a:t>Large Scale Scenes</a:t>
            </a:r>
          </a:p>
        </p:txBody>
      </p:sp>
      <p:sp>
        <p:nvSpPr>
          <p:cNvPr id="13" name="TextBox 12">
            <a:extLst>
              <a:ext uri="{FF2B5EF4-FFF2-40B4-BE49-F238E27FC236}">
                <a16:creationId xmlns:a16="http://schemas.microsoft.com/office/drawing/2014/main" id="{E40860C1-C86C-416C-BC76-02AFC1155AF1}"/>
              </a:ext>
            </a:extLst>
          </p:cNvPr>
          <p:cNvSpPr txBox="1"/>
          <p:nvPr/>
        </p:nvSpPr>
        <p:spPr>
          <a:xfrm>
            <a:off x="-252259" y="2654574"/>
            <a:ext cx="3832982" cy="369332"/>
          </a:xfrm>
          <a:prstGeom prst="rect">
            <a:avLst/>
          </a:prstGeom>
          <a:noFill/>
        </p:spPr>
        <p:txBody>
          <a:bodyPr wrap="square" rtlCol="0">
            <a:spAutoFit/>
          </a:bodyPr>
          <a:lstStyle/>
          <a:p>
            <a:pPr algn="ctr"/>
            <a:r>
              <a:rPr lang="en-US" u="sng" dirty="0">
                <a:solidFill>
                  <a:schemeClr val="bg1"/>
                </a:solidFill>
              </a:rPr>
              <a:t>Shape Completion</a:t>
            </a:r>
          </a:p>
        </p:txBody>
      </p:sp>
      <p:pic>
        <p:nvPicPr>
          <p:cNvPr id="9" name="Picture 8">
            <a:extLst>
              <a:ext uri="{FF2B5EF4-FFF2-40B4-BE49-F238E27FC236}">
                <a16:creationId xmlns:a16="http://schemas.microsoft.com/office/drawing/2014/main" id="{E2C5FBE8-EDE5-40C1-9595-07943A6B8A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167" b="53167" l="55313" r="67656">
                        <a14:foregroundMark x1="65156" y1="52083" x2="65156" y2="52083"/>
                        <a14:foregroundMark x1="64323" y1="53167" x2="64323" y2="53167"/>
                        <a14:foregroundMark x1="67656" y1="50833" x2="67656" y2="50833"/>
                      </a14:backgroundRemoval>
                    </a14:imgEffect>
                  </a14:imgLayer>
                </a14:imgProps>
              </a:ext>
            </a:extLst>
          </a:blip>
          <a:srcRect l="53853" t="39816" r="31472" b="46044"/>
          <a:stretch/>
        </p:blipFill>
        <p:spPr>
          <a:xfrm>
            <a:off x="1629703" y="3002310"/>
            <a:ext cx="1003111" cy="604063"/>
          </a:xfrm>
          <a:prstGeom prst="rect">
            <a:avLst/>
          </a:prstGeom>
        </p:spPr>
      </p:pic>
      <p:cxnSp>
        <p:nvCxnSpPr>
          <p:cNvPr id="28" name="Straight Arrow Connector 27">
            <a:extLst>
              <a:ext uri="{FF2B5EF4-FFF2-40B4-BE49-F238E27FC236}">
                <a16:creationId xmlns:a16="http://schemas.microsoft.com/office/drawing/2014/main" id="{5C3AC24D-848F-4249-A556-580DDB0D49CB}"/>
              </a:ext>
            </a:extLst>
          </p:cNvPr>
          <p:cNvCxnSpPr>
            <a:cxnSpLocks/>
          </p:cNvCxnSpPr>
          <p:nvPr/>
        </p:nvCxnSpPr>
        <p:spPr>
          <a:xfrm rot="5400000">
            <a:off x="2016426" y="4696051"/>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D2EC8C-F518-48F4-9600-8E099313E6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0619" y="3032982"/>
            <a:ext cx="860358" cy="766453"/>
          </a:xfrm>
          <a:prstGeom prst="rect">
            <a:avLst/>
          </a:prstGeom>
        </p:spPr>
      </p:pic>
      <p:pic>
        <p:nvPicPr>
          <p:cNvPr id="26" name="Picture 25">
            <a:extLst>
              <a:ext uri="{FF2B5EF4-FFF2-40B4-BE49-F238E27FC236}">
                <a16:creationId xmlns:a16="http://schemas.microsoft.com/office/drawing/2014/main" id="{1CF49F6A-80D4-4B23-AB24-3B455A9182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250" b="91000" l="1500" r="98250">
                        <a14:foregroundMark x1="5750" y1="32750" x2="5750" y2="32750"/>
                        <a14:foregroundMark x1="5750" y1="68000" x2="5750" y2="68000"/>
                        <a14:foregroundMark x1="2250" y1="67750" x2="2250" y2="67750"/>
                        <a14:foregroundMark x1="1750" y1="30250" x2="1750" y2="30250"/>
                        <a14:foregroundMark x1="1500" y1="68000" x2="1500" y2="68000"/>
                        <a14:foregroundMark x1="52250" y1="91000" x2="52250" y2="91000"/>
                        <a14:foregroundMark x1="92500" y1="48500" x2="92500" y2="48500"/>
                        <a14:foregroundMark x1="98250" y1="48500" x2="98250" y2="48500"/>
                        <a14:foregroundMark x1="52000" y1="8250" x2="52000" y2="8250"/>
                        <a14:foregroundMark x1="50500" y1="5250" x2="50500" y2="5250"/>
                      </a14:backgroundRemoval>
                    </a14:imgEffect>
                  </a14:imgLayer>
                </a14:imgProps>
              </a:ext>
              <a:ext uri="{28A0092B-C50C-407E-A947-70E740481C1C}">
                <a14:useLocalDpi xmlns:a14="http://schemas.microsoft.com/office/drawing/2010/main" val="0"/>
              </a:ext>
            </a:extLst>
          </a:blip>
          <a:stretch>
            <a:fillRect/>
          </a:stretch>
        </p:blipFill>
        <p:spPr>
          <a:xfrm>
            <a:off x="1662379" y="3758750"/>
            <a:ext cx="911700" cy="911700"/>
          </a:xfrm>
          <a:prstGeom prst="rect">
            <a:avLst/>
          </a:prstGeom>
        </p:spPr>
      </p:pic>
      <p:cxnSp>
        <p:nvCxnSpPr>
          <p:cNvPr id="27" name="Straight Arrow Connector 26">
            <a:extLst>
              <a:ext uri="{FF2B5EF4-FFF2-40B4-BE49-F238E27FC236}">
                <a16:creationId xmlns:a16="http://schemas.microsoft.com/office/drawing/2014/main" id="{48E93332-77C6-4798-96B8-E2352D0F7531}"/>
              </a:ext>
            </a:extLst>
          </p:cNvPr>
          <p:cNvCxnSpPr>
            <a:cxnSpLocks/>
          </p:cNvCxnSpPr>
          <p:nvPr/>
        </p:nvCxnSpPr>
        <p:spPr>
          <a:xfrm rot="5400000">
            <a:off x="2015243" y="3664280"/>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AE0ECDC-E5B4-4A99-849F-9C0F8D6BE702}"/>
              </a:ext>
            </a:extLst>
          </p:cNvPr>
          <p:cNvGrpSpPr/>
          <p:nvPr/>
        </p:nvGrpSpPr>
        <p:grpSpPr>
          <a:xfrm>
            <a:off x="3404890" y="3122624"/>
            <a:ext cx="3267670" cy="2457557"/>
            <a:chOff x="2703509" y="3122624"/>
            <a:chExt cx="3267670" cy="2457557"/>
          </a:xfrm>
        </p:grpSpPr>
        <p:grpSp>
          <p:nvGrpSpPr>
            <p:cNvPr id="10" name="Group 9">
              <a:extLst>
                <a:ext uri="{FF2B5EF4-FFF2-40B4-BE49-F238E27FC236}">
                  <a16:creationId xmlns:a16="http://schemas.microsoft.com/office/drawing/2014/main" id="{F325358D-E0A2-468E-8804-33AAC2C1D41B}"/>
                </a:ext>
              </a:extLst>
            </p:cNvPr>
            <p:cNvGrpSpPr/>
            <p:nvPr/>
          </p:nvGrpSpPr>
          <p:grpSpPr>
            <a:xfrm>
              <a:off x="2703509" y="3122624"/>
              <a:ext cx="1735032" cy="1596448"/>
              <a:chOff x="1856165" y="3816483"/>
              <a:chExt cx="1735032" cy="1596448"/>
            </a:xfrm>
          </p:grpSpPr>
          <p:pic>
            <p:nvPicPr>
              <p:cNvPr id="3" name="Picture 2">
                <a:extLst>
                  <a:ext uri="{FF2B5EF4-FFF2-40B4-BE49-F238E27FC236}">
                    <a16:creationId xmlns:a16="http://schemas.microsoft.com/office/drawing/2014/main" id="{4CCA17DC-B4B3-4A0E-B37C-05618B88EC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6165" y="3816483"/>
                <a:ext cx="1735032" cy="1298061"/>
              </a:xfrm>
              <a:prstGeom prst="rect">
                <a:avLst/>
              </a:prstGeom>
            </p:spPr>
          </p:pic>
          <p:sp>
            <p:nvSpPr>
              <p:cNvPr id="42" name="TextBox 41">
                <a:extLst>
                  <a:ext uri="{FF2B5EF4-FFF2-40B4-BE49-F238E27FC236}">
                    <a16:creationId xmlns:a16="http://schemas.microsoft.com/office/drawing/2014/main" id="{0F572FFB-D31F-40D1-9941-B31B6136D4FB}"/>
                  </a:ext>
                </a:extLst>
              </p:cNvPr>
              <p:cNvSpPr txBox="1"/>
              <p:nvPr/>
            </p:nvSpPr>
            <p:spPr>
              <a:xfrm>
                <a:off x="1865161" y="5043599"/>
                <a:ext cx="1717040" cy="369332"/>
              </a:xfrm>
              <a:prstGeom prst="rect">
                <a:avLst/>
              </a:prstGeom>
              <a:noFill/>
            </p:spPr>
            <p:txBody>
              <a:bodyPr wrap="square" rtlCol="0">
                <a:spAutoFit/>
              </a:bodyPr>
              <a:lstStyle/>
              <a:p>
                <a:pPr algn="ctr"/>
                <a:r>
                  <a:rPr lang="en-US" dirty="0">
                    <a:solidFill>
                      <a:schemeClr val="bg1"/>
                    </a:solidFill>
                  </a:rPr>
                  <a:t>Robotics</a:t>
                </a:r>
              </a:p>
            </p:txBody>
          </p:sp>
        </p:grpSp>
        <p:grpSp>
          <p:nvGrpSpPr>
            <p:cNvPr id="7" name="Group 6">
              <a:extLst>
                <a:ext uri="{FF2B5EF4-FFF2-40B4-BE49-F238E27FC236}">
                  <a16:creationId xmlns:a16="http://schemas.microsoft.com/office/drawing/2014/main" id="{3C805D90-10C8-4D62-BDF4-E865BFB11E49}"/>
                </a:ext>
              </a:extLst>
            </p:cNvPr>
            <p:cNvGrpSpPr/>
            <p:nvPr/>
          </p:nvGrpSpPr>
          <p:grpSpPr>
            <a:xfrm>
              <a:off x="3725819" y="3985746"/>
              <a:ext cx="2245360" cy="1594435"/>
              <a:chOff x="3621975" y="3818496"/>
              <a:chExt cx="2245360" cy="1594435"/>
            </a:xfrm>
          </p:grpSpPr>
          <p:grpSp>
            <p:nvGrpSpPr>
              <p:cNvPr id="2" name="Group 1">
                <a:extLst>
                  <a:ext uri="{FF2B5EF4-FFF2-40B4-BE49-F238E27FC236}">
                    <a16:creationId xmlns:a16="http://schemas.microsoft.com/office/drawing/2014/main" id="{816BD091-6665-49B9-92DD-349F19759BD9}"/>
                  </a:ext>
                </a:extLst>
              </p:cNvPr>
              <p:cNvGrpSpPr/>
              <p:nvPr/>
            </p:nvGrpSpPr>
            <p:grpSpPr>
              <a:xfrm>
                <a:off x="3883860" y="3818496"/>
                <a:ext cx="1721591" cy="1357885"/>
                <a:chOff x="3819025" y="3818496"/>
                <a:chExt cx="1721591" cy="1357885"/>
              </a:xfrm>
            </p:grpSpPr>
            <p:pic>
              <p:nvPicPr>
                <p:cNvPr id="35" name="Picture 34">
                  <a:extLst>
                    <a:ext uri="{FF2B5EF4-FFF2-40B4-BE49-F238E27FC236}">
                      <a16:creationId xmlns:a16="http://schemas.microsoft.com/office/drawing/2014/main" id="{8772B6B8-FAB8-48D3-BD18-24FC0CBF0DB8}"/>
                    </a:ext>
                  </a:extLst>
                </p:cNvPr>
                <p:cNvPicPr>
                  <a:picLocks noChangeAspect="1"/>
                </p:cNvPicPr>
                <p:nvPr/>
              </p:nvPicPr>
              <p:blipFill rotWithShape="1">
                <a:blip r:embed="rId12">
                  <a:extLst>
                    <a:ext uri="{28A0092B-C50C-407E-A947-70E740481C1C}">
                      <a14:useLocalDpi xmlns:a14="http://schemas.microsoft.com/office/drawing/2010/main" val="0"/>
                    </a:ext>
                  </a:extLst>
                </a:blip>
                <a:srcRect l="11010" t="12308" r="10889"/>
                <a:stretch/>
              </p:blipFill>
              <p:spPr>
                <a:xfrm>
                  <a:off x="3833637" y="3818496"/>
                  <a:ext cx="1706979" cy="1277760"/>
                </a:xfrm>
                <a:prstGeom prst="rect">
                  <a:avLst/>
                </a:prstGeom>
              </p:spPr>
            </p:pic>
            <p:pic>
              <p:nvPicPr>
                <p:cNvPr id="34" name="Picture 4" descr="Colorful Keys Stock Illustrations – 4,535 Colorful Keys Stock  Illustrations, Vectors &amp; Clipart - Dreamstime">
                  <a:extLst>
                    <a:ext uri="{FF2B5EF4-FFF2-40B4-BE49-F238E27FC236}">
                      <a16:creationId xmlns:a16="http://schemas.microsoft.com/office/drawing/2014/main" id="{6455CF0D-588D-401A-B807-3B8A0E5C92C4}"/>
                    </a:ext>
                  </a:extLst>
                </p:cNvPr>
                <p:cNvPicPr>
                  <a:picLocks noChangeAspect="1" noChangeArrowheads="1"/>
                </p:cNvPicPr>
                <p:nvPr/>
              </p:nvPicPr>
              <p:blipFill>
                <a:blip r:embed="rId13" cstate="print">
                  <a:duotone>
                    <a:prstClr val="black"/>
                    <a:srgbClr val="C00000">
                      <a:tint val="45000"/>
                      <a:satMod val="400000"/>
                    </a:srgbClr>
                  </a:duotone>
                  <a:extLst>
                    <a:ext uri="{BEBA8EAE-BF5A-486C-A8C5-ECC9F3942E4B}">
                      <a14:imgProps xmlns:a14="http://schemas.microsoft.com/office/drawing/2010/main">
                        <a14:imgLayer r:embed="rId14">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val="0"/>
                    </a:ext>
                  </a:extLst>
                </a:blip>
                <a:srcRect/>
                <a:stretch>
                  <a:fillRect/>
                </a:stretch>
              </p:blipFill>
              <p:spPr bwMode="auto">
                <a:xfrm>
                  <a:off x="3819025" y="4667184"/>
                  <a:ext cx="579455" cy="509197"/>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08009480-83F2-434D-8F79-29F7191CD3EF}"/>
                  </a:ext>
                </a:extLst>
              </p:cNvPr>
              <p:cNvSpPr txBox="1"/>
              <p:nvPr/>
            </p:nvSpPr>
            <p:spPr>
              <a:xfrm>
                <a:off x="3621975" y="5043599"/>
                <a:ext cx="2245360" cy="369332"/>
              </a:xfrm>
              <a:prstGeom prst="rect">
                <a:avLst/>
              </a:prstGeom>
              <a:noFill/>
            </p:spPr>
            <p:txBody>
              <a:bodyPr wrap="square" rtlCol="0">
                <a:spAutoFit/>
              </a:bodyPr>
              <a:lstStyle/>
              <a:p>
                <a:pPr algn="ctr"/>
                <a:r>
                  <a:rPr lang="en-US" dirty="0">
                    <a:solidFill>
                      <a:schemeClr val="bg1"/>
                    </a:solidFill>
                  </a:rPr>
                  <a:t>Augmented Reality</a:t>
                </a:r>
              </a:p>
            </p:txBody>
          </p:sp>
        </p:grpSp>
      </p:grpSp>
      <p:grpSp>
        <p:nvGrpSpPr>
          <p:cNvPr id="17" name="Group 16">
            <a:extLst>
              <a:ext uri="{FF2B5EF4-FFF2-40B4-BE49-F238E27FC236}">
                <a16:creationId xmlns:a16="http://schemas.microsoft.com/office/drawing/2014/main" id="{FA4C6D2F-6EA5-4B82-8842-00CFA4A872A2}"/>
              </a:ext>
            </a:extLst>
          </p:cNvPr>
          <p:cNvGrpSpPr/>
          <p:nvPr/>
        </p:nvGrpSpPr>
        <p:grpSpPr>
          <a:xfrm>
            <a:off x="6616166" y="3122624"/>
            <a:ext cx="3505088" cy="2455575"/>
            <a:chOff x="5826258" y="3122624"/>
            <a:chExt cx="3505088" cy="2455575"/>
          </a:xfrm>
        </p:grpSpPr>
        <p:grpSp>
          <p:nvGrpSpPr>
            <p:cNvPr id="4" name="Group 3">
              <a:extLst>
                <a:ext uri="{FF2B5EF4-FFF2-40B4-BE49-F238E27FC236}">
                  <a16:creationId xmlns:a16="http://schemas.microsoft.com/office/drawing/2014/main" id="{6BD85377-7CA3-4528-95CF-4196D24FC16A}"/>
                </a:ext>
              </a:extLst>
            </p:cNvPr>
            <p:cNvGrpSpPr/>
            <p:nvPr/>
          </p:nvGrpSpPr>
          <p:grpSpPr>
            <a:xfrm>
              <a:off x="5826258" y="3122624"/>
              <a:ext cx="2245360" cy="1865438"/>
              <a:chOff x="5750560" y="3815512"/>
              <a:chExt cx="2245360" cy="1865438"/>
            </a:xfrm>
          </p:grpSpPr>
          <p:pic>
            <p:nvPicPr>
              <p:cNvPr id="1026" name="Picture 2" descr="Your guide to smart home: Room-by-room | Tom's Guide">
                <a:extLst>
                  <a:ext uri="{FF2B5EF4-FFF2-40B4-BE49-F238E27FC236}">
                    <a16:creationId xmlns:a16="http://schemas.microsoft.com/office/drawing/2014/main" id="{06910413-2DE2-45B1-B0BD-B98E60D1EF7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825" r="10471"/>
              <a:stretch/>
            </p:blipFill>
            <p:spPr bwMode="auto">
              <a:xfrm>
                <a:off x="6026886" y="3815512"/>
                <a:ext cx="1692709" cy="127464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C49C9DE-E92E-4CDE-BC0A-12F3BB47FE55}"/>
                  </a:ext>
                </a:extLst>
              </p:cNvPr>
              <p:cNvSpPr txBox="1"/>
              <p:nvPr/>
            </p:nvSpPr>
            <p:spPr>
              <a:xfrm>
                <a:off x="5750560" y="5034619"/>
                <a:ext cx="2245360" cy="646331"/>
              </a:xfrm>
              <a:prstGeom prst="rect">
                <a:avLst/>
              </a:prstGeom>
              <a:noFill/>
            </p:spPr>
            <p:txBody>
              <a:bodyPr wrap="square" rtlCol="0">
                <a:spAutoFit/>
              </a:bodyPr>
              <a:lstStyle/>
              <a:p>
                <a:pPr algn="ctr"/>
                <a:r>
                  <a:rPr lang="en-US" dirty="0">
                    <a:solidFill>
                      <a:schemeClr val="bg1"/>
                    </a:solidFill>
                  </a:rPr>
                  <a:t>Indoor</a:t>
                </a:r>
              </a:p>
              <a:p>
                <a:pPr algn="ctr"/>
                <a:r>
                  <a:rPr lang="en-US" dirty="0">
                    <a:solidFill>
                      <a:schemeClr val="bg1"/>
                    </a:solidFill>
                  </a:rPr>
                  <a:t>Scenes</a:t>
                </a:r>
              </a:p>
            </p:txBody>
          </p:sp>
        </p:grpSp>
        <p:grpSp>
          <p:nvGrpSpPr>
            <p:cNvPr id="6" name="Group 5">
              <a:extLst>
                <a:ext uri="{FF2B5EF4-FFF2-40B4-BE49-F238E27FC236}">
                  <a16:creationId xmlns:a16="http://schemas.microsoft.com/office/drawing/2014/main" id="{BDA04503-DE6D-4B41-8770-5E72433D5117}"/>
                </a:ext>
              </a:extLst>
            </p:cNvPr>
            <p:cNvGrpSpPr/>
            <p:nvPr/>
          </p:nvGrpSpPr>
          <p:grpSpPr>
            <a:xfrm>
              <a:off x="7085986" y="3985746"/>
              <a:ext cx="2245360" cy="1592453"/>
              <a:chOff x="7791450" y="3811498"/>
              <a:chExt cx="2245360" cy="1592453"/>
            </a:xfrm>
          </p:grpSpPr>
          <p:pic>
            <p:nvPicPr>
              <p:cNvPr id="1028" name="Picture 4" descr="Autonomous Driving and the Quest for Safety | Samsung Semiconductor Global">
                <a:extLst>
                  <a:ext uri="{FF2B5EF4-FFF2-40B4-BE49-F238E27FC236}">
                    <a16:creationId xmlns:a16="http://schemas.microsoft.com/office/drawing/2014/main" id="{4ED9355F-9866-476B-B0CB-B5A29088093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1658"/>
              <a:stretch/>
            </p:blipFill>
            <p:spPr bwMode="auto">
              <a:xfrm>
                <a:off x="8067080" y="3811498"/>
                <a:ext cx="1694100" cy="127934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D6286EB-9D20-4673-A57B-9AAD15F6909C}"/>
                  </a:ext>
                </a:extLst>
              </p:cNvPr>
              <p:cNvSpPr txBox="1"/>
              <p:nvPr/>
            </p:nvSpPr>
            <p:spPr>
              <a:xfrm>
                <a:off x="7791450" y="5034619"/>
                <a:ext cx="2245360" cy="369332"/>
              </a:xfrm>
              <a:prstGeom prst="rect">
                <a:avLst/>
              </a:prstGeom>
              <a:noFill/>
            </p:spPr>
            <p:txBody>
              <a:bodyPr wrap="square" rtlCol="0">
                <a:spAutoFit/>
              </a:bodyPr>
              <a:lstStyle/>
              <a:p>
                <a:pPr algn="ctr"/>
                <a:r>
                  <a:rPr lang="en-US" dirty="0">
                    <a:solidFill>
                      <a:schemeClr val="bg1"/>
                    </a:solidFill>
                  </a:rPr>
                  <a:t>Autonomous Driving</a:t>
                </a:r>
              </a:p>
            </p:txBody>
          </p:sp>
        </p:grpSp>
      </p:grpSp>
      <p:pic>
        <p:nvPicPr>
          <p:cNvPr id="33" name="Picture 32">
            <a:extLst>
              <a:ext uri="{FF2B5EF4-FFF2-40B4-BE49-F238E27FC236}">
                <a16:creationId xmlns:a16="http://schemas.microsoft.com/office/drawing/2014/main" id="{A8898446-F074-4FD0-AA4C-6DCD9757FB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87946" y="-479862"/>
            <a:ext cx="7450314" cy="4190802"/>
          </a:xfrm>
          <a:prstGeom prst="rect">
            <a:avLst/>
          </a:prstGeom>
        </p:spPr>
      </p:pic>
    </p:spTree>
    <p:extLst>
      <p:ext uri="{BB962C8B-B14F-4D97-AF65-F5344CB8AC3E}">
        <p14:creationId xmlns:p14="http://schemas.microsoft.com/office/powerpoint/2010/main" val="2137504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6DB7B01-3F63-4CEA-BCED-72855FF87673}"/>
              </a:ext>
            </a:extLst>
          </p:cNvPr>
          <p:cNvSpPr txBox="1"/>
          <p:nvPr/>
        </p:nvSpPr>
        <p:spPr>
          <a:xfrm>
            <a:off x="7287168" y="433385"/>
            <a:ext cx="3392388" cy="369332"/>
          </a:xfrm>
          <a:prstGeom prst="rect">
            <a:avLst/>
          </a:prstGeom>
          <a:noFill/>
        </p:spPr>
        <p:txBody>
          <a:bodyPr wrap="square" rtlCol="0">
            <a:spAutoFit/>
          </a:bodyPr>
          <a:lstStyle/>
          <a:p>
            <a:pPr algn="ctr"/>
            <a:r>
              <a:rPr lang="en-US" u="sng" dirty="0" err="1">
                <a:solidFill>
                  <a:schemeClr val="bg1"/>
                </a:solidFill>
              </a:rPr>
              <a:t>mmNorm</a:t>
            </a:r>
            <a:r>
              <a:rPr lang="en-US" u="sng" dirty="0">
                <a:solidFill>
                  <a:schemeClr val="bg1"/>
                </a:solidFill>
              </a:rPr>
              <a:t> Code</a:t>
            </a:r>
          </a:p>
        </p:txBody>
      </p:sp>
      <p:sp>
        <p:nvSpPr>
          <p:cNvPr id="14" name="TextBox 13">
            <a:extLst>
              <a:ext uri="{FF2B5EF4-FFF2-40B4-BE49-F238E27FC236}">
                <a16:creationId xmlns:a16="http://schemas.microsoft.com/office/drawing/2014/main" id="{B2D9084F-3853-489B-A2F9-15A6ECD5B1F3}"/>
              </a:ext>
            </a:extLst>
          </p:cNvPr>
          <p:cNvSpPr txBox="1"/>
          <p:nvPr/>
        </p:nvSpPr>
        <p:spPr>
          <a:xfrm>
            <a:off x="3122234" y="2663983"/>
            <a:ext cx="3832982" cy="369332"/>
          </a:xfrm>
          <a:prstGeom prst="rect">
            <a:avLst/>
          </a:prstGeom>
          <a:noFill/>
        </p:spPr>
        <p:txBody>
          <a:bodyPr wrap="square" rtlCol="0">
            <a:spAutoFit/>
          </a:bodyPr>
          <a:lstStyle/>
          <a:p>
            <a:pPr algn="ctr"/>
            <a:r>
              <a:rPr lang="en-US" u="sng" dirty="0">
                <a:solidFill>
                  <a:schemeClr val="bg1"/>
                </a:solidFill>
              </a:rPr>
              <a:t>Novel Downstream Tasks</a:t>
            </a:r>
          </a:p>
        </p:txBody>
      </p:sp>
      <p:sp>
        <p:nvSpPr>
          <p:cNvPr id="16" name="Title 1">
            <a:extLst>
              <a:ext uri="{FF2B5EF4-FFF2-40B4-BE49-F238E27FC236}">
                <a16:creationId xmlns:a16="http://schemas.microsoft.com/office/drawing/2014/main" id="{C854C0C4-794D-44E3-81BD-9E1215F452C9}"/>
              </a:ext>
            </a:extLst>
          </p:cNvPr>
          <p:cNvSpPr txBox="1">
            <a:spLocks/>
          </p:cNvSpPr>
          <p:nvPr/>
        </p:nvSpPr>
        <p:spPr>
          <a:xfrm>
            <a:off x="503640" y="103840"/>
            <a:ext cx="9068760" cy="430887"/>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mmNorm</a:t>
            </a:r>
            <a:r>
              <a:rPr lang="en-US" sz="2800" dirty="0">
                <a:solidFill>
                  <a:schemeClr val="bg1"/>
                </a:solidFill>
              </a:rPr>
              <a:t>: A paradigm shift in </a:t>
            </a:r>
            <a:r>
              <a:rPr lang="en-US" sz="2800" dirty="0" err="1">
                <a:solidFill>
                  <a:schemeClr val="bg1"/>
                </a:solidFill>
              </a:rPr>
              <a:t>mmWave</a:t>
            </a:r>
            <a:r>
              <a:rPr lang="en-US" sz="2800" dirty="0">
                <a:solidFill>
                  <a:schemeClr val="bg1"/>
                </a:solidFill>
              </a:rPr>
              <a:t> reconstruction</a:t>
            </a:r>
          </a:p>
        </p:txBody>
      </p:sp>
      <p:pic>
        <p:nvPicPr>
          <p:cNvPr id="5" name="Picture 4">
            <a:extLst>
              <a:ext uri="{FF2B5EF4-FFF2-40B4-BE49-F238E27FC236}">
                <a16:creationId xmlns:a16="http://schemas.microsoft.com/office/drawing/2014/main" id="{A5090E07-B536-4570-BF99-7CB18480EB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73580" y1="55254" x2="73580" y2="55254"/>
                      </a14:backgroundRemoval>
                    </a14:imgEffect>
                  </a14:imgLayer>
                </a14:imgProps>
              </a:ext>
              <a:ext uri="{28A0092B-C50C-407E-A947-70E740481C1C}">
                <a14:useLocalDpi xmlns:a14="http://schemas.microsoft.com/office/drawing/2010/main" val="0"/>
              </a:ext>
            </a:extLst>
          </a:blip>
          <a:stretch>
            <a:fillRect/>
          </a:stretch>
        </p:blipFill>
        <p:spPr>
          <a:xfrm>
            <a:off x="1163835" y="4479919"/>
            <a:ext cx="1800670" cy="1509084"/>
          </a:xfrm>
          <a:prstGeom prst="rect">
            <a:avLst/>
          </a:prstGeom>
        </p:spPr>
      </p:pic>
      <p:sp>
        <p:nvSpPr>
          <p:cNvPr id="23" name="TextBox 22">
            <a:extLst>
              <a:ext uri="{FF2B5EF4-FFF2-40B4-BE49-F238E27FC236}">
                <a16:creationId xmlns:a16="http://schemas.microsoft.com/office/drawing/2014/main" id="{5D78A5C1-B6CD-41C7-8CD0-C3110D292371}"/>
              </a:ext>
            </a:extLst>
          </p:cNvPr>
          <p:cNvSpPr txBox="1"/>
          <p:nvPr/>
        </p:nvSpPr>
        <p:spPr>
          <a:xfrm>
            <a:off x="6452219" y="2632104"/>
            <a:ext cx="3832982" cy="369332"/>
          </a:xfrm>
          <a:prstGeom prst="rect">
            <a:avLst/>
          </a:prstGeom>
          <a:noFill/>
        </p:spPr>
        <p:txBody>
          <a:bodyPr wrap="square" rtlCol="0">
            <a:spAutoFit/>
          </a:bodyPr>
          <a:lstStyle/>
          <a:p>
            <a:pPr algn="ctr"/>
            <a:r>
              <a:rPr lang="en-US" u="sng" dirty="0">
                <a:solidFill>
                  <a:schemeClr val="bg1"/>
                </a:solidFill>
              </a:rPr>
              <a:t>Large Scale Scenes</a:t>
            </a:r>
          </a:p>
        </p:txBody>
      </p:sp>
      <p:sp>
        <p:nvSpPr>
          <p:cNvPr id="13" name="TextBox 12">
            <a:extLst>
              <a:ext uri="{FF2B5EF4-FFF2-40B4-BE49-F238E27FC236}">
                <a16:creationId xmlns:a16="http://schemas.microsoft.com/office/drawing/2014/main" id="{E40860C1-C86C-416C-BC76-02AFC1155AF1}"/>
              </a:ext>
            </a:extLst>
          </p:cNvPr>
          <p:cNvSpPr txBox="1"/>
          <p:nvPr/>
        </p:nvSpPr>
        <p:spPr>
          <a:xfrm>
            <a:off x="-252259" y="2654574"/>
            <a:ext cx="3832982" cy="369332"/>
          </a:xfrm>
          <a:prstGeom prst="rect">
            <a:avLst/>
          </a:prstGeom>
          <a:noFill/>
        </p:spPr>
        <p:txBody>
          <a:bodyPr wrap="square" rtlCol="0">
            <a:spAutoFit/>
          </a:bodyPr>
          <a:lstStyle/>
          <a:p>
            <a:pPr algn="ctr"/>
            <a:r>
              <a:rPr lang="en-US" u="sng" dirty="0">
                <a:solidFill>
                  <a:schemeClr val="bg1"/>
                </a:solidFill>
              </a:rPr>
              <a:t>Shape Completion</a:t>
            </a:r>
          </a:p>
        </p:txBody>
      </p:sp>
      <p:pic>
        <p:nvPicPr>
          <p:cNvPr id="9" name="Picture 8">
            <a:extLst>
              <a:ext uri="{FF2B5EF4-FFF2-40B4-BE49-F238E27FC236}">
                <a16:creationId xmlns:a16="http://schemas.microsoft.com/office/drawing/2014/main" id="{E2C5FBE8-EDE5-40C1-9595-07943A6B8A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167" b="53167" l="55313" r="67656">
                        <a14:foregroundMark x1="65156" y1="52083" x2="65156" y2="52083"/>
                        <a14:foregroundMark x1="64323" y1="53167" x2="64323" y2="53167"/>
                        <a14:foregroundMark x1="67656" y1="50833" x2="67656" y2="50833"/>
                      </a14:backgroundRemoval>
                    </a14:imgEffect>
                  </a14:imgLayer>
                </a14:imgProps>
              </a:ext>
            </a:extLst>
          </a:blip>
          <a:srcRect l="53853" t="39816" r="31472" b="46044"/>
          <a:stretch/>
        </p:blipFill>
        <p:spPr>
          <a:xfrm>
            <a:off x="1629703" y="3002310"/>
            <a:ext cx="1003111" cy="604063"/>
          </a:xfrm>
          <a:prstGeom prst="rect">
            <a:avLst/>
          </a:prstGeom>
        </p:spPr>
      </p:pic>
      <p:cxnSp>
        <p:nvCxnSpPr>
          <p:cNvPr id="28" name="Straight Arrow Connector 27">
            <a:extLst>
              <a:ext uri="{FF2B5EF4-FFF2-40B4-BE49-F238E27FC236}">
                <a16:creationId xmlns:a16="http://schemas.microsoft.com/office/drawing/2014/main" id="{5C3AC24D-848F-4249-A556-580DDB0D49CB}"/>
              </a:ext>
            </a:extLst>
          </p:cNvPr>
          <p:cNvCxnSpPr>
            <a:cxnSpLocks/>
          </p:cNvCxnSpPr>
          <p:nvPr/>
        </p:nvCxnSpPr>
        <p:spPr>
          <a:xfrm rot="5400000">
            <a:off x="2016426" y="4696051"/>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D2EC8C-F518-48F4-9600-8E099313E6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0619" y="3032982"/>
            <a:ext cx="860358" cy="766453"/>
          </a:xfrm>
          <a:prstGeom prst="rect">
            <a:avLst/>
          </a:prstGeom>
        </p:spPr>
      </p:pic>
      <p:pic>
        <p:nvPicPr>
          <p:cNvPr id="26" name="Picture 25">
            <a:extLst>
              <a:ext uri="{FF2B5EF4-FFF2-40B4-BE49-F238E27FC236}">
                <a16:creationId xmlns:a16="http://schemas.microsoft.com/office/drawing/2014/main" id="{1CF49F6A-80D4-4B23-AB24-3B455A9182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250" b="91000" l="1500" r="98250">
                        <a14:foregroundMark x1="5750" y1="32750" x2="5750" y2="32750"/>
                        <a14:foregroundMark x1="5750" y1="68000" x2="5750" y2="68000"/>
                        <a14:foregroundMark x1="2250" y1="67750" x2="2250" y2="67750"/>
                        <a14:foregroundMark x1="1750" y1="30250" x2="1750" y2="30250"/>
                        <a14:foregroundMark x1="1500" y1="68000" x2="1500" y2="68000"/>
                        <a14:foregroundMark x1="52250" y1="91000" x2="52250" y2="91000"/>
                        <a14:foregroundMark x1="92500" y1="48500" x2="92500" y2="48500"/>
                        <a14:foregroundMark x1="98250" y1="48500" x2="98250" y2="48500"/>
                        <a14:foregroundMark x1="52000" y1="8250" x2="52000" y2="8250"/>
                        <a14:foregroundMark x1="50500" y1="5250" x2="50500" y2="5250"/>
                      </a14:backgroundRemoval>
                    </a14:imgEffect>
                  </a14:imgLayer>
                </a14:imgProps>
              </a:ext>
              <a:ext uri="{28A0092B-C50C-407E-A947-70E740481C1C}">
                <a14:useLocalDpi xmlns:a14="http://schemas.microsoft.com/office/drawing/2010/main" val="0"/>
              </a:ext>
            </a:extLst>
          </a:blip>
          <a:stretch>
            <a:fillRect/>
          </a:stretch>
        </p:blipFill>
        <p:spPr>
          <a:xfrm>
            <a:off x="1662379" y="3758750"/>
            <a:ext cx="911700" cy="911700"/>
          </a:xfrm>
          <a:prstGeom prst="rect">
            <a:avLst/>
          </a:prstGeom>
        </p:spPr>
      </p:pic>
      <p:cxnSp>
        <p:nvCxnSpPr>
          <p:cNvPr id="27" name="Straight Arrow Connector 26">
            <a:extLst>
              <a:ext uri="{FF2B5EF4-FFF2-40B4-BE49-F238E27FC236}">
                <a16:creationId xmlns:a16="http://schemas.microsoft.com/office/drawing/2014/main" id="{48E93332-77C6-4798-96B8-E2352D0F7531}"/>
              </a:ext>
            </a:extLst>
          </p:cNvPr>
          <p:cNvCxnSpPr>
            <a:cxnSpLocks/>
          </p:cNvCxnSpPr>
          <p:nvPr/>
        </p:nvCxnSpPr>
        <p:spPr>
          <a:xfrm rot="5400000">
            <a:off x="2015243" y="3664280"/>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AE0ECDC-E5B4-4A99-849F-9C0F8D6BE702}"/>
              </a:ext>
            </a:extLst>
          </p:cNvPr>
          <p:cNvGrpSpPr/>
          <p:nvPr/>
        </p:nvGrpSpPr>
        <p:grpSpPr>
          <a:xfrm>
            <a:off x="3404890" y="3122624"/>
            <a:ext cx="3267670" cy="2457557"/>
            <a:chOff x="2703509" y="3122624"/>
            <a:chExt cx="3267670" cy="2457557"/>
          </a:xfrm>
        </p:grpSpPr>
        <p:grpSp>
          <p:nvGrpSpPr>
            <p:cNvPr id="10" name="Group 9">
              <a:extLst>
                <a:ext uri="{FF2B5EF4-FFF2-40B4-BE49-F238E27FC236}">
                  <a16:creationId xmlns:a16="http://schemas.microsoft.com/office/drawing/2014/main" id="{F325358D-E0A2-468E-8804-33AAC2C1D41B}"/>
                </a:ext>
              </a:extLst>
            </p:cNvPr>
            <p:cNvGrpSpPr/>
            <p:nvPr/>
          </p:nvGrpSpPr>
          <p:grpSpPr>
            <a:xfrm>
              <a:off x="2703509" y="3122624"/>
              <a:ext cx="1735032" cy="1596448"/>
              <a:chOff x="1856165" y="3816483"/>
              <a:chExt cx="1735032" cy="1596448"/>
            </a:xfrm>
          </p:grpSpPr>
          <p:pic>
            <p:nvPicPr>
              <p:cNvPr id="3" name="Picture 2">
                <a:extLst>
                  <a:ext uri="{FF2B5EF4-FFF2-40B4-BE49-F238E27FC236}">
                    <a16:creationId xmlns:a16="http://schemas.microsoft.com/office/drawing/2014/main" id="{4CCA17DC-B4B3-4A0E-B37C-05618B88EC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6165" y="3816483"/>
                <a:ext cx="1735032" cy="1298061"/>
              </a:xfrm>
              <a:prstGeom prst="rect">
                <a:avLst/>
              </a:prstGeom>
            </p:spPr>
          </p:pic>
          <p:sp>
            <p:nvSpPr>
              <p:cNvPr id="42" name="TextBox 41">
                <a:extLst>
                  <a:ext uri="{FF2B5EF4-FFF2-40B4-BE49-F238E27FC236}">
                    <a16:creationId xmlns:a16="http://schemas.microsoft.com/office/drawing/2014/main" id="{0F572FFB-D31F-40D1-9941-B31B6136D4FB}"/>
                  </a:ext>
                </a:extLst>
              </p:cNvPr>
              <p:cNvSpPr txBox="1"/>
              <p:nvPr/>
            </p:nvSpPr>
            <p:spPr>
              <a:xfrm>
                <a:off x="1865161" y="5043599"/>
                <a:ext cx="1717040" cy="369332"/>
              </a:xfrm>
              <a:prstGeom prst="rect">
                <a:avLst/>
              </a:prstGeom>
              <a:noFill/>
            </p:spPr>
            <p:txBody>
              <a:bodyPr wrap="square" rtlCol="0">
                <a:spAutoFit/>
              </a:bodyPr>
              <a:lstStyle/>
              <a:p>
                <a:pPr algn="ctr"/>
                <a:r>
                  <a:rPr lang="en-US" dirty="0">
                    <a:solidFill>
                      <a:schemeClr val="bg1"/>
                    </a:solidFill>
                  </a:rPr>
                  <a:t>Robotics</a:t>
                </a:r>
              </a:p>
            </p:txBody>
          </p:sp>
        </p:grpSp>
        <p:grpSp>
          <p:nvGrpSpPr>
            <p:cNvPr id="7" name="Group 6">
              <a:extLst>
                <a:ext uri="{FF2B5EF4-FFF2-40B4-BE49-F238E27FC236}">
                  <a16:creationId xmlns:a16="http://schemas.microsoft.com/office/drawing/2014/main" id="{3C805D90-10C8-4D62-BDF4-E865BFB11E49}"/>
                </a:ext>
              </a:extLst>
            </p:cNvPr>
            <p:cNvGrpSpPr/>
            <p:nvPr/>
          </p:nvGrpSpPr>
          <p:grpSpPr>
            <a:xfrm>
              <a:off x="3725819" y="3985746"/>
              <a:ext cx="2245360" cy="1594435"/>
              <a:chOff x="3621975" y="3818496"/>
              <a:chExt cx="2245360" cy="1594435"/>
            </a:xfrm>
          </p:grpSpPr>
          <p:grpSp>
            <p:nvGrpSpPr>
              <p:cNvPr id="2" name="Group 1">
                <a:extLst>
                  <a:ext uri="{FF2B5EF4-FFF2-40B4-BE49-F238E27FC236}">
                    <a16:creationId xmlns:a16="http://schemas.microsoft.com/office/drawing/2014/main" id="{816BD091-6665-49B9-92DD-349F19759BD9}"/>
                  </a:ext>
                </a:extLst>
              </p:cNvPr>
              <p:cNvGrpSpPr/>
              <p:nvPr/>
            </p:nvGrpSpPr>
            <p:grpSpPr>
              <a:xfrm>
                <a:off x="3883860" y="3818496"/>
                <a:ext cx="1721591" cy="1357885"/>
                <a:chOff x="3819025" y="3818496"/>
                <a:chExt cx="1721591" cy="1357885"/>
              </a:xfrm>
            </p:grpSpPr>
            <p:pic>
              <p:nvPicPr>
                <p:cNvPr id="35" name="Picture 34">
                  <a:extLst>
                    <a:ext uri="{FF2B5EF4-FFF2-40B4-BE49-F238E27FC236}">
                      <a16:creationId xmlns:a16="http://schemas.microsoft.com/office/drawing/2014/main" id="{8772B6B8-FAB8-48D3-BD18-24FC0CBF0DB8}"/>
                    </a:ext>
                  </a:extLst>
                </p:cNvPr>
                <p:cNvPicPr>
                  <a:picLocks noChangeAspect="1"/>
                </p:cNvPicPr>
                <p:nvPr/>
              </p:nvPicPr>
              <p:blipFill rotWithShape="1">
                <a:blip r:embed="rId12">
                  <a:extLst>
                    <a:ext uri="{28A0092B-C50C-407E-A947-70E740481C1C}">
                      <a14:useLocalDpi xmlns:a14="http://schemas.microsoft.com/office/drawing/2010/main" val="0"/>
                    </a:ext>
                  </a:extLst>
                </a:blip>
                <a:srcRect l="11010" t="12308" r="10889"/>
                <a:stretch/>
              </p:blipFill>
              <p:spPr>
                <a:xfrm>
                  <a:off x="3833637" y="3818496"/>
                  <a:ext cx="1706979" cy="1277760"/>
                </a:xfrm>
                <a:prstGeom prst="rect">
                  <a:avLst/>
                </a:prstGeom>
              </p:spPr>
            </p:pic>
            <p:pic>
              <p:nvPicPr>
                <p:cNvPr id="34" name="Picture 4" descr="Colorful Keys Stock Illustrations – 4,535 Colorful Keys Stock  Illustrations, Vectors &amp; Clipart - Dreamstime">
                  <a:extLst>
                    <a:ext uri="{FF2B5EF4-FFF2-40B4-BE49-F238E27FC236}">
                      <a16:creationId xmlns:a16="http://schemas.microsoft.com/office/drawing/2014/main" id="{6455CF0D-588D-401A-B807-3B8A0E5C92C4}"/>
                    </a:ext>
                  </a:extLst>
                </p:cNvPr>
                <p:cNvPicPr>
                  <a:picLocks noChangeAspect="1" noChangeArrowheads="1"/>
                </p:cNvPicPr>
                <p:nvPr/>
              </p:nvPicPr>
              <p:blipFill>
                <a:blip r:embed="rId13" cstate="print">
                  <a:duotone>
                    <a:prstClr val="black"/>
                    <a:srgbClr val="C00000">
                      <a:tint val="45000"/>
                      <a:satMod val="400000"/>
                    </a:srgbClr>
                  </a:duotone>
                  <a:extLst>
                    <a:ext uri="{BEBA8EAE-BF5A-486C-A8C5-ECC9F3942E4B}">
                      <a14:imgProps xmlns:a14="http://schemas.microsoft.com/office/drawing/2010/main">
                        <a14:imgLayer r:embed="rId14">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val="0"/>
                    </a:ext>
                  </a:extLst>
                </a:blip>
                <a:srcRect/>
                <a:stretch>
                  <a:fillRect/>
                </a:stretch>
              </p:blipFill>
              <p:spPr bwMode="auto">
                <a:xfrm>
                  <a:off x="3819025" y="4667184"/>
                  <a:ext cx="579455" cy="509197"/>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08009480-83F2-434D-8F79-29F7191CD3EF}"/>
                  </a:ext>
                </a:extLst>
              </p:cNvPr>
              <p:cNvSpPr txBox="1"/>
              <p:nvPr/>
            </p:nvSpPr>
            <p:spPr>
              <a:xfrm>
                <a:off x="3621975" y="5043599"/>
                <a:ext cx="2245360" cy="369332"/>
              </a:xfrm>
              <a:prstGeom prst="rect">
                <a:avLst/>
              </a:prstGeom>
              <a:noFill/>
            </p:spPr>
            <p:txBody>
              <a:bodyPr wrap="square" rtlCol="0">
                <a:spAutoFit/>
              </a:bodyPr>
              <a:lstStyle/>
              <a:p>
                <a:pPr algn="ctr"/>
                <a:r>
                  <a:rPr lang="en-US" dirty="0">
                    <a:solidFill>
                      <a:schemeClr val="bg1"/>
                    </a:solidFill>
                  </a:rPr>
                  <a:t>Augmented Reality</a:t>
                </a:r>
              </a:p>
            </p:txBody>
          </p:sp>
        </p:grpSp>
      </p:grpSp>
      <p:grpSp>
        <p:nvGrpSpPr>
          <p:cNvPr id="17" name="Group 16">
            <a:extLst>
              <a:ext uri="{FF2B5EF4-FFF2-40B4-BE49-F238E27FC236}">
                <a16:creationId xmlns:a16="http://schemas.microsoft.com/office/drawing/2014/main" id="{FA4C6D2F-6EA5-4B82-8842-00CFA4A872A2}"/>
              </a:ext>
            </a:extLst>
          </p:cNvPr>
          <p:cNvGrpSpPr/>
          <p:nvPr/>
        </p:nvGrpSpPr>
        <p:grpSpPr>
          <a:xfrm>
            <a:off x="6616166" y="3122624"/>
            <a:ext cx="3505088" cy="2455575"/>
            <a:chOff x="5826258" y="3122624"/>
            <a:chExt cx="3505088" cy="2455575"/>
          </a:xfrm>
        </p:grpSpPr>
        <p:grpSp>
          <p:nvGrpSpPr>
            <p:cNvPr id="4" name="Group 3">
              <a:extLst>
                <a:ext uri="{FF2B5EF4-FFF2-40B4-BE49-F238E27FC236}">
                  <a16:creationId xmlns:a16="http://schemas.microsoft.com/office/drawing/2014/main" id="{6BD85377-7CA3-4528-95CF-4196D24FC16A}"/>
                </a:ext>
              </a:extLst>
            </p:cNvPr>
            <p:cNvGrpSpPr/>
            <p:nvPr/>
          </p:nvGrpSpPr>
          <p:grpSpPr>
            <a:xfrm>
              <a:off x="5826258" y="3122624"/>
              <a:ext cx="2245360" cy="1865438"/>
              <a:chOff x="5750560" y="3815512"/>
              <a:chExt cx="2245360" cy="1865438"/>
            </a:xfrm>
          </p:grpSpPr>
          <p:pic>
            <p:nvPicPr>
              <p:cNvPr id="1026" name="Picture 2" descr="Your guide to smart home: Room-by-room | Tom's Guide">
                <a:extLst>
                  <a:ext uri="{FF2B5EF4-FFF2-40B4-BE49-F238E27FC236}">
                    <a16:creationId xmlns:a16="http://schemas.microsoft.com/office/drawing/2014/main" id="{06910413-2DE2-45B1-B0BD-B98E60D1EF7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825" r="10471"/>
              <a:stretch/>
            </p:blipFill>
            <p:spPr bwMode="auto">
              <a:xfrm>
                <a:off x="6026886" y="3815512"/>
                <a:ext cx="1692709" cy="127464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C49C9DE-E92E-4CDE-BC0A-12F3BB47FE55}"/>
                  </a:ext>
                </a:extLst>
              </p:cNvPr>
              <p:cNvSpPr txBox="1"/>
              <p:nvPr/>
            </p:nvSpPr>
            <p:spPr>
              <a:xfrm>
                <a:off x="5750560" y="5034619"/>
                <a:ext cx="2245360" cy="646331"/>
              </a:xfrm>
              <a:prstGeom prst="rect">
                <a:avLst/>
              </a:prstGeom>
              <a:noFill/>
            </p:spPr>
            <p:txBody>
              <a:bodyPr wrap="square" rtlCol="0">
                <a:spAutoFit/>
              </a:bodyPr>
              <a:lstStyle/>
              <a:p>
                <a:pPr algn="ctr"/>
                <a:r>
                  <a:rPr lang="en-US" dirty="0">
                    <a:solidFill>
                      <a:schemeClr val="bg1"/>
                    </a:solidFill>
                  </a:rPr>
                  <a:t>Indoor</a:t>
                </a:r>
              </a:p>
              <a:p>
                <a:pPr algn="ctr"/>
                <a:r>
                  <a:rPr lang="en-US" dirty="0">
                    <a:solidFill>
                      <a:schemeClr val="bg1"/>
                    </a:solidFill>
                  </a:rPr>
                  <a:t>Scenes</a:t>
                </a:r>
              </a:p>
            </p:txBody>
          </p:sp>
        </p:grpSp>
        <p:grpSp>
          <p:nvGrpSpPr>
            <p:cNvPr id="6" name="Group 5">
              <a:extLst>
                <a:ext uri="{FF2B5EF4-FFF2-40B4-BE49-F238E27FC236}">
                  <a16:creationId xmlns:a16="http://schemas.microsoft.com/office/drawing/2014/main" id="{BDA04503-DE6D-4B41-8770-5E72433D5117}"/>
                </a:ext>
              </a:extLst>
            </p:cNvPr>
            <p:cNvGrpSpPr/>
            <p:nvPr/>
          </p:nvGrpSpPr>
          <p:grpSpPr>
            <a:xfrm>
              <a:off x="7085986" y="3985746"/>
              <a:ext cx="2245360" cy="1592453"/>
              <a:chOff x="7791450" y="3811498"/>
              <a:chExt cx="2245360" cy="1592453"/>
            </a:xfrm>
          </p:grpSpPr>
          <p:pic>
            <p:nvPicPr>
              <p:cNvPr id="1028" name="Picture 4" descr="Autonomous Driving and the Quest for Safety | Samsung Semiconductor Global">
                <a:extLst>
                  <a:ext uri="{FF2B5EF4-FFF2-40B4-BE49-F238E27FC236}">
                    <a16:creationId xmlns:a16="http://schemas.microsoft.com/office/drawing/2014/main" id="{4ED9355F-9866-476B-B0CB-B5A29088093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1658"/>
              <a:stretch/>
            </p:blipFill>
            <p:spPr bwMode="auto">
              <a:xfrm>
                <a:off x="8067080" y="3811498"/>
                <a:ext cx="1694100" cy="127934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D6286EB-9D20-4673-A57B-9AAD15F6909C}"/>
                  </a:ext>
                </a:extLst>
              </p:cNvPr>
              <p:cNvSpPr txBox="1"/>
              <p:nvPr/>
            </p:nvSpPr>
            <p:spPr>
              <a:xfrm>
                <a:off x="7791450" y="5034619"/>
                <a:ext cx="2245360" cy="369332"/>
              </a:xfrm>
              <a:prstGeom prst="rect">
                <a:avLst/>
              </a:prstGeom>
              <a:noFill/>
            </p:spPr>
            <p:txBody>
              <a:bodyPr wrap="square" rtlCol="0">
                <a:spAutoFit/>
              </a:bodyPr>
              <a:lstStyle/>
              <a:p>
                <a:pPr algn="ctr"/>
                <a:r>
                  <a:rPr lang="en-US" dirty="0">
                    <a:solidFill>
                      <a:schemeClr val="bg1"/>
                    </a:solidFill>
                  </a:rPr>
                  <a:t>Autonomous Driving</a:t>
                </a:r>
              </a:p>
            </p:txBody>
          </p:sp>
        </p:grpSp>
      </p:grpSp>
      <p:pic>
        <p:nvPicPr>
          <p:cNvPr id="36" name="Picture 35">
            <a:extLst>
              <a:ext uri="{FF2B5EF4-FFF2-40B4-BE49-F238E27FC236}">
                <a16:creationId xmlns:a16="http://schemas.microsoft.com/office/drawing/2014/main" id="{4A1F3FC6-5D88-469C-B7E9-055F9544C3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8766" y="-479862"/>
            <a:ext cx="7450314" cy="4190802"/>
          </a:xfrm>
          <a:prstGeom prst="rect">
            <a:avLst/>
          </a:prstGeom>
        </p:spPr>
      </p:pic>
      <p:pic>
        <p:nvPicPr>
          <p:cNvPr id="20" name="Picture 19">
            <a:extLst>
              <a:ext uri="{FF2B5EF4-FFF2-40B4-BE49-F238E27FC236}">
                <a16:creationId xmlns:a16="http://schemas.microsoft.com/office/drawing/2014/main" id="{164DE1A4-0224-4661-B49A-264598A92B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4297" y="809544"/>
            <a:ext cx="1838130" cy="1838130"/>
          </a:xfrm>
          <a:prstGeom prst="rect">
            <a:avLst/>
          </a:prstGeom>
        </p:spPr>
      </p:pic>
    </p:spTree>
    <p:extLst>
      <p:ext uri="{BB962C8B-B14F-4D97-AF65-F5344CB8AC3E}">
        <p14:creationId xmlns:p14="http://schemas.microsoft.com/office/powerpoint/2010/main" val="1378810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esentation_video_combined">
            <a:hlinkClick r:id="" action="ppaction://media"/>
            <a:extLst>
              <a:ext uri="{FF2B5EF4-FFF2-40B4-BE49-F238E27FC236}">
                <a16:creationId xmlns:a16="http://schemas.microsoft.com/office/drawing/2014/main" id="{C0BCE47B-CA01-4B49-A0C7-356C259E39F5}"/>
              </a:ext>
            </a:extLst>
          </p:cNvPr>
          <p:cNvPicPr>
            <a:picLocks noChangeAspect="1"/>
          </p:cNvPicPr>
          <p:nvPr>
            <a:videoFile r:link="rId1"/>
            <p:extLst>
              <p:ext uri="{DAA4B4D4-6D71-4841-9C94-3DE7FCFB9230}">
                <p14:media xmlns:p14="http://schemas.microsoft.com/office/powerpoint/2010/main" r:embed="rId2">
                  <p14:trim st="2173"/>
                </p14:media>
              </p:ext>
            </p:extLst>
          </p:nvPr>
        </p:nvPicPr>
        <p:blipFill rotWithShape="1">
          <a:blip r:embed="rId5"/>
          <a:srcRect t="25270" b="25264"/>
          <a:stretch/>
        </p:blipFill>
        <p:spPr>
          <a:xfrm>
            <a:off x="0" y="1432561"/>
            <a:ext cx="10077450" cy="2804160"/>
          </a:xfrm>
          <a:prstGeom prst="rect">
            <a:avLst/>
          </a:prstGeom>
        </p:spPr>
      </p:pic>
      <p:sp>
        <p:nvSpPr>
          <p:cNvPr id="9" name="Title 1">
            <a:extLst>
              <a:ext uri="{FF2B5EF4-FFF2-40B4-BE49-F238E27FC236}">
                <a16:creationId xmlns:a16="http://schemas.microsoft.com/office/drawing/2014/main" id="{8097D135-A579-4FBC-8E3F-402A0F80E814}"/>
              </a:ext>
            </a:extLst>
          </p:cNvPr>
          <p:cNvSpPr txBox="1">
            <a:spLocks/>
          </p:cNvSpPr>
          <p:nvPr/>
        </p:nvSpPr>
        <p:spPr>
          <a:xfrm>
            <a:off x="0" y="89494"/>
            <a:ext cx="10077450" cy="86177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Can we enable high-accuracy non-line-of-sight </a:t>
            </a:r>
          </a:p>
          <a:p>
            <a:r>
              <a:rPr lang="en-US" sz="2800" dirty="0">
                <a:solidFill>
                  <a:schemeClr val="bg1"/>
                </a:solidFill>
              </a:rPr>
              <a:t>3D object reconstruction with millimeter-waves?</a:t>
            </a:r>
          </a:p>
        </p:txBody>
      </p:sp>
      <p:sp>
        <p:nvSpPr>
          <p:cNvPr id="5" name="TextBox 4">
            <a:extLst>
              <a:ext uri="{FF2B5EF4-FFF2-40B4-BE49-F238E27FC236}">
                <a16:creationId xmlns:a16="http://schemas.microsoft.com/office/drawing/2014/main" id="{04513DB0-5B2A-45EB-9BA0-E2CB0EF21F64}"/>
              </a:ext>
            </a:extLst>
          </p:cNvPr>
          <p:cNvSpPr txBox="1"/>
          <p:nvPr/>
        </p:nvSpPr>
        <p:spPr>
          <a:xfrm>
            <a:off x="9110518" y="5422742"/>
            <a:ext cx="966932" cy="246221"/>
          </a:xfrm>
          <a:prstGeom prst="rect">
            <a:avLst/>
          </a:prstGeom>
          <a:noFill/>
        </p:spPr>
        <p:txBody>
          <a:bodyPr wrap="none" rtlCol="0">
            <a:spAutoFit/>
          </a:bodyPr>
          <a:lstStyle/>
          <a:p>
            <a:pPr algn="r"/>
            <a:r>
              <a:rPr lang="en-US" sz="1000" dirty="0">
                <a:solidFill>
                  <a:srgbClr val="E7E6E6"/>
                </a:solidFill>
              </a:rPr>
              <a:t>* </a:t>
            </a:r>
            <a:r>
              <a:rPr lang="en-US" sz="1000" dirty="0" err="1">
                <a:solidFill>
                  <a:srgbClr val="E7E6E6"/>
                </a:solidFill>
              </a:rPr>
              <a:t>Mobicom</a:t>
            </a:r>
            <a:r>
              <a:rPr lang="en-US" sz="1000" dirty="0">
                <a:solidFill>
                  <a:srgbClr val="E7E6E6"/>
                </a:solidFill>
              </a:rPr>
              <a:t> ‘24</a:t>
            </a:r>
          </a:p>
        </p:txBody>
      </p:sp>
      <p:sp>
        <p:nvSpPr>
          <p:cNvPr id="6" name="TextBox 5">
            <a:extLst>
              <a:ext uri="{FF2B5EF4-FFF2-40B4-BE49-F238E27FC236}">
                <a16:creationId xmlns:a16="http://schemas.microsoft.com/office/drawing/2014/main" id="{5004F48C-BAE8-44AA-9A2F-272362E5CB90}"/>
              </a:ext>
            </a:extLst>
          </p:cNvPr>
          <p:cNvSpPr txBox="1"/>
          <p:nvPr/>
        </p:nvSpPr>
        <p:spPr>
          <a:xfrm>
            <a:off x="5932056" y="1650842"/>
            <a:ext cx="274434" cy="369332"/>
          </a:xfrm>
          <a:prstGeom prst="rect">
            <a:avLst/>
          </a:prstGeom>
          <a:noFill/>
        </p:spPr>
        <p:txBody>
          <a:bodyPr wrap="none" rtlCol="0">
            <a:spAutoFit/>
          </a:bodyPr>
          <a:lstStyle/>
          <a:p>
            <a:pPr algn="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254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93"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4BD01-4E92-4F65-A4B0-4885590BB8AF}"/>
              </a:ext>
            </a:extLst>
          </p:cNvPr>
          <p:cNvSpPr txBox="1"/>
          <p:nvPr/>
        </p:nvSpPr>
        <p:spPr>
          <a:xfrm>
            <a:off x="2904435" y="6256351"/>
            <a:ext cx="5552661" cy="2585323"/>
          </a:xfrm>
          <a:prstGeom prst="rect">
            <a:avLst/>
          </a:prstGeom>
          <a:noFill/>
        </p:spPr>
        <p:txBody>
          <a:bodyPr wrap="square" rtlCol="0">
            <a:spAutoFit/>
          </a:bodyPr>
          <a:lstStyle/>
          <a:p>
            <a:pPr lvl="0" algn="ctr">
              <a:buSzPct val="45000"/>
              <a:buFont typeface="StarSymbol"/>
              <a:buChar char="●"/>
            </a:pPr>
            <a:r>
              <a:rPr lang="en-US" dirty="0">
                <a:solidFill>
                  <a:schemeClr val="accent1"/>
                </a:solidFill>
              </a:rPr>
              <a:t>camera view static (gone), robot scanning (v fast or only partial),  </a:t>
            </a:r>
            <a:br>
              <a:rPr lang="en-US" dirty="0">
                <a:solidFill>
                  <a:schemeClr val="accent1"/>
                </a:solidFill>
              </a:rPr>
            </a:br>
            <a:r>
              <a:rPr lang="en-US" dirty="0">
                <a:solidFill>
                  <a:schemeClr val="accent1"/>
                </a:solidFill>
              </a:rPr>
              <a:t>- camera view gets bigger, open box</a:t>
            </a:r>
            <a:br>
              <a:rPr lang="en-US" dirty="0">
                <a:solidFill>
                  <a:schemeClr val="accent1"/>
                </a:solidFill>
              </a:rPr>
            </a:br>
            <a:r>
              <a:rPr lang="en-US" dirty="0">
                <a:solidFill>
                  <a:schemeClr val="accent1"/>
                </a:solidFill>
              </a:rPr>
              <a:t>- blur to spoon</a:t>
            </a:r>
            <a:br>
              <a:rPr lang="en-US" dirty="0">
                <a:solidFill>
                  <a:schemeClr val="accent1"/>
                </a:solidFill>
              </a:rPr>
            </a:br>
            <a:r>
              <a:rPr lang="en-US" dirty="0">
                <a:solidFill>
                  <a:schemeClr val="accent1"/>
                </a:solidFill>
              </a:rPr>
              <a:t> gets smaller</a:t>
            </a:r>
          </a:p>
          <a:p>
            <a:pPr lvl="0" algn="ctr">
              <a:buSzPct val="45000"/>
              <a:buFont typeface="StarSymbol"/>
              <a:buChar char="●"/>
            </a:pPr>
            <a:r>
              <a:rPr lang="en-US" dirty="0">
                <a:solidFill>
                  <a:schemeClr val="accent1"/>
                </a:solidFill>
              </a:rPr>
              <a:t>Add baseline</a:t>
            </a:r>
          </a:p>
          <a:p>
            <a:pPr lvl="0" algn="ctr">
              <a:buSzPct val="45000"/>
              <a:buFont typeface="StarSymbol"/>
              <a:buChar char="●"/>
            </a:pPr>
            <a:r>
              <a:rPr lang="en-US" dirty="0">
                <a:solidFill>
                  <a:schemeClr val="accent1"/>
                </a:solidFill>
              </a:rPr>
              <a:t>Add ours</a:t>
            </a:r>
          </a:p>
          <a:p>
            <a:pPr lvl="0" algn="ctr">
              <a:buSzPct val="45000"/>
              <a:buFont typeface="StarSymbol"/>
              <a:buChar char="●"/>
            </a:pPr>
            <a:r>
              <a:rPr lang="en-US" dirty="0">
                <a:solidFill>
                  <a:schemeClr val="accent1"/>
                </a:solidFill>
              </a:rPr>
              <a:t>Spin all 3</a:t>
            </a:r>
          </a:p>
          <a:p>
            <a:endParaRPr lang="en-US" dirty="0">
              <a:solidFill>
                <a:schemeClr val="accent1"/>
              </a:solidFill>
            </a:endParaRPr>
          </a:p>
        </p:txBody>
      </p:sp>
      <p:sp>
        <p:nvSpPr>
          <p:cNvPr id="4" name="Title 1">
            <a:extLst>
              <a:ext uri="{FF2B5EF4-FFF2-40B4-BE49-F238E27FC236}">
                <a16:creationId xmlns:a16="http://schemas.microsoft.com/office/drawing/2014/main" id="{3559E84B-571C-442B-9661-04DD16C61598}"/>
              </a:ext>
            </a:extLst>
          </p:cNvPr>
          <p:cNvSpPr txBox="1">
            <a:spLocks/>
          </p:cNvSpPr>
          <p:nvPr/>
        </p:nvSpPr>
        <p:spPr>
          <a:xfrm>
            <a:off x="0" y="351103"/>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High-Accuracy Non-Line-of-Sight 3D Reconstruction has Many Applications</a:t>
            </a:r>
          </a:p>
        </p:txBody>
      </p:sp>
      <p:grpSp>
        <p:nvGrpSpPr>
          <p:cNvPr id="21" name="Group 20">
            <a:extLst>
              <a:ext uri="{FF2B5EF4-FFF2-40B4-BE49-F238E27FC236}">
                <a16:creationId xmlns:a16="http://schemas.microsoft.com/office/drawing/2014/main" id="{16C0282F-3180-4515-8564-5123736D53DD}"/>
              </a:ext>
            </a:extLst>
          </p:cNvPr>
          <p:cNvGrpSpPr/>
          <p:nvPr/>
        </p:nvGrpSpPr>
        <p:grpSpPr>
          <a:xfrm>
            <a:off x="45202" y="1183564"/>
            <a:ext cx="3287278" cy="3643502"/>
            <a:chOff x="45202" y="1183564"/>
            <a:chExt cx="3287278" cy="3643502"/>
          </a:xfrm>
        </p:grpSpPr>
        <p:pic>
          <p:nvPicPr>
            <p:cNvPr id="1026" name="Picture 2" descr="IAM Robotics Takes on Automated Warehouse Picking - IEEE Spectrum">
              <a:extLst>
                <a:ext uri="{FF2B5EF4-FFF2-40B4-BE49-F238E27FC236}">
                  <a16:creationId xmlns:a16="http://schemas.microsoft.com/office/drawing/2014/main" id="{93DA9959-73A9-4567-ACE9-C870CBE1E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 r="13289"/>
            <a:stretch/>
          </p:blipFill>
          <p:spPr bwMode="auto">
            <a:xfrm>
              <a:off x="45202" y="1183564"/>
              <a:ext cx="3287278" cy="32558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D37EC62-14B7-4A7A-8254-F5AA497009DD}"/>
                </a:ext>
              </a:extLst>
            </p:cNvPr>
            <p:cNvSpPr txBox="1"/>
            <p:nvPr/>
          </p:nvSpPr>
          <p:spPr>
            <a:xfrm>
              <a:off x="1194924" y="4457734"/>
              <a:ext cx="987835" cy="369332"/>
            </a:xfrm>
            <a:prstGeom prst="rect">
              <a:avLst/>
            </a:prstGeom>
            <a:noFill/>
          </p:spPr>
          <p:txBody>
            <a:bodyPr wrap="none" rtlCol="0">
              <a:spAutoFit/>
            </a:bodyPr>
            <a:lstStyle/>
            <a:p>
              <a:pPr algn="ctr"/>
              <a:r>
                <a:rPr lang="en-US" dirty="0">
                  <a:solidFill>
                    <a:schemeClr val="bg1"/>
                  </a:solidFill>
                </a:rPr>
                <a:t>Robotics</a:t>
              </a:r>
            </a:p>
          </p:txBody>
        </p:sp>
      </p:grpSp>
      <p:pic>
        <p:nvPicPr>
          <p:cNvPr id="8" name="Picture 7">
            <a:extLst>
              <a:ext uri="{FF2B5EF4-FFF2-40B4-BE49-F238E27FC236}">
                <a16:creationId xmlns:a16="http://schemas.microsoft.com/office/drawing/2014/main" id="{60C2C69B-8493-46D0-A32A-D057155DD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822" y="1596715"/>
            <a:ext cx="2003534" cy="3506184"/>
          </a:xfrm>
          <a:prstGeom prst="rect">
            <a:avLst/>
          </a:prstGeom>
        </p:spPr>
      </p:pic>
      <p:grpSp>
        <p:nvGrpSpPr>
          <p:cNvPr id="5" name="Group 4">
            <a:extLst>
              <a:ext uri="{FF2B5EF4-FFF2-40B4-BE49-F238E27FC236}">
                <a16:creationId xmlns:a16="http://schemas.microsoft.com/office/drawing/2014/main" id="{C8266617-304C-48C0-9FB4-052A7CAE36D9}"/>
              </a:ext>
            </a:extLst>
          </p:cNvPr>
          <p:cNvGrpSpPr/>
          <p:nvPr/>
        </p:nvGrpSpPr>
        <p:grpSpPr>
          <a:xfrm>
            <a:off x="6559208" y="1179447"/>
            <a:ext cx="3477602" cy="3647619"/>
            <a:chOff x="6559208" y="1179447"/>
            <a:chExt cx="3477602" cy="3647619"/>
          </a:xfrm>
        </p:grpSpPr>
        <p:grpSp>
          <p:nvGrpSpPr>
            <p:cNvPr id="18" name="Group 17">
              <a:extLst>
                <a:ext uri="{FF2B5EF4-FFF2-40B4-BE49-F238E27FC236}">
                  <a16:creationId xmlns:a16="http://schemas.microsoft.com/office/drawing/2014/main" id="{6BAC7ED0-37F9-4115-BEF5-09AF62360FC7}"/>
                </a:ext>
              </a:extLst>
            </p:cNvPr>
            <p:cNvGrpSpPr/>
            <p:nvPr/>
          </p:nvGrpSpPr>
          <p:grpSpPr>
            <a:xfrm>
              <a:off x="6734390" y="1179447"/>
              <a:ext cx="3302420" cy="3647619"/>
              <a:chOff x="6734390" y="1179447"/>
              <a:chExt cx="3302420" cy="3647619"/>
            </a:xfrm>
          </p:grpSpPr>
          <p:pic>
            <p:nvPicPr>
              <p:cNvPr id="6" name="Picture 5">
                <a:extLst>
                  <a:ext uri="{FF2B5EF4-FFF2-40B4-BE49-F238E27FC236}">
                    <a16:creationId xmlns:a16="http://schemas.microsoft.com/office/drawing/2014/main" id="{A339273D-F143-4B16-A841-25FF4B4CCA13}"/>
                  </a:ext>
                </a:extLst>
              </p:cNvPr>
              <p:cNvPicPr>
                <a:picLocks noChangeAspect="1"/>
              </p:cNvPicPr>
              <p:nvPr/>
            </p:nvPicPr>
            <p:blipFill rotWithShape="1">
              <a:blip r:embed="rId5">
                <a:extLst>
                  <a:ext uri="{28A0092B-C50C-407E-A947-70E740481C1C}">
                    <a14:useLocalDpi xmlns:a14="http://schemas.microsoft.com/office/drawing/2010/main" val="0"/>
                  </a:ext>
                </a:extLst>
              </a:blip>
              <a:srcRect l="21061" r="11488"/>
              <a:stretch/>
            </p:blipFill>
            <p:spPr>
              <a:xfrm>
                <a:off x="6734390" y="1179447"/>
                <a:ext cx="3302420" cy="3264061"/>
              </a:xfrm>
              <a:prstGeom prst="rect">
                <a:avLst/>
              </a:prstGeom>
            </p:spPr>
          </p:pic>
          <p:sp>
            <p:nvSpPr>
              <p:cNvPr id="13" name="TextBox 12">
                <a:extLst>
                  <a:ext uri="{FF2B5EF4-FFF2-40B4-BE49-F238E27FC236}">
                    <a16:creationId xmlns:a16="http://schemas.microsoft.com/office/drawing/2014/main" id="{659C1D29-D525-4035-B039-31BC2A60E2B6}"/>
                  </a:ext>
                </a:extLst>
              </p:cNvPr>
              <p:cNvSpPr txBox="1"/>
              <p:nvPr/>
            </p:nvSpPr>
            <p:spPr>
              <a:xfrm>
                <a:off x="7402318" y="4457734"/>
                <a:ext cx="1966564" cy="369332"/>
              </a:xfrm>
              <a:prstGeom prst="rect">
                <a:avLst/>
              </a:prstGeom>
              <a:noFill/>
            </p:spPr>
            <p:txBody>
              <a:bodyPr wrap="none" rtlCol="0">
                <a:spAutoFit/>
              </a:bodyPr>
              <a:lstStyle/>
              <a:p>
                <a:pPr algn="ctr"/>
                <a:r>
                  <a:rPr lang="en-US" dirty="0">
                    <a:solidFill>
                      <a:schemeClr val="bg1"/>
                    </a:solidFill>
                  </a:rPr>
                  <a:t>Augmented Reality</a:t>
                </a:r>
              </a:p>
            </p:txBody>
          </p:sp>
        </p:grpSp>
        <p:pic>
          <p:nvPicPr>
            <p:cNvPr id="10" name="Picture 4" descr="Colorful Keys Stock Illustrations – 4,535 Colorful Keys Stock  Illustrations, Vectors &amp; Clipart - Dreamstime">
              <a:extLst>
                <a:ext uri="{FF2B5EF4-FFF2-40B4-BE49-F238E27FC236}">
                  <a16:creationId xmlns:a16="http://schemas.microsoft.com/office/drawing/2014/main" id="{C8B66CD9-7E92-4C1E-8803-BD6991CCE278}"/>
                </a:ext>
              </a:extLst>
            </p:cNvPr>
            <p:cNvPicPr>
              <a:picLocks noChangeAspect="1" noChangeArrowheads="1"/>
            </p:cNvPicPr>
            <p:nvPr/>
          </p:nvPicPr>
          <p:blipFill>
            <a:blip r:embed="rId6" cstate="print">
              <a:duotone>
                <a:prstClr val="black"/>
                <a:srgbClr val="C00000">
                  <a:tint val="45000"/>
                  <a:satMod val="400000"/>
                </a:srgbClr>
              </a:duotone>
              <a:extLst>
                <a:ext uri="{BEBA8EAE-BF5A-486C-A8C5-ECC9F3942E4B}">
                  <a14:imgProps xmlns:a14="http://schemas.microsoft.com/office/drawing/2010/main">
                    <a14:imgLayer r:embed="rId7">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val="0"/>
                </a:ext>
              </a:extLst>
            </a:blip>
            <a:srcRect/>
            <a:stretch>
              <a:fillRect/>
            </a:stretch>
          </p:blipFill>
          <p:spPr bwMode="auto">
            <a:xfrm>
              <a:off x="6559208" y="3736340"/>
              <a:ext cx="794091" cy="697808"/>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F925C89-9AC2-4EAA-8AEC-142CDD6059E5}"/>
              </a:ext>
            </a:extLst>
          </p:cNvPr>
          <p:cNvGrpSpPr/>
          <p:nvPr/>
        </p:nvGrpSpPr>
        <p:grpSpPr>
          <a:xfrm>
            <a:off x="3381641" y="1181550"/>
            <a:ext cx="3303589" cy="3645516"/>
            <a:chOff x="3381641" y="1181550"/>
            <a:chExt cx="3303589" cy="3645516"/>
          </a:xfrm>
        </p:grpSpPr>
        <p:sp>
          <p:nvSpPr>
            <p:cNvPr id="12" name="TextBox 11">
              <a:extLst>
                <a:ext uri="{FF2B5EF4-FFF2-40B4-BE49-F238E27FC236}">
                  <a16:creationId xmlns:a16="http://schemas.microsoft.com/office/drawing/2014/main" id="{4989BD01-8355-40C7-B212-3C4A0C9573F3}"/>
                </a:ext>
              </a:extLst>
            </p:cNvPr>
            <p:cNvSpPr txBox="1"/>
            <p:nvPr/>
          </p:nvSpPr>
          <p:spPr>
            <a:xfrm>
              <a:off x="4012642" y="4457734"/>
              <a:ext cx="2041586" cy="369332"/>
            </a:xfrm>
            <a:prstGeom prst="rect">
              <a:avLst/>
            </a:prstGeom>
            <a:noFill/>
          </p:spPr>
          <p:txBody>
            <a:bodyPr wrap="none" rtlCol="0">
              <a:spAutoFit/>
            </a:bodyPr>
            <a:lstStyle/>
            <a:p>
              <a:pPr algn="ctr"/>
              <a:r>
                <a:rPr lang="en-US" dirty="0">
                  <a:solidFill>
                    <a:schemeClr val="bg1"/>
                  </a:solidFill>
                </a:rPr>
                <a:t>Shipping &amp; Logistics</a:t>
              </a:r>
            </a:p>
          </p:txBody>
        </p:sp>
        <p:pic>
          <p:nvPicPr>
            <p:cNvPr id="7" name="Picture 2" descr="Checkpoint for RFID">
              <a:extLst>
                <a:ext uri="{FF2B5EF4-FFF2-40B4-BE49-F238E27FC236}">
                  <a16:creationId xmlns:a16="http://schemas.microsoft.com/office/drawing/2014/main" id="{A9BB61F5-5701-45B0-A333-985DECD0D3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81" r="20346"/>
            <a:stretch/>
          </p:blipFill>
          <p:spPr bwMode="auto">
            <a:xfrm>
              <a:off x="3381641" y="1181550"/>
              <a:ext cx="3303589" cy="32598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38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D809-30B3-44A9-A612-DE58F0D7424E}"/>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err="1">
                <a:solidFill>
                  <a:schemeClr val="bg1"/>
                </a:solidFill>
              </a:rPr>
              <a:t>mmNorm</a:t>
            </a:r>
            <a:endParaRPr lang="en-US" sz="3200" dirty="0">
              <a:solidFill>
                <a:schemeClr val="bg1"/>
              </a:solidFill>
            </a:endParaRPr>
          </a:p>
        </p:txBody>
      </p:sp>
      <p:sp>
        <p:nvSpPr>
          <p:cNvPr id="3" name="Text Placeholder 2">
            <a:extLst>
              <a:ext uri="{FF2B5EF4-FFF2-40B4-BE49-F238E27FC236}">
                <a16:creationId xmlns:a16="http://schemas.microsoft.com/office/drawing/2014/main" id="{DCA1C668-3A71-4CFA-BB8C-0F3EFB63D483}"/>
              </a:ext>
            </a:extLst>
          </p:cNvPr>
          <p:cNvSpPr txBox="1">
            <a:spLocks/>
          </p:cNvSpPr>
          <p:nvPr/>
        </p:nvSpPr>
        <p:spPr>
          <a:xfrm>
            <a:off x="324000" y="1326240"/>
            <a:ext cx="9601200" cy="3840120"/>
          </a:xfrm>
          <a:prstGeom prst="rect">
            <a:avLst/>
          </a:prstGeom>
          <a:noFill/>
          <a:ln>
            <a:noFill/>
          </a:ln>
        </p:spPr>
        <p:txBody>
          <a:bodyPr vert="horz" lIns="0" tIns="0" rIns="0" bIns="0">
            <a:normAutofit fontScale="92500" lnSpcReduction="10000"/>
          </a:bodyPr>
          <a:lstStyle>
            <a:lvl1pPr marL="0" marR="0" indent="0" rtl="0" hangingPunct="0">
              <a:spcBef>
                <a:spcPts val="1414"/>
              </a:spcBef>
              <a:spcAft>
                <a:spcPts val="0"/>
              </a:spcAft>
              <a:tabLst/>
              <a:defRPr lang="en-US" sz="32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74320">
              <a:buSzPct val="100000"/>
              <a:buFont typeface="Arial" panose="020B0604020202020204" pitchFamily="34" charset="0"/>
              <a:buChar char="•"/>
            </a:pPr>
            <a:r>
              <a:rPr lang="en-US" sz="2800" dirty="0">
                <a:solidFill>
                  <a:schemeClr val="bg1"/>
                </a:solidFill>
              </a:rPr>
              <a:t>A new &amp; highly-accurate method for 3D object reconstruction leveraging an </a:t>
            </a:r>
            <a:r>
              <a:rPr lang="en-US" sz="2800" dirty="0">
                <a:solidFill>
                  <a:srgbClr val="E6E905"/>
                </a:solidFill>
              </a:rPr>
              <a:t>entirely first-principles based approach</a:t>
            </a:r>
          </a:p>
          <a:p>
            <a:pPr indent="-274320">
              <a:buSzPct val="100000"/>
            </a:pPr>
            <a:endParaRPr lang="en-US" sz="2800" dirty="0">
              <a:solidFill>
                <a:srgbClr val="E6E905"/>
              </a:solidFill>
            </a:endParaRPr>
          </a:p>
          <a:p>
            <a:pPr marL="457200" indent="-274320">
              <a:buSzPct val="100000"/>
              <a:buFont typeface="Arial" panose="020B0604020202020204" pitchFamily="34" charset="0"/>
              <a:buChar char="•"/>
            </a:pPr>
            <a:r>
              <a:rPr lang="en-US" sz="2800" dirty="0">
                <a:solidFill>
                  <a:schemeClr val="bg1"/>
                </a:solidFill>
              </a:rPr>
              <a:t>Introduces techniques for </a:t>
            </a:r>
            <a:r>
              <a:rPr lang="en-US" sz="2800" dirty="0" err="1">
                <a:solidFill>
                  <a:srgbClr val="E6E905"/>
                </a:solidFill>
              </a:rPr>
              <a:t>mmWave</a:t>
            </a:r>
            <a:r>
              <a:rPr lang="en-US" sz="2800" dirty="0">
                <a:solidFill>
                  <a:srgbClr val="E6E905"/>
                </a:solidFill>
              </a:rPr>
              <a:t> Surface Normal Estimation </a:t>
            </a:r>
            <a:r>
              <a:rPr lang="en-US" sz="2800" dirty="0">
                <a:solidFill>
                  <a:srgbClr val="FFFFFF"/>
                </a:solidFill>
              </a:rPr>
              <a:t>and</a:t>
            </a:r>
            <a:r>
              <a:rPr lang="en-US" sz="2800" dirty="0">
                <a:solidFill>
                  <a:srgbClr val="E6E905"/>
                </a:solidFill>
              </a:rPr>
              <a:t> </a:t>
            </a:r>
            <a:r>
              <a:rPr lang="en-US" sz="2800" dirty="0" err="1">
                <a:solidFill>
                  <a:srgbClr val="E6E905"/>
                </a:solidFill>
              </a:rPr>
              <a:t>mmWave</a:t>
            </a:r>
            <a:r>
              <a:rPr lang="en-US" sz="2800" dirty="0">
                <a:solidFill>
                  <a:srgbClr val="E6E905"/>
                </a:solidFill>
              </a:rPr>
              <a:t> Structural </a:t>
            </a:r>
            <a:r>
              <a:rPr lang="en-US" sz="2800" dirty="0" err="1">
                <a:solidFill>
                  <a:srgbClr val="E6E905"/>
                </a:solidFill>
              </a:rPr>
              <a:t>Isosurface</a:t>
            </a:r>
            <a:r>
              <a:rPr lang="en-US" sz="2800" dirty="0">
                <a:solidFill>
                  <a:srgbClr val="E6E905"/>
                </a:solidFill>
              </a:rPr>
              <a:t> Optimization</a:t>
            </a:r>
          </a:p>
          <a:p>
            <a:pPr indent="-274320">
              <a:buSzPct val="100000"/>
            </a:pPr>
            <a:endParaRPr lang="en-US" sz="2800" dirty="0">
              <a:solidFill>
                <a:srgbClr val="E6E905"/>
              </a:solidFill>
            </a:endParaRPr>
          </a:p>
          <a:p>
            <a:pPr marL="457200" indent="-274320">
              <a:buSzPct val="100000"/>
              <a:buFont typeface="Arial" panose="020B0604020202020204" pitchFamily="34" charset="0"/>
              <a:buChar char="•"/>
            </a:pPr>
            <a:r>
              <a:rPr lang="en-US" sz="2800" dirty="0">
                <a:solidFill>
                  <a:srgbClr val="FFFFFF"/>
                </a:solidFill>
              </a:rPr>
              <a:t>Achieves a </a:t>
            </a:r>
            <a:r>
              <a:rPr lang="en-US" sz="2800" dirty="0">
                <a:solidFill>
                  <a:srgbClr val="E6E905"/>
                </a:solidFill>
              </a:rPr>
              <a:t>qualitative leap</a:t>
            </a:r>
            <a:r>
              <a:rPr lang="en-US" sz="2800" dirty="0">
                <a:solidFill>
                  <a:srgbClr val="FFFFFF"/>
                </a:solidFill>
              </a:rPr>
              <a:t> in </a:t>
            </a:r>
            <a:r>
              <a:rPr lang="en-US" sz="2800" dirty="0" err="1">
                <a:solidFill>
                  <a:srgbClr val="FFFFFF"/>
                </a:solidFill>
              </a:rPr>
              <a:t>mmWave</a:t>
            </a:r>
            <a:r>
              <a:rPr lang="en-US" sz="2800" dirty="0">
                <a:solidFill>
                  <a:srgbClr val="FFFFFF"/>
                </a:solidFill>
              </a:rPr>
              <a:t> reconstruction over state-of-the-art methods</a:t>
            </a:r>
          </a:p>
        </p:txBody>
      </p:sp>
    </p:spTree>
    <p:extLst>
      <p:ext uri="{BB962C8B-B14F-4D97-AF65-F5344CB8AC3E}">
        <p14:creationId xmlns:p14="http://schemas.microsoft.com/office/powerpoint/2010/main" val="266876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DA44-2C20-68C1-6630-50130EF91BA8}"/>
              </a:ext>
            </a:extLst>
          </p:cNvPr>
          <p:cNvSpPr txBox="1">
            <a:spLocks noGrp="1"/>
          </p:cNvSpPr>
          <p:nvPr>
            <p:ph type="title" idx="4294967295"/>
          </p:nvPr>
        </p:nvSpPr>
        <p:spPr>
          <a:xfrm>
            <a:off x="0" y="73453"/>
            <a:ext cx="10077450" cy="369332"/>
          </a:xfrm>
        </p:spPr>
        <p:txBody>
          <a:bodyPr vert="horz" wrap="square">
            <a:spAutoFit/>
          </a:bodyPr>
          <a:lstStyle/>
          <a:p>
            <a:pPr lvl="0"/>
            <a:r>
              <a:rPr lang="en-US" sz="2400" dirty="0">
                <a:solidFill>
                  <a:schemeClr val="bg1"/>
                </a:solidFill>
              </a:rPr>
              <a:t>How do existing methods perform 3D reconstruction?</a:t>
            </a:r>
          </a:p>
        </p:txBody>
      </p:sp>
      <p:grpSp>
        <p:nvGrpSpPr>
          <p:cNvPr id="157" name="Group 156">
            <a:extLst>
              <a:ext uri="{FF2B5EF4-FFF2-40B4-BE49-F238E27FC236}">
                <a16:creationId xmlns:a16="http://schemas.microsoft.com/office/drawing/2014/main" id="{B810C53F-E2B7-4BAA-899E-F813495C5AC4}"/>
              </a:ext>
            </a:extLst>
          </p:cNvPr>
          <p:cNvGrpSpPr/>
          <p:nvPr/>
        </p:nvGrpSpPr>
        <p:grpSpPr>
          <a:xfrm>
            <a:off x="2525710" y="1312858"/>
            <a:ext cx="377177" cy="464437"/>
            <a:chOff x="3671248" y="1508078"/>
            <a:chExt cx="522436" cy="643302"/>
          </a:xfrm>
        </p:grpSpPr>
        <p:sp>
          <p:nvSpPr>
            <p:cNvPr id="176" name="Isosceles Triangle 175">
              <a:extLst>
                <a:ext uri="{FF2B5EF4-FFF2-40B4-BE49-F238E27FC236}">
                  <a16:creationId xmlns:a16="http://schemas.microsoft.com/office/drawing/2014/main" id="{9FB0187A-166C-46C7-BF1F-A3588F87E10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7" name="Straight Connector 176">
              <a:extLst>
                <a:ext uri="{FF2B5EF4-FFF2-40B4-BE49-F238E27FC236}">
                  <a16:creationId xmlns:a16="http://schemas.microsoft.com/office/drawing/2014/main" id="{D3DD49E9-C0C7-47D6-8DF6-4E2710D9B6E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7BED208-2A30-4728-A10A-AF069E80DF43}"/>
              </a:ext>
            </a:extLst>
          </p:cNvPr>
          <p:cNvGrpSpPr/>
          <p:nvPr/>
        </p:nvGrpSpPr>
        <p:grpSpPr>
          <a:xfrm>
            <a:off x="3362394" y="1484850"/>
            <a:ext cx="377177" cy="464437"/>
            <a:chOff x="3671248" y="1508078"/>
            <a:chExt cx="522436" cy="643302"/>
          </a:xfrm>
        </p:grpSpPr>
        <p:sp>
          <p:nvSpPr>
            <p:cNvPr id="174" name="Isosceles Triangle 173">
              <a:extLst>
                <a:ext uri="{FF2B5EF4-FFF2-40B4-BE49-F238E27FC236}">
                  <a16:creationId xmlns:a16="http://schemas.microsoft.com/office/drawing/2014/main" id="{686F6E91-BED1-4B4D-8454-8C379A4C3AD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5" name="Straight Connector 174">
              <a:extLst>
                <a:ext uri="{FF2B5EF4-FFF2-40B4-BE49-F238E27FC236}">
                  <a16:creationId xmlns:a16="http://schemas.microsoft.com/office/drawing/2014/main" id="{3E1BF755-E230-44A6-AAE2-ECD0A38910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FB043635-0198-478F-AF9B-B9BAD10FF1C6}"/>
              </a:ext>
            </a:extLst>
          </p:cNvPr>
          <p:cNvGrpSpPr/>
          <p:nvPr/>
        </p:nvGrpSpPr>
        <p:grpSpPr>
          <a:xfrm>
            <a:off x="4199078" y="1655063"/>
            <a:ext cx="377177" cy="464437"/>
            <a:chOff x="3671248" y="1508078"/>
            <a:chExt cx="522436" cy="643302"/>
          </a:xfrm>
        </p:grpSpPr>
        <p:sp>
          <p:nvSpPr>
            <p:cNvPr id="172" name="Isosceles Triangle 171">
              <a:extLst>
                <a:ext uri="{FF2B5EF4-FFF2-40B4-BE49-F238E27FC236}">
                  <a16:creationId xmlns:a16="http://schemas.microsoft.com/office/drawing/2014/main" id="{7E2312A3-807B-4ABE-AC59-E5C890C6D49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3" name="Straight Connector 172">
              <a:extLst>
                <a:ext uri="{FF2B5EF4-FFF2-40B4-BE49-F238E27FC236}">
                  <a16:creationId xmlns:a16="http://schemas.microsoft.com/office/drawing/2014/main" id="{335BBBEF-E591-49F6-A7D6-E5DA13A99D0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D694335F-4BC7-479A-9233-B6A999047933}"/>
              </a:ext>
            </a:extLst>
          </p:cNvPr>
          <p:cNvGrpSpPr/>
          <p:nvPr/>
        </p:nvGrpSpPr>
        <p:grpSpPr>
          <a:xfrm>
            <a:off x="5035762" y="1826996"/>
            <a:ext cx="377177" cy="464437"/>
            <a:chOff x="3671248" y="1508078"/>
            <a:chExt cx="522436" cy="643302"/>
          </a:xfrm>
        </p:grpSpPr>
        <p:sp>
          <p:nvSpPr>
            <p:cNvPr id="170" name="Isosceles Triangle 169">
              <a:extLst>
                <a:ext uri="{FF2B5EF4-FFF2-40B4-BE49-F238E27FC236}">
                  <a16:creationId xmlns:a16="http://schemas.microsoft.com/office/drawing/2014/main" id="{9E9918A1-BB86-4A08-B14D-DEC92EE1E71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1" name="Straight Connector 170">
              <a:extLst>
                <a:ext uri="{FF2B5EF4-FFF2-40B4-BE49-F238E27FC236}">
                  <a16:creationId xmlns:a16="http://schemas.microsoft.com/office/drawing/2014/main" id="{9874C81A-C9B0-4FF8-A7C5-A31541AB348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409ACE3-1250-4AAC-A81C-03CB4362E227}"/>
              </a:ext>
            </a:extLst>
          </p:cNvPr>
          <p:cNvGrpSpPr/>
          <p:nvPr/>
        </p:nvGrpSpPr>
        <p:grpSpPr>
          <a:xfrm>
            <a:off x="5872446" y="1998038"/>
            <a:ext cx="377177" cy="464437"/>
            <a:chOff x="3671248" y="1508078"/>
            <a:chExt cx="522436" cy="643302"/>
          </a:xfrm>
        </p:grpSpPr>
        <p:sp>
          <p:nvSpPr>
            <p:cNvPr id="168" name="Isosceles Triangle 167">
              <a:extLst>
                <a:ext uri="{FF2B5EF4-FFF2-40B4-BE49-F238E27FC236}">
                  <a16:creationId xmlns:a16="http://schemas.microsoft.com/office/drawing/2014/main" id="{C5250D61-65F8-4F55-A832-CE7643C83AA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9" name="Straight Connector 168">
              <a:extLst>
                <a:ext uri="{FF2B5EF4-FFF2-40B4-BE49-F238E27FC236}">
                  <a16:creationId xmlns:a16="http://schemas.microsoft.com/office/drawing/2014/main" id="{B884F73D-EA3A-4EB3-AFF9-4A17411FE66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9F3503A-E2B0-4477-8C4A-C362310D66A6}"/>
              </a:ext>
            </a:extLst>
          </p:cNvPr>
          <p:cNvGrpSpPr/>
          <p:nvPr/>
        </p:nvGrpSpPr>
        <p:grpSpPr>
          <a:xfrm>
            <a:off x="6709130" y="2166420"/>
            <a:ext cx="377177" cy="464437"/>
            <a:chOff x="3671248" y="1508078"/>
            <a:chExt cx="522436" cy="643302"/>
          </a:xfrm>
        </p:grpSpPr>
        <p:sp>
          <p:nvSpPr>
            <p:cNvPr id="166" name="Isosceles Triangle 165">
              <a:extLst>
                <a:ext uri="{FF2B5EF4-FFF2-40B4-BE49-F238E27FC236}">
                  <a16:creationId xmlns:a16="http://schemas.microsoft.com/office/drawing/2014/main" id="{1694E867-1FA8-4555-8C21-AC1312F37CE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7" name="Straight Connector 166">
              <a:extLst>
                <a:ext uri="{FF2B5EF4-FFF2-40B4-BE49-F238E27FC236}">
                  <a16:creationId xmlns:a16="http://schemas.microsoft.com/office/drawing/2014/main" id="{2DDC8609-E2D2-4811-B0B8-307805D01AA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A03FD36-0522-43B5-A845-EE57719DF8AF}"/>
              </a:ext>
            </a:extLst>
          </p:cNvPr>
          <p:cNvGrpSpPr/>
          <p:nvPr/>
        </p:nvGrpSpPr>
        <p:grpSpPr>
          <a:xfrm>
            <a:off x="7545811" y="2338415"/>
            <a:ext cx="377177" cy="464437"/>
            <a:chOff x="3671248" y="1508078"/>
            <a:chExt cx="522436" cy="643302"/>
          </a:xfrm>
        </p:grpSpPr>
        <p:sp>
          <p:nvSpPr>
            <p:cNvPr id="164" name="Isosceles Triangle 163">
              <a:extLst>
                <a:ext uri="{FF2B5EF4-FFF2-40B4-BE49-F238E27FC236}">
                  <a16:creationId xmlns:a16="http://schemas.microsoft.com/office/drawing/2014/main" id="{B57C7F70-C1D2-4EEB-9B8C-85D9C96C984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5" name="Straight Connector 164">
              <a:extLst>
                <a:ext uri="{FF2B5EF4-FFF2-40B4-BE49-F238E27FC236}">
                  <a16:creationId xmlns:a16="http://schemas.microsoft.com/office/drawing/2014/main" id="{D4CD7D61-7008-46C7-81AD-A16B45CABC6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00DF4BBE-CBE6-4F8C-B434-53EC8FAB07C7}"/>
              </a:ext>
            </a:extLst>
          </p:cNvPr>
          <p:cNvGrpSpPr/>
          <p:nvPr/>
        </p:nvGrpSpPr>
        <p:grpSpPr>
          <a:xfrm>
            <a:off x="2885374" y="1032442"/>
            <a:ext cx="377177" cy="464437"/>
            <a:chOff x="3671248" y="1508078"/>
            <a:chExt cx="522436" cy="643302"/>
          </a:xfrm>
        </p:grpSpPr>
        <p:sp>
          <p:nvSpPr>
            <p:cNvPr id="198" name="Isosceles Triangle 197">
              <a:extLst>
                <a:ext uri="{FF2B5EF4-FFF2-40B4-BE49-F238E27FC236}">
                  <a16:creationId xmlns:a16="http://schemas.microsoft.com/office/drawing/2014/main" id="{23061A25-336C-4A4D-96DF-3C746D26DD0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9" name="Straight Connector 198">
              <a:extLst>
                <a:ext uri="{FF2B5EF4-FFF2-40B4-BE49-F238E27FC236}">
                  <a16:creationId xmlns:a16="http://schemas.microsoft.com/office/drawing/2014/main" id="{359ECB27-725F-41D8-89E2-E0586ABCE96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9EEB8F50-97C3-47C9-B2B3-BA9A320E2336}"/>
              </a:ext>
            </a:extLst>
          </p:cNvPr>
          <p:cNvGrpSpPr/>
          <p:nvPr/>
        </p:nvGrpSpPr>
        <p:grpSpPr>
          <a:xfrm>
            <a:off x="3722058" y="1204434"/>
            <a:ext cx="377177" cy="464437"/>
            <a:chOff x="3671248" y="1508078"/>
            <a:chExt cx="522436" cy="643302"/>
          </a:xfrm>
        </p:grpSpPr>
        <p:sp>
          <p:nvSpPr>
            <p:cNvPr id="196" name="Isosceles Triangle 195">
              <a:extLst>
                <a:ext uri="{FF2B5EF4-FFF2-40B4-BE49-F238E27FC236}">
                  <a16:creationId xmlns:a16="http://schemas.microsoft.com/office/drawing/2014/main" id="{84B2E3C2-BD62-48E2-B407-6EE0558A15A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97" name="Straight Connector 196">
              <a:extLst>
                <a:ext uri="{FF2B5EF4-FFF2-40B4-BE49-F238E27FC236}">
                  <a16:creationId xmlns:a16="http://schemas.microsoft.com/office/drawing/2014/main" id="{9D52D440-852B-4A11-8FD9-F7FD34612B2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F5152781-56E6-408F-93D2-431CA7423064}"/>
              </a:ext>
            </a:extLst>
          </p:cNvPr>
          <p:cNvGrpSpPr/>
          <p:nvPr/>
        </p:nvGrpSpPr>
        <p:grpSpPr>
          <a:xfrm>
            <a:off x="4558742" y="1374647"/>
            <a:ext cx="377177" cy="464437"/>
            <a:chOff x="3671248" y="1508078"/>
            <a:chExt cx="522436" cy="643302"/>
          </a:xfrm>
        </p:grpSpPr>
        <p:sp>
          <p:nvSpPr>
            <p:cNvPr id="194" name="Isosceles Triangle 193">
              <a:extLst>
                <a:ext uri="{FF2B5EF4-FFF2-40B4-BE49-F238E27FC236}">
                  <a16:creationId xmlns:a16="http://schemas.microsoft.com/office/drawing/2014/main" id="{A86A6ECA-0BF7-47FA-A4D7-1043BA73CBE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5" name="Straight Connector 194">
              <a:extLst>
                <a:ext uri="{FF2B5EF4-FFF2-40B4-BE49-F238E27FC236}">
                  <a16:creationId xmlns:a16="http://schemas.microsoft.com/office/drawing/2014/main" id="{B39AF675-20D9-4D57-805E-F3B9C36ECB5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CEA784D0-D54D-40AC-AA9C-7F24DED123E5}"/>
              </a:ext>
            </a:extLst>
          </p:cNvPr>
          <p:cNvGrpSpPr/>
          <p:nvPr/>
        </p:nvGrpSpPr>
        <p:grpSpPr>
          <a:xfrm>
            <a:off x="5395426" y="1546580"/>
            <a:ext cx="377177" cy="464437"/>
            <a:chOff x="3671248" y="1508078"/>
            <a:chExt cx="522436" cy="643302"/>
          </a:xfrm>
        </p:grpSpPr>
        <p:sp>
          <p:nvSpPr>
            <p:cNvPr id="192" name="Isosceles Triangle 191">
              <a:extLst>
                <a:ext uri="{FF2B5EF4-FFF2-40B4-BE49-F238E27FC236}">
                  <a16:creationId xmlns:a16="http://schemas.microsoft.com/office/drawing/2014/main" id="{932F5736-AE43-4141-A4C1-EA86887FE5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3" name="Straight Connector 192">
              <a:extLst>
                <a:ext uri="{FF2B5EF4-FFF2-40B4-BE49-F238E27FC236}">
                  <a16:creationId xmlns:a16="http://schemas.microsoft.com/office/drawing/2014/main" id="{E60CFE88-614E-4470-8D59-4FABF3A17D8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9351B6A-70E5-4D88-8B49-567168705B80}"/>
              </a:ext>
            </a:extLst>
          </p:cNvPr>
          <p:cNvGrpSpPr/>
          <p:nvPr/>
        </p:nvGrpSpPr>
        <p:grpSpPr>
          <a:xfrm>
            <a:off x="6232110" y="1717622"/>
            <a:ext cx="377177" cy="464437"/>
            <a:chOff x="3671248" y="1508078"/>
            <a:chExt cx="522436" cy="643302"/>
          </a:xfrm>
        </p:grpSpPr>
        <p:sp>
          <p:nvSpPr>
            <p:cNvPr id="190" name="Isosceles Triangle 189">
              <a:extLst>
                <a:ext uri="{FF2B5EF4-FFF2-40B4-BE49-F238E27FC236}">
                  <a16:creationId xmlns:a16="http://schemas.microsoft.com/office/drawing/2014/main" id="{997C550D-622D-4D67-85A0-94E48EADB83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1" name="Straight Connector 190">
              <a:extLst>
                <a:ext uri="{FF2B5EF4-FFF2-40B4-BE49-F238E27FC236}">
                  <a16:creationId xmlns:a16="http://schemas.microsoft.com/office/drawing/2014/main" id="{2D07FC8C-F40C-45C9-A617-51E623898D3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8610D17F-B494-4623-9147-1A022B6CAD7D}"/>
              </a:ext>
            </a:extLst>
          </p:cNvPr>
          <p:cNvGrpSpPr/>
          <p:nvPr/>
        </p:nvGrpSpPr>
        <p:grpSpPr>
          <a:xfrm>
            <a:off x="7068794" y="1886004"/>
            <a:ext cx="377177" cy="464437"/>
            <a:chOff x="3671248" y="1508078"/>
            <a:chExt cx="522436" cy="643302"/>
          </a:xfrm>
        </p:grpSpPr>
        <p:sp>
          <p:nvSpPr>
            <p:cNvPr id="188" name="Isosceles Triangle 187">
              <a:extLst>
                <a:ext uri="{FF2B5EF4-FFF2-40B4-BE49-F238E27FC236}">
                  <a16:creationId xmlns:a16="http://schemas.microsoft.com/office/drawing/2014/main" id="{9429A264-9E99-46C0-AB5A-BD77B94A9B9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9" name="Straight Connector 188">
              <a:extLst>
                <a:ext uri="{FF2B5EF4-FFF2-40B4-BE49-F238E27FC236}">
                  <a16:creationId xmlns:a16="http://schemas.microsoft.com/office/drawing/2014/main" id="{0E75CD13-5B5D-417C-BB90-695EB3AC55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419B3AEB-90DD-44DD-AF67-D08D1BF410BE}"/>
              </a:ext>
            </a:extLst>
          </p:cNvPr>
          <p:cNvGrpSpPr/>
          <p:nvPr/>
        </p:nvGrpSpPr>
        <p:grpSpPr>
          <a:xfrm>
            <a:off x="7905475" y="2057999"/>
            <a:ext cx="377177" cy="464437"/>
            <a:chOff x="3671248" y="1508078"/>
            <a:chExt cx="522436" cy="643302"/>
          </a:xfrm>
        </p:grpSpPr>
        <p:sp>
          <p:nvSpPr>
            <p:cNvPr id="186" name="Isosceles Triangle 185">
              <a:extLst>
                <a:ext uri="{FF2B5EF4-FFF2-40B4-BE49-F238E27FC236}">
                  <a16:creationId xmlns:a16="http://schemas.microsoft.com/office/drawing/2014/main" id="{9EA6385A-98FA-4DED-9307-CCDD9953529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7" name="Straight Connector 186">
              <a:extLst>
                <a:ext uri="{FF2B5EF4-FFF2-40B4-BE49-F238E27FC236}">
                  <a16:creationId xmlns:a16="http://schemas.microsoft.com/office/drawing/2014/main" id="{987EFBC6-77EB-42F6-840A-9A6BD42D107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88F91356-4DDB-4275-80AC-8E82F17FC2C6}"/>
              </a:ext>
            </a:extLst>
          </p:cNvPr>
          <p:cNvGrpSpPr/>
          <p:nvPr/>
        </p:nvGrpSpPr>
        <p:grpSpPr>
          <a:xfrm>
            <a:off x="3245038" y="733738"/>
            <a:ext cx="377177" cy="464437"/>
            <a:chOff x="3671248" y="1508078"/>
            <a:chExt cx="522436" cy="643302"/>
          </a:xfrm>
        </p:grpSpPr>
        <p:sp>
          <p:nvSpPr>
            <p:cNvPr id="220" name="Isosceles Triangle 219">
              <a:extLst>
                <a:ext uri="{FF2B5EF4-FFF2-40B4-BE49-F238E27FC236}">
                  <a16:creationId xmlns:a16="http://schemas.microsoft.com/office/drawing/2014/main" id="{00E97318-E250-4F46-947A-CE0D4B7C1E9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21" name="Straight Connector 220">
              <a:extLst>
                <a:ext uri="{FF2B5EF4-FFF2-40B4-BE49-F238E27FC236}">
                  <a16:creationId xmlns:a16="http://schemas.microsoft.com/office/drawing/2014/main" id="{725B1214-C516-4D56-A6AA-8F3036BA91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7FA3D5C-E54D-4E81-BBD2-3429A9B080C0}"/>
              </a:ext>
            </a:extLst>
          </p:cNvPr>
          <p:cNvGrpSpPr/>
          <p:nvPr/>
        </p:nvGrpSpPr>
        <p:grpSpPr>
          <a:xfrm>
            <a:off x="4081722" y="905730"/>
            <a:ext cx="377177" cy="464437"/>
            <a:chOff x="3671248" y="1508078"/>
            <a:chExt cx="522436" cy="643302"/>
          </a:xfrm>
        </p:grpSpPr>
        <p:sp>
          <p:nvSpPr>
            <p:cNvPr id="218" name="Isosceles Triangle 217">
              <a:extLst>
                <a:ext uri="{FF2B5EF4-FFF2-40B4-BE49-F238E27FC236}">
                  <a16:creationId xmlns:a16="http://schemas.microsoft.com/office/drawing/2014/main" id="{B22E6248-A0CD-4C55-B3CB-CB4CE62911B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9" name="Straight Connector 218">
              <a:extLst>
                <a:ext uri="{FF2B5EF4-FFF2-40B4-BE49-F238E27FC236}">
                  <a16:creationId xmlns:a16="http://schemas.microsoft.com/office/drawing/2014/main" id="{9EB52BE5-44FE-4726-878E-38B33BAF0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C682FBF-AEC4-4F4B-B5E2-8F3CB0DE5A4A}"/>
              </a:ext>
            </a:extLst>
          </p:cNvPr>
          <p:cNvGrpSpPr/>
          <p:nvPr/>
        </p:nvGrpSpPr>
        <p:grpSpPr>
          <a:xfrm>
            <a:off x="4918406" y="1075943"/>
            <a:ext cx="377177" cy="464437"/>
            <a:chOff x="3671248" y="1508078"/>
            <a:chExt cx="522436" cy="643302"/>
          </a:xfrm>
        </p:grpSpPr>
        <p:sp>
          <p:nvSpPr>
            <p:cNvPr id="216" name="Isosceles Triangle 215">
              <a:extLst>
                <a:ext uri="{FF2B5EF4-FFF2-40B4-BE49-F238E27FC236}">
                  <a16:creationId xmlns:a16="http://schemas.microsoft.com/office/drawing/2014/main" id="{D338420B-484E-469B-85C4-D79406FF4BE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7" name="Straight Connector 216">
              <a:extLst>
                <a:ext uri="{FF2B5EF4-FFF2-40B4-BE49-F238E27FC236}">
                  <a16:creationId xmlns:a16="http://schemas.microsoft.com/office/drawing/2014/main" id="{28F50EFA-0E33-448D-B4A8-1782D0C9E4E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4494BE1-E717-43CA-BFBF-F66290500581}"/>
              </a:ext>
            </a:extLst>
          </p:cNvPr>
          <p:cNvGrpSpPr/>
          <p:nvPr/>
        </p:nvGrpSpPr>
        <p:grpSpPr>
          <a:xfrm>
            <a:off x="5755090" y="1247876"/>
            <a:ext cx="377177" cy="464437"/>
            <a:chOff x="3671248" y="1508078"/>
            <a:chExt cx="522436" cy="643302"/>
          </a:xfrm>
        </p:grpSpPr>
        <p:sp>
          <p:nvSpPr>
            <p:cNvPr id="214" name="Isosceles Triangle 213">
              <a:extLst>
                <a:ext uri="{FF2B5EF4-FFF2-40B4-BE49-F238E27FC236}">
                  <a16:creationId xmlns:a16="http://schemas.microsoft.com/office/drawing/2014/main" id="{BFAF9495-0F28-477F-A1DE-ECFB85E70A8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5" name="Straight Connector 214">
              <a:extLst>
                <a:ext uri="{FF2B5EF4-FFF2-40B4-BE49-F238E27FC236}">
                  <a16:creationId xmlns:a16="http://schemas.microsoft.com/office/drawing/2014/main" id="{986DD083-4468-4F2F-AE11-8F8F6C72922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7D25744-A41A-4F49-AB20-3AE74C4F6856}"/>
              </a:ext>
            </a:extLst>
          </p:cNvPr>
          <p:cNvGrpSpPr/>
          <p:nvPr/>
        </p:nvGrpSpPr>
        <p:grpSpPr>
          <a:xfrm>
            <a:off x="6591774" y="1418918"/>
            <a:ext cx="377177" cy="464437"/>
            <a:chOff x="3671248" y="1508078"/>
            <a:chExt cx="522436" cy="643302"/>
          </a:xfrm>
        </p:grpSpPr>
        <p:sp>
          <p:nvSpPr>
            <p:cNvPr id="212" name="Isosceles Triangle 211">
              <a:extLst>
                <a:ext uri="{FF2B5EF4-FFF2-40B4-BE49-F238E27FC236}">
                  <a16:creationId xmlns:a16="http://schemas.microsoft.com/office/drawing/2014/main" id="{04A03C5F-0092-4957-950E-DEABA619BC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3" name="Straight Connector 212">
              <a:extLst>
                <a:ext uri="{FF2B5EF4-FFF2-40B4-BE49-F238E27FC236}">
                  <a16:creationId xmlns:a16="http://schemas.microsoft.com/office/drawing/2014/main" id="{86A27C54-DD8A-45DB-B822-A5C99E5D226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A3FD5636-FDCA-44B0-ADF5-251D1FE5A414}"/>
              </a:ext>
            </a:extLst>
          </p:cNvPr>
          <p:cNvGrpSpPr/>
          <p:nvPr/>
        </p:nvGrpSpPr>
        <p:grpSpPr>
          <a:xfrm>
            <a:off x="7428458" y="1587300"/>
            <a:ext cx="377177" cy="464437"/>
            <a:chOff x="3671248" y="1508078"/>
            <a:chExt cx="522436" cy="643302"/>
          </a:xfrm>
        </p:grpSpPr>
        <p:sp>
          <p:nvSpPr>
            <p:cNvPr id="210" name="Isosceles Triangle 209">
              <a:extLst>
                <a:ext uri="{FF2B5EF4-FFF2-40B4-BE49-F238E27FC236}">
                  <a16:creationId xmlns:a16="http://schemas.microsoft.com/office/drawing/2014/main" id="{5AD17104-1475-46C3-892E-423AA01575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1" name="Straight Connector 210">
              <a:extLst>
                <a:ext uri="{FF2B5EF4-FFF2-40B4-BE49-F238E27FC236}">
                  <a16:creationId xmlns:a16="http://schemas.microsoft.com/office/drawing/2014/main" id="{4061EFAF-0CD7-4019-AB12-04C99EC06CB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1EF107F-5674-4A86-87DC-90CA27CD84EE}"/>
              </a:ext>
            </a:extLst>
          </p:cNvPr>
          <p:cNvGrpSpPr/>
          <p:nvPr/>
        </p:nvGrpSpPr>
        <p:grpSpPr>
          <a:xfrm>
            <a:off x="8265139" y="1759295"/>
            <a:ext cx="377177" cy="464437"/>
            <a:chOff x="3671248" y="1508078"/>
            <a:chExt cx="522436" cy="643302"/>
          </a:xfrm>
        </p:grpSpPr>
        <p:sp>
          <p:nvSpPr>
            <p:cNvPr id="208" name="Isosceles Triangle 207">
              <a:extLst>
                <a:ext uri="{FF2B5EF4-FFF2-40B4-BE49-F238E27FC236}">
                  <a16:creationId xmlns:a16="http://schemas.microsoft.com/office/drawing/2014/main" id="{BC3BC9CB-27D8-4C25-B189-E3C71FEF314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09" name="Straight Connector 208">
              <a:extLst>
                <a:ext uri="{FF2B5EF4-FFF2-40B4-BE49-F238E27FC236}">
                  <a16:creationId xmlns:a16="http://schemas.microsoft.com/office/drawing/2014/main" id="{58AFB6A9-C30A-478B-84ED-E0A358A977F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2EFC0EB6-4936-4DEE-A135-5E455F70CEBC}"/>
              </a:ext>
            </a:extLst>
          </p:cNvPr>
          <p:cNvGrpSpPr/>
          <p:nvPr/>
        </p:nvGrpSpPr>
        <p:grpSpPr>
          <a:xfrm>
            <a:off x="2880810" y="1789650"/>
            <a:ext cx="377177" cy="464437"/>
            <a:chOff x="3671248" y="1508078"/>
            <a:chExt cx="522436" cy="643302"/>
          </a:xfrm>
        </p:grpSpPr>
        <p:sp>
          <p:nvSpPr>
            <p:cNvPr id="152" name="Isosceles Triangle 151">
              <a:extLst>
                <a:ext uri="{FF2B5EF4-FFF2-40B4-BE49-F238E27FC236}">
                  <a16:creationId xmlns:a16="http://schemas.microsoft.com/office/drawing/2014/main" id="{80FDA985-24AC-4E46-B62A-11D9DA7BE5B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2B531F4-17CB-4BE1-ABCE-AA43581E7E5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65A1A1D4-E5A1-480D-A035-5BABD71C1C19}"/>
              </a:ext>
            </a:extLst>
          </p:cNvPr>
          <p:cNvGrpSpPr/>
          <p:nvPr/>
        </p:nvGrpSpPr>
        <p:grpSpPr>
          <a:xfrm>
            <a:off x="3717494" y="1959863"/>
            <a:ext cx="377177" cy="464437"/>
            <a:chOff x="3671248" y="1508078"/>
            <a:chExt cx="522436" cy="643302"/>
          </a:xfrm>
        </p:grpSpPr>
        <p:sp>
          <p:nvSpPr>
            <p:cNvPr id="150" name="Isosceles Triangle 149">
              <a:extLst>
                <a:ext uri="{FF2B5EF4-FFF2-40B4-BE49-F238E27FC236}">
                  <a16:creationId xmlns:a16="http://schemas.microsoft.com/office/drawing/2014/main" id="{8E117E65-2202-4595-97C1-2A899F1E6F2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1" name="Straight Connector 150">
              <a:extLst>
                <a:ext uri="{FF2B5EF4-FFF2-40B4-BE49-F238E27FC236}">
                  <a16:creationId xmlns:a16="http://schemas.microsoft.com/office/drawing/2014/main" id="{73539F1A-1CD3-45F9-8418-EA71CCBC176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1D7D3DB-3A82-44EF-B9C0-D4750A80ABE4}"/>
              </a:ext>
            </a:extLst>
          </p:cNvPr>
          <p:cNvGrpSpPr/>
          <p:nvPr/>
        </p:nvGrpSpPr>
        <p:grpSpPr>
          <a:xfrm>
            <a:off x="15930880" y="12033525"/>
            <a:ext cx="9010507" cy="6855821"/>
            <a:chOff x="328151" y="2593062"/>
            <a:chExt cx="6680836" cy="5083245"/>
          </a:xfrm>
        </p:grpSpPr>
        <p:grpSp>
          <p:nvGrpSpPr>
            <p:cNvPr id="5" name="Group 4">
              <a:extLst>
                <a:ext uri="{FF2B5EF4-FFF2-40B4-BE49-F238E27FC236}">
                  <a16:creationId xmlns:a16="http://schemas.microsoft.com/office/drawing/2014/main" id="{D3BAB70D-6CEA-4D69-A5E6-E1F66B1B6404}"/>
                </a:ext>
              </a:extLst>
            </p:cNvPr>
            <p:cNvGrpSpPr/>
            <p:nvPr/>
          </p:nvGrpSpPr>
          <p:grpSpPr>
            <a:xfrm>
              <a:off x="328151" y="2593062"/>
              <a:ext cx="6680836" cy="5083245"/>
              <a:chOff x="583565" y="2089467"/>
              <a:chExt cx="6680836" cy="5083245"/>
            </a:xfrm>
          </p:grpSpPr>
          <p:pic>
            <p:nvPicPr>
              <p:cNvPr id="1032" name="Picture 8" descr="8+ Thousand Isometric Mountain Landscape Royalty-Free Images, Stock Photos  &amp; Pictures | Shutterstock">
                <a:extLst>
                  <a:ext uri="{FF2B5EF4-FFF2-40B4-BE49-F238E27FC236}">
                    <a16:creationId xmlns:a16="http://schemas.microsoft.com/office/drawing/2014/main" id="{AF9D07BD-8352-4DCE-9FDF-0C504FFB45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29" b="90000" l="9783" r="89946">
                            <a14:foregroundMark x1="57065" y1="8929" x2="57065" y2="8929"/>
                            <a14:foregroundMark x1="67120" y1="64286" x2="73498" y2="64047"/>
                            <a14:foregroundMark x1="74339" y1="62484" x2="69837" y2="59643"/>
                            <a14:foregroundMark x1="69837" y1="59643" x2="69293" y2="60000"/>
                            <a14:foregroundMark x1="78804" y1="58571" x2="78533" y2="55000"/>
                            <a14:foregroundMark x1="80163" y1="56071" x2="79620" y2="56071"/>
                            <a14:foregroundMark x1="79076" y1="55714" x2="80978" y2="58571"/>
                            <a14:backgroundMark x1="57609" y1="55714" x2="25000" y2="43571"/>
                            <a14:backgroundMark x1="25000" y1="43571" x2="21196" y2="70000"/>
                            <a14:backgroundMark x1="21196" y1="70000" x2="52174" y2="74286"/>
                            <a14:backgroundMark x1="52174" y1="74286" x2="19837" y2="47857"/>
                            <a14:backgroundMark x1="65543" y1="70668" x2="67391" y2="72857"/>
                            <a14:backgroundMark x1="48098" y1="50000" x2="64610" y2="69562"/>
                            <a14:backgroundMark x1="64677" y1="69422" x2="52717" y2="54286"/>
                            <a14:backgroundMark x1="67391" y1="72857" x2="65658" y2="70664"/>
                            <a14:backgroundMark x1="52717" y1="54286" x2="44565" y2="51786"/>
                            <a14:backgroundMark x1="57065" y1="51786" x2="38315" y2="37143"/>
                            <a14:backgroundMark x1="38315" y1="37143" x2="56522" y2="65357"/>
                            <a14:backgroundMark x1="56522" y1="65357" x2="48098" y2="41786"/>
                            <a14:backgroundMark x1="48098" y1="41786" x2="46196" y2="40357"/>
                            <a14:backgroundMark x1="61413" y1="59286" x2="66816" y2="64925"/>
                            <a14:backgroundMark x1="30978" y1="37500" x2="27446" y2="39286"/>
                            <a14:backgroundMark x1="37500" y1="23571" x2="35326" y2="24286"/>
                            <a14:backgroundMark x1="75000" y1="64286" x2="75000" y2="64286"/>
                            <a14:backgroundMark x1="73370" y1="64286" x2="78533" y2="65357"/>
                          </a14:backgroundRemoval>
                        </a14:imgEffect>
                      </a14:imgLayer>
                    </a14:imgProps>
                  </a:ext>
                  <a:ext uri="{28A0092B-C50C-407E-A947-70E740481C1C}">
                    <a14:useLocalDpi xmlns:a14="http://schemas.microsoft.com/office/drawing/2010/main" val="0"/>
                  </a:ext>
                </a:extLst>
              </a:blip>
              <a:srcRect/>
              <a:stretch>
                <a:fillRect/>
              </a:stretch>
            </p:blipFill>
            <p:spPr bwMode="auto">
              <a:xfrm>
                <a:off x="583565" y="2089467"/>
                <a:ext cx="6680836" cy="5083245"/>
              </a:xfrm>
              <a:prstGeom prst="rect">
                <a:avLst/>
              </a:prstGeom>
              <a:noFill/>
              <a:scene3d>
                <a:camera prst="orthographicFront">
                  <a:rot lat="20731343" lon="569749" rev="238028"/>
                </a:camera>
                <a:lightRig rig="threePt" dir="t"/>
              </a:scene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941CB93-F8FF-4CA3-A479-72340367275D}"/>
                  </a:ext>
                </a:extLst>
              </p:cNvPr>
              <p:cNvSpPr/>
              <p:nvPr/>
            </p:nvSpPr>
            <p:spPr>
              <a:xfrm>
                <a:off x="4643120" y="4742371"/>
                <a:ext cx="493776" cy="92659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B674B31-13D6-4658-8C96-75CFEBF6A84E}"/>
                  </a:ext>
                </a:extLst>
              </p:cNvPr>
              <p:cNvSpPr/>
              <p:nvPr/>
            </p:nvSpPr>
            <p:spPr>
              <a:xfrm>
                <a:off x="2326640" y="3335196"/>
                <a:ext cx="933732" cy="124050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926BD1B-08A9-4D8B-A662-E3845B52DB27}"/>
                  </a:ext>
                </a:extLst>
              </p:cNvPr>
              <p:cNvSpPr/>
              <p:nvPr/>
            </p:nvSpPr>
            <p:spPr>
              <a:xfrm rot="18786894">
                <a:off x="4986324" y="4826739"/>
                <a:ext cx="541041" cy="92659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Freeform: Shape 41">
              <a:extLst>
                <a:ext uri="{FF2B5EF4-FFF2-40B4-BE49-F238E27FC236}">
                  <a16:creationId xmlns:a16="http://schemas.microsoft.com/office/drawing/2014/main" id="{9D8EC8AE-2B0C-4EBF-B0F4-C7FBEAB2C7F5}"/>
                </a:ext>
              </a:extLst>
            </p:cNvPr>
            <p:cNvSpPr/>
            <p:nvPr/>
          </p:nvSpPr>
          <p:spPr>
            <a:xfrm>
              <a:off x="2626995" y="3960496"/>
              <a:ext cx="2289810" cy="1493520"/>
            </a:xfrm>
            <a:custGeom>
              <a:avLst/>
              <a:gdLst>
                <a:gd name="connsiteX0" fmla="*/ 361950 w 2004060"/>
                <a:gd name="connsiteY0" fmla="*/ 0 h 1202055"/>
                <a:gd name="connsiteX1" fmla="*/ 371475 w 2004060"/>
                <a:gd name="connsiteY1" fmla="*/ 87630 h 1202055"/>
                <a:gd name="connsiteX2" fmla="*/ 259080 w 2004060"/>
                <a:gd name="connsiteY2" fmla="*/ 226695 h 1202055"/>
                <a:gd name="connsiteX3" fmla="*/ 272415 w 2004060"/>
                <a:gd name="connsiteY3" fmla="*/ 428625 h 1202055"/>
                <a:gd name="connsiteX4" fmla="*/ 622935 w 2004060"/>
                <a:gd name="connsiteY4" fmla="*/ 476250 h 1202055"/>
                <a:gd name="connsiteX5" fmla="*/ 859155 w 2004060"/>
                <a:gd name="connsiteY5" fmla="*/ 363855 h 1202055"/>
                <a:gd name="connsiteX6" fmla="*/ 872490 w 2004060"/>
                <a:gd name="connsiteY6" fmla="*/ 508635 h 1202055"/>
                <a:gd name="connsiteX7" fmla="*/ 1005840 w 2004060"/>
                <a:gd name="connsiteY7" fmla="*/ 693420 h 1202055"/>
                <a:gd name="connsiteX8" fmla="*/ 1280160 w 2004060"/>
                <a:gd name="connsiteY8" fmla="*/ 588645 h 1202055"/>
                <a:gd name="connsiteX9" fmla="*/ 1270635 w 2004060"/>
                <a:gd name="connsiteY9" fmla="*/ 649605 h 1202055"/>
                <a:gd name="connsiteX10" fmla="*/ 1466850 w 2004060"/>
                <a:gd name="connsiteY10" fmla="*/ 737235 h 1202055"/>
                <a:gd name="connsiteX11" fmla="*/ 1687830 w 2004060"/>
                <a:gd name="connsiteY11" fmla="*/ 769620 h 1202055"/>
                <a:gd name="connsiteX12" fmla="*/ 1781175 w 2004060"/>
                <a:gd name="connsiteY12" fmla="*/ 756285 h 1202055"/>
                <a:gd name="connsiteX13" fmla="*/ 1849755 w 2004060"/>
                <a:gd name="connsiteY13" fmla="*/ 701040 h 1202055"/>
                <a:gd name="connsiteX14" fmla="*/ 1905000 w 2004060"/>
                <a:gd name="connsiteY14" fmla="*/ 655320 h 1202055"/>
                <a:gd name="connsiteX15" fmla="*/ 1933575 w 2004060"/>
                <a:gd name="connsiteY15" fmla="*/ 645795 h 1202055"/>
                <a:gd name="connsiteX16" fmla="*/ 2004060 w 2004060"/>
                <a:gd name="connsiteY16" fmla="*/ 678180 h 1202055"/>
                <a:gd name="connsiteX17" fmla="*/ 1123950 w 2004060"/>
                <a:gd name="connsiteY17" fmla="*/ 1202055 h 1202055"/>
                <a:gd name="connsiteX18" fmla="*/ 0 w 2004060"/>
                <a:gd name="connsiteY18" fmla="*/ 390525 h 1202055"/>
                <a:gd name="connsiteX19" fmla="*/ 361950 w 2004060"/>
                <a:gd name="connsiteY19" fmla="*/ 0 h 1202055"/>
                <a:gd name="connsiteX0" fmla="*/ 361950 w 2004060"/>
                <a:gd name="connsiteY0" fmla="*/ 0 h 1318260"/>
                <a:gd name="connsiteX1" fmla="*/ 371475 w 2004060"/>
                <a:gd name="connsiteY1" fmla="*/ 87630 h 1318260"/>
                <a:gd name="connsiteX2" fmla="*/ 259080 w 2004060"/>
                <a:gd name="connsiteY2" fmla="*/ 226695 h 1318260"/>
                <a:gd name="connsiteX3" fmla="*/ 272415 w 2004060"/>
                <a:gd name="connsiteY3" fmla="*/ 428625 h 1318260"/>
                <a:gd name="connsiteX4" fmla="*/ 622935 w 2004060"/>
                <a:gd name="connsiteY4" fmla="*/ 476250 h 1318260"/>
                <a:gd name="connsiteX5" fmla="*/ 859155 w 2004060"/>
                <a:gd name="connsiteY5" fmla="*/ 363855 h 1318260"/>
                <a:gd name="connsiteX6" fmla="*/ 872490 w 2004060"/>
                <a:gd name="connsiteY6" fmla="*/ 508635 h 1318260"/>
                <a:gd name="connsiteX7" fmla="*/ 1005840 w 2004060"/>
                <a:gd name="connsiteY7" fmla="*/ 693420 h 1318260"/>
                <a:gd name="connsiteX8" fmla="*/ 1280160 w 2004060"/>
                <a:gd name="connsiteY8" fmla="*/ 588645 h 1318260"/>
                <a:gd name="connsiteX9" fmla="*/ 1270635 w 2004060"/>
                <a:gd name="connsiteY9" fmla="*/ 649605 h 1318260"/>
                <a:gd name="connsiteX10" fmla="*/ 1466850 w 2004060"/>
                <a:gd name="connsiteY10" fmla="*/ 737235 h 1318260"/>
                <a:gd name="connsiteX11" fmla="*/ 1687830 w 2004060"/>
                <a:gd name="connsiteY11" fmla="*/ 769620 h 1318260"/>
                <a:gd name="connsiteX12" fmla="*/ 1781175 w 2004060"/>
                <a:gd name="connsiteY12" fmla="*/ 756285 h 1318260"/>
                <a:gd name="connsiteX13" fmla="*/ 1849755 w 2004060"/>
                <a:gd name="connsiteY13" fmla="*/ 701040 h 1318260"/>
                <a:gd name="connsiteX14" fmla="*/ 1905000 w 2004060"/>
                <a:gd name="connsiteY14" fmla="*/ 655320 h 1318260"/>
                <a:gd name="connsiteX15" fmla="*/ 1933575 w 2004060"/>
                <a:gd name="connsiteY15" fmla="*/ 645795 h 1318260"/>
                <a:gd name="connsiteX16" fmla="*/ 2004060 w 2004060"/>
                <a:gd name="connsiteY16" fmla="*/ 678180 h 1318260"/>
                <a:gd name="connsiteX17" fmla="*/ 1095375 w 2004060"/>
                <a:gd name="connsiteY17" fmla="*/ 1318260 h 1318260"/>
                <a:gd name="connsiteX18" fmla="*/ 0 w 2004060"/>
                <a:gd name="connsiteY18" fmla="*/ 390525 h 1318260"/>
                <a:gd name="connsiteX19" fmla="*/ 361950 w 2004060"/>
                <a:gd name="connsiteY19" fmla="*/ 0 h 1318260"/>
                <a:gd name="connsiteX0" fmla="*/ 647700 w 2289810"/>
                <a:gd name="connsiteY0" fmla="*/ 0 h 1318260"/>
                <a:gd name="connsiteX1" fmla="*/ 657225 w 2289810"/>
                <a:gd name="connsiteY1" fmla="*/ 87630 h 1318260"/>
                <a:gd name="connsiteX2" fmla="*/ 544830 w 2289810"/>
                <a:gd name="connsiteY2" fmla="*/ 226695 h 1318260"/>
                <a:gd name="connsiteX3" fmla="*/ 558165 w 2289810"/>
                <a:gd name="connsiteY3" fmla="*/ 428625 h 1318260"/>
                <a:gd name="connsiteX4" fmla="*/ 908685 w 2289810"/>
                <a:gd name="connsiteY4" fmla="*/ 476250 h 1318260"/>
                <a:gd name="connsiteX5" fmla="*/ 1144905 w 2289810"/>
                <a:gd name="connsiteY5" fmla="*/ 363855 h 1318260"/>
                <a:gd name="connsiteX6" fmla="*/ 1158240 w 2289810"/>
                <a:gd name="connsiteY6" fmla="*/ 508635 h 1318260"/>
                <a:gd name="connsiteX7" fmla="*/ 1291590 w 2289810"/>
                <a:gd name="connsiteY7" fmla="*/ 693420 h 1318260"/>
                <a:gd name="connsiteX8" fmla="*/ 1565910 w 2289810"/>
                <a:gd name="connsiteY8" fmla="*/ 588645 h 1318260"/>
                <a:gd name="connsiteX9" fmla="*/ 1556385 w 2289810"/>
                <a:gd name="connsiteY9" fmla="*/ 649605 h 1318260"/>
                <a:gd name="connsiteX10" fmla="*/ 1752600 w 2289810"/>
                <a:gd name="connsiteY10" fmla="*/ 737235 h 1318260"/>
                <a:gd name="connsiteX11" fmla="*/ 1973580 w 2289810"/>
                <a:gd name="connsiteY11" fmla="*/ 769620 h 1318260"/>
                <a:gd name="connsiteX12" fmla="*/ 2066925 w 2289810"/>
                <a:gd name="connsiteY12" fmla="*/ 756285 h 1318260"/>
                <a:gd name="connsiteX13" fmla="*/ 2135505 w 2289810"/>
                <a:gd name="connsiteY13" fmla="*/ 701040 h 1318260"/>
                <a:gd name="connsiteX14" fmla="*/ 2190750 w 2289810"/>
                <a:gd name="connsiteY14" fmla="*/ 655320 h 1318260"/>
                <a:gd name="connsiteX15" fmla="*/ 2219325 w 2289810"/>
                <a:gd name="connsiteY15" fmla="*/ 645795 h 1318260"/>
                <a:gd name="connsiteX16" fmla="*/ 2289810 w 2289810"/>
                <a:gd name="connsiteY16" fmla="*/ 678180 h 1318260"/>
                <a:gd name="connsiteX17" fmla="*/ 1381125 w 2289810"/>
                <a:gd name="connsiteY17" fmla="*/ 1318260 h 1318260"/>
                <a:gd name="connsiteX18" fmla="*/ 0 w 2289810"/>
                <a:gd name="connsiteY18" fmla="*/ 302895 h 1318260"/>
                <a:gd name="connsiteX19" fmla="*/ 647700 w 2289810"/>
                <a:gd name="connsiteY19" fmla="*/ 0 h 1318260"/>
                <a:gd name="connsiteX0" fmla="*/ 647700 w 2289810"/>
                <a:gd name="connsiteY0" fmla="*/ 0 h 1493520"/>
                <a:gd name="connsiteX1" fmla="*/ 657225 w 2289810"/>
                <a:gd name="connsiteY1" fmla="*/ 87630 h 1493520"/>
                <a:gd name="connsiteX2" fmla="*/ 544830 w 2289810"/>
                <a:gd name="connsiteY2" fmla="*/ 226695 h 1493520"/>
                <a:gd name="connsiteX3" fmla="*/ 558165 w 2289810"/>
                <a:gd name="connsiteY3" fmla="*/ 428625 h 1493520"/>
                <a:gd name="connsiteX4" fmla="*/ 908685 w 2289810"/>
                <a:gd name="connsiteY4" fmla="*/ 476250 h 1493520"/>
                <a:gd name="connsiteX5" fmla="*/ 1144905 w 2289810"/>
                <a:gd name="connsiteY5" fmla="*/ 363855 h 1493520"/>
                <a:gd name="connsiteX6" fmla="*/ 1158240 w 2289810"/>
                <a:gd name="connsiteY6" fmla="*/ 508635 h 1493520"/>
                <a:gd name="connsiteX7" fmla="*/ 1291590 w 2289810"/>
                <a:gd name="connsiteY7" fmla="*/ 693420 h 1493520"/>
                <a:gd name="connsiteX8" fmla="*/ 1565910 w 2289810"/>
                <a:gd name="connsiteY8" fmla="*/ 588645 h 1493520"/>
                <a:gd name="connsiteX9" fmla="*/ 1556385 w 2289810"/>
                <a:gd name="connsiteY9" fmla="*/ 649605 h 1493520"/>
                <a:gd name="connsiteX10" fmla="*/ 1752600 w 2289810"/>
                <a:gd name="connsiteY10" fmla="*/ 737235 h 1493520"/>
                <a:gd name="connsiteX11" fmla="*/ 1973580 w 2289810"/>
                <a:gd name="connsiteY11" fmla="*/ 769620 h 1493520"/>
                <a:gd name="connsiteX12" fmla="*/ 2066925 w 2289810"/>
                <a:gd name="connsiteY12" fmla="*/ 756285 h 1493520"/>
                <a:gd name="connsiteX13" fmla="*/ 2135505 w 2289810"/>
                <a:gd name="connsiteY13" fmla="*/ 701040 h 1493520"/>
                <a:gd name="connsiteX14" fmla="*/ 2190750 w 2289810"/>
                <a:gd name="connsiteY14" fmla="*/ 655320 h 1493520"/>
                <a:gd name="connsiteX15" fmla="*/ 2219325 w 2289810"/>
                <a:gd name="connsiteY15" fmla="*/ 645795 h 1493520"/>
                <a:gd name="connsiteX16" fmla="*/ 2289810 w 2289810"/>
                <a:gd name="connsiteY16" fmla="*/ 678180 h 1493520"/>
                <a:gd name="connsiteX17" fmla="*/ 1162050 w 2289810"/>
                <a:gd name="connsiteY17" fmla="*/ 1493520 h 1493520"/>
                <a:gd name="connsiteX18" fmla="*/ 0 w 2289810"/>
                <a:gd name="connsiteY18" fmla="*/ 302895 h 1493520"/>
                <a:gd name="connsiteX19" fmla="*/ 647700 w 2289810"/>
                <a:gd name="connsiteY19" fmla="*/ 0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9810" h="1493520">
                  <a:moveTo>
                    <a:pt x="647700" y="0"/>
                  </a:moveTo>
                  <a:lnTo>
                    <a:pt x="657225" y="87630"/>
                  </a:lnTo>
                  <a:lnTo>
                    <a:pt x="544830" y="226695"/>
                  </a:lnTo>
                  <a:lnTo>
                    <a:pt x="558165" y="428625"/>
                  </a:lnTo>
                  <a:lnTo>
                    <a:pt x="908685" y="476250"/>
                  </a:lnTo>
                  <a:lnTo>
                    <a:pt x="1144905" y="363855"/>
                  </a:lnTo>
                  <a:lnTo>
                    <a:pt x="1158240" y="508635"/>
                  </a:lnTo>
                  <a:lnTo>
                    <a:pt x="1291590" y="693420"/>
                  </a:lnTo>
                  <a:lnTo>
                    <a:pt x="1565910" y="588645"/>
                  </a:lnTo>
                  <a:lnTo>
                    <a:pt x="1556385" y="649605"/>
                  </a:lnTo>
                  <a:lnTo>
                    <a:pt x="1752600" y="737235"/>
                  </a:lnTo>
                  <a:lnTo>
                    <a:pt x="1973580" y="769620"/>
                  </a:lnTo>
                  <a:lnTo>
                    <a:pt x="2066925" y="756285"/>
                  </a:lnTo>
                  <a:lnTo>
                    <a:pt x="2135505" y="701040"/>
                  </a:lnTo>
                  <a:lnTo>
                    <a:pt x="2190750" y="655320"/>
                  </a:lnTo>
                  <a:lnTo>
                    <a:pt x="2219325" y="645795"/>
                  </a:lnTo>
                  <a:lnTo>
                    <a:pt x="2289810" y="678180"/>
                  </a:lnTo>
                  <a:lnTo>
                    <a:pt x="1162050" y="1493520"/>
                  </a:lnTo>
                  <a:lnTo>
                    <a:pt x="0" y="302895"/>
                  </a:lnTo>
                  <a:lnTo>
                    <a:pt x="647700" y="0"/>
                  </a:lnTo>
                  <a:close/>
                </a:path>
              </a:pathLst>
            </a:custGeom>
            <a:solidFill>
              <a:srgbClr val="1C1C1C"/>
            </a:solidFill>
            <a:ln w="381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EEB25775-67F2-42D1-810F-8B40E60AD3A6}"/>
                </a:ext>
              </a:extLst>
            </p:cNvPr>
            <p:cNvSpPr/>
            <p:nvPr/>
          </p:nvSpPr>
          <p:spPr>
            <a:xfrm>
              <a:off x="4241800" y="4216400"/>
              <a:ext cx="1978660" cy="1534160"/>
            </a:xfrm>
            <a:custGeom>
              <a:avLst/>
              <a:gdLst>
                <a:gd name="connsiteX0" fmla="*/ 683260 w 1978660"/>
                <a:gd name="connsiteY0" fmla="*/ 421640 h 1534160"/>
                <a:gd name="connsiteX1" fmla="*/ 736600 w 1978660"/>
                <a:gd name="connsiteY1" fmla="*/ 452120 h 1534160"/>
                <a:gd name="connsiteX2" fmla="*/ 756920 w 1978660"/>
                <a:gd name="connsiteY2" fmla="*/ 429260 h 1534160"/>
                <a:gd name="connsiteX3" fmla="*/ 833120 w 1978660"/>
                <a:gd name="connsiteY3" fmla="*/ 406400 h 1534160"/>
                <a:gd name="connsiteX4" fmla="*/ 861060 w 1978660"/>
                <a:gd name="connsiteY4" fmla="*/ 414020 h 1534160"/>
                <a:gd name="connsiteX5" fmla="*/ 894080 w 1978660"/>
                <a:gd name="connsiteY5" fmla="*/ 373380 h 1534160"/>
                <a:gd name="connsiteX6" fmla="*/ 944880 w 1978660"/>
                <a:gd name="connsiteY6" fmla="*/ 373380 h 1534160"/>
                <a:gd name="connsiteX7" fmla="*/ 993140 w 1978660"/>
                <a:gd name="connsiteY7" fmla="*/ 355600 h 1534160"/>
                <a:gd name="connsiteX8" fmla="*/ 1036320 w 1978660"/>
                <a:gd name="connsiteY8" fmla="*/ 383540 h 1534160"/>
                <a:gd name="connsiteX9" fmla="*/ 1036320 w 1978660"/>
                <a:gd name="connsiteY9" fmla="*/ 421640 h 1534160"/>
                <a:gd name="connsiteX10" fmla="*/ 1054100 w 1978660"/>
                <a:gd name="connsiteY10" fmla="*/ 439420 h 1534160"/>
                <a:gd name="connsiteX11" fmla="*/ 1084580 w 1978660"/>
                <a:gd name="connsiteY11" fmla="*/ 416560 h 1534160"/>
                <a:gd name="connsiteX12" fmla="*/ 1115060 w 1978660"/>
                <a:gd name="connsiteY12" fmla="*/ 424180 h 1534160"/>
                <a:gd name="connsiteX13" fmla="*/ 1170940 w 1978660"/>
                <a:gd name="connsiteY13" fmla="*/ 429260 h 1534160"/>
                <a:gd name="connsiteX14" fmla="*/ 1176020 w 1978660"/>
                <a:gd name="connsiteY14" fmla="*/ 472440 h 1534160"/>
                <a:gd name="connsiteX15" fmla="*/ 1206500 w 1978660"/>
                <a:gd name="connsiteY15" fmla="*/ 495300 h 1534160"/>
                <a:gd name="connsiteX16" fmla="*/ 1221740 w 1978660"/>
                <a:gd name="connsiteY16" fmla="*/ 515620 h 1534160"/>
                <a:gd name="connsiteX17" fmla="*/ 1193800 w 1978660"/>
                <a:gd name="connsiteY17" fmla="*/ 561340 h 1534160"/>
                <a:gd name="connsiteX18" fmla="*/ 1168400 w 1978660"/>
                <a:gd name="connsiteY18" fmla="*/ 561340 h 1534160"/>
                <a:gd name="connsiteX19" fmla="*/ 1173480 w 1978660"/>
                <a:gd name="connsiteY19" fmla="*/ 607060 h 1534160"/>
                <a:gd name="connsiteX20" fmla="*/ 1173480 w 1978660"/>
                <a:gd name="connsiteY20" fmla="*/ 652780 h 1534160"/>
                <a:gd name="connsiteX21" fmla="*/ 1145540 w 1978660"/>
                <a:gd name="connsiteY21" fmla="*/ 668020 h 1534160"/>
                <a:gd name="connsiteX22" fmla="*/ 1130300 w 1978660"/>
                <a:gd name="connsiteY22" fmla="*/ 708660 h 1534160"/>
                <a:gd name="connsiteX23" fmla="*/ 1209040 w 1978660"/>
                <a:gd name="connsiteY23" fmla="*/ 716280 h 1534160"/>
                <a:gd name="connsiteX24" fmla="*/ 1290320 w 1978660"/>
                <a:gd name="connsiteY24" fmla="*/ 703580 h 1534160"/>
                <a:gd name="connsiteX25" fmla="*/ 1371600 w 1978660"/>
                <a:gd name="connsiteY25" fmla="*/ 690880 h 1534160"/>
                <a:gd name="connsiteX26" fmla="*/ 1402080 w 1978660"/>
                <a:gd name="connsiteY26" fmla="*/ 685800 h 1534160"/>
                <a:gd name="connsiteX27" fmla="*/ 1442720 w 1978660"/>
                <a:gd name="connsiteY27" fmla="*/ 645160 h 1534160"/>
                <a:gd name="connsiteX28" fmla="*/ 1539240 w 1978660"/>
                <a:gd name="connsiteY28" fmla="*/ 614680 h 1534160"/>
                <a:gd name="connsiteX29" fmla="*/ 1607820 w 1978660"/>
                <a:gd name="connsiteY29" fmla="*/ 576580 h 1534160"/>
                <a:gd name="connsiteX30" fmla="*/ 1630680 w 1978660"/>
                <a:gd name="connsiteY30" fmla="*/ 551180 h 1534160"/>
                <a:gd name="connsiteX31" fmla="*/ 1625600 w 1978660"/>
                <a:gd name="connsiteY31" fmla="*/ 505460 h 1534160"/>
                <a:gd name="connsiteX32" fmla="*/ 1734820 w 1978660"/>
                <a:gd name="connsiteY32" fmla="*/ 518160 h 1534160"/>
                <a:gd name="connsiteX33" fmla="*/ 1770380 w 1978660"/>
                <a:gd name="connsiteY33" fmla="*/ 485140 h 1534160"/>
                <a:gd name="connsiteX34" fmla="*/ 1790700 w 1978660"/>
                <a:gd name="connsiteY34" fmla="*/ 431800 h 1534160"/>
                <a:gd name="connsiteX35" fmla="*/ 1790700 w 1978660"/>
                <a:gd name="connsiteY35" fmla="*/ 363220 h 1534160"/>
                <a:gd name="connsiteX36" fmla="*/ 1772920 w 1978660"/>
                <a:gd name="connsiteY36" fmla="*/ 274320 h 1534160"/>
                <a:gd name="connsiteX37" fmla="*/ 1727200 w 1978660"/>
                <a:gd name="connsiteY37" fmla="*/ 218440 h 1534160"/>
                <a:gd name="connsiteX38" fmla="*/ 1684020 w 1978660"/>
                <a:gd name="connsiteY38" fmla="*/ 129540 h 1534160"/>
                <a:gd name="connsiteX39" fmla="*/ 1656080 w 1978660"/>
                <a:gd name="connsiteY39" fmla="*/ 63500 h 1534160"/>
                <a:gd name="connsiteX40" fmla="*/ 1676400 w 1978660"/>
                <a:gd name="connsiteY40" fmla="*/ 25400 h 1534160"/>
                <a:gd name="connsiteX41" fmla="*/ 1821180 w 1978660"/>
                <a:gd name="connsiteY41" fmla="*/ 0 h 1534160"/>
                <a:gd name="connsiteX42" fmla="*/ 1978660 w 1978660"/>
                <a:gd name="connsiteY42" fmla="*/ 271780 h 1534160"/>
                <a:gd name="connsiteX43" fmla="*/ 1877060 w 1978660"/>
                <a:gd name="connsiteY43" fmla="*/ 1313180 h 1534160"/>
                <a:gd name="connsiteX44" fmla="*/ 1336040 w 1978660"/>
                <a:gd name="connsiteY44" fmla="*/ 1534160 h 1534160"/>
                <a:gd name="connsiteX45" fmla="*/ 655320 w 1978660"/>
                <a:gd name="connsiteY45" fmla="*/ 1496060 h 1534160"/>
                <a:gd name="connsiteX46" fmla="*/ 0 w 1978660"/>
                <a:gd name="connsiteY46" fmla="*/ 739140 h 1534160"/>
                <a:gd name="connsiteX47" fmla="*/ 683260 w 1978660"/>
                <a:gd name="connsiteY47" fmla="*/ 421640 h 1534160"/>
                <a:gd name="connsiteX0" fmla="*/ 683260 w 1978660"/>
                <a:gd name="connsiteY0" fmla="*/ 421640 h 1534160"/>
                <a:gd name="connsiteX1" fmla="*/ 736600 w 1978660"/>
                <a:gd name="connsiteY1" fmla="*/ 452120 h 1534160"/>
                <a:gd name="connsiteX2" fmla="*/ 756920 w 1978660"/>
                <a:gd name="connsiteY2" fmla="*/ 429260 h 1534160"/>
                <a:gd name="connsiteX3" fmla="*/ 833120 w 1978660"/>
                <a:gd name="connsiteY3" fmla="*/ 406400 h 1534160"/>
                <a:gd name="connsiteX4" fmla="*/ 861060 w 1978660"/>
                <a:gd name="connsiteY4" fmla="*/ 414020 h 1534160"/>
                <a:gd name="connsiteX5" fmla="*/ 894080 w 1978660"/>
                <a:gd name="connsiteY5" fmla="*/ 373380 h 1534160"/>
                <a:gd name="connsiteX6" fmla="*/ 944880 w 1978660"/>
                <a:gd name="connsiteY6" fmla="*/ 373380 h 1534160"/>
                <a:gd name="connsiteX7" fmla="*/ 993140 w 1978660"/>
                <a:gd name="connsiteY7" fmla="*/ 355600 h 1534160"/>
                <a:gd name="connsiteX8" fmla="*/ 1036320 w 1978660"/>
                <a:gd name="connsiteY8" fmla="*/ 383540 h 1534160"/>
                <a:gd name="connsiteX9" fmla="*/ 1036320 w 1978660"/>
                <a:gd name="connsiteY9" fmla="*/ 421640 h 1534160"/>
                <a:gd name="connsiteX10" fmla="*/ 1054100 w 1978660"/>
                <a:gd name="connsiteY10" fmla="*/ 439420 h 1534160"/>
                <a:gd name="connsiteX11" fmla="*/ 1084580 w 1978660"/>
                <a:gd name="connsiteY11" fmla="*/ 416560 h 1534160"/>
                <a:gd name="connsiteX12" fmla="*/ 1115060 w 1978660"/>
                <a:gd name="connsiteY12" fmla="*/ 424180 h 1534160"/>
                <a:gd name="connsiteX13" fmla="*/ 1170940 w 1978660"/>
                <a:gd name="connsiteY13" fmla="*/ 429260 h 1534160"/>
                <a:gd name="connsiteX14" fmla="*/ 1176020 w 1978660"/>
                <a:gd name="connsiteY14" fmla="*/ 472440 h 1534160"/>
                <a:gd name="connsiteX15" fmla="*/ 1206500 w 1978660"/>
                <a:gd name="connsiteY15" fmla="*/ 495300 h 1534160"/>
                <a:gd name="connsiteX16" fmla="*/ 1221740 w 1978660"/>
                <a:gd name="connsiteY16" fmla="*/ 515620 h 1534160"/>
                <a:gd name="connsiteX17" fmla="*/ 1193800 w 1978660"/>
                <a:gd name="connsiteY17" fmla="*/ 561340 h 1534160"/>
                <a:gd name="connsiteX18" fmla="*/ 1168400 w 1978660"/>
                <a:gd name="connsiteY18" fmla="*/ 561340 h 1534160"/>
                <a:gd name="connsiteX19" fmla="*/ 1173480 w 1978660"/>
                <a:gd name="connsiteY19" fmla="*/ 607060 h 1534160"/>
                <a:gd name="connsiteX20" fmla="*/ 1173480 w 1978660"/>
                <a:gd name="connsiteY20" fmla="*/ 652780 h 1534160"/>
                <a:gd name="connsiteX21" fmla="*/ 1145540 w 1978660"/>
                <a:gd name="connsiteY21" fmla="*/ 668020 h 1534160"/>
                <a:gd name="connsiteX22" fmla="*/ 1130300 w 1978660"/>
                <a:gd name="connsiteY22" fmla="*/ 708660 h 1534160"/>
                <a:gd name="connsiteX23" fmla="*/ 1209040 w 1978660"/>
                <a:gd name="connsiteY23" fmla="*/ 716280 h 1534160"/>
                <a:gd name="connsiteX24" fmla="*/ 1290320 w 1978660"/>
                <a:gd name="connsiteY24" fmla="*/ 703580 h 1534160"/>
                <a:gd name="connsiteX25" fmla="*/ 1371600 w 1978660"/>
                <a:gd name="connsiteY25" fmla="*/ 690880 h 1534160"/>
                <a:gd name="connsiteX26" fmla="*/ 1402080 w 1978660"/>
                <a:gd name="connsiteY26" fmla="*/ 685800 h 1534160"/>
                <a:gd name="connsiteX27" fmla="*/ 1442720 w 1978660"/>
                <a:gd name="connsiteY27" fmla="*/ 645160 h 1534160"/>
                <a:gd name="connsiteX28" fmla="*/ 1539240 w 1978660"/>
                <a:gd name="connsiteY28" fmla="*/ 614680 h 1534160"/>
                <a:gd name="connsiteX29" fmla="*/ 1607820 w 1978660"/>
                <a:gd name="connsiteY29" fmla="*/ 576580 h 1534160"/>
                <a:gd name="connsiteX30" fmla="*/ 1630680 w 1978660"/>
                <a:gd name="connsiteY30" fmla="*/ 551180 h 1534160"/>
                <a:gd name="connsiteX31" fmla="*/ 1644650 w 1978660"/>
                <a:gd name="connsiteY31" fmla="*/ 514985 h 1534160"/>
                <a:gd name="connsiteX32" fmla="*/ 1734820 w 1978660"/>
                <a:gd name="connsiteY32" fmla="*/ 518160 h 1534160"/>
                <a:gd name="connsiteX33" fmla="*/ 1770380 w 1978660"/>
                <a:gd name="connsiteY33" fmla="*/ 485140 h 1534160"/>
                <a:gd name="connsiteX34" fmla="*/ 1790700 w 1978660"/>
                <a:gd name="connsiteY34" fmla="*/ 431800 h 1534160"/>
                <a:gd name="connsiteX35" fmla="*/ 1790700 w 1978660"/>
                <a:gd name="connsiteY35" fmla="*/ 363220 h 1534160"/>
                <a:gd name="connsiteX36" fmla="*/ 1772920 w 1978660"/>
                <a:gd name="connsiteY36" fmla="*/ 274320 h 1534160"/>
                <a:gd name="connsiteX37" fmla="*/ 1727200 w 1978660"/>
                <a:gd name="connsiteY37" fmla="*/ 218440 h 1534160"/>
                <a:gd name="connsiteX38" fmla="*/ 1684020 w 1978660"/>
                <a:gd name="connsiteY38" fmla="*/ 129540 h 1534160"/>
                <a:gd name="connsiteX39" fmla="*/ 1656080 w 1978660"/>
                <a:gd name="connsiteY39" fmla="*/ 63500 h 1534160"/>
                <a:gd name="connsiteX40" fmla="*/ 1676400 w 1978660"/>
                <a:gd name="connsiteY40" fmla="*/ 25400 h 1534160"/>
                <a:gd name="connsiteX41" fmla="*/ 1821180 w 1978660"/>
                <a:gd name="connsiteY41" fmla="*/ 0 h 1534160"/>
                <a:gd name="connsiteX42" fmla="*/ 1978660 w 1978660"/>
                <a:gd name="connsiteY42" fmla="*/ 271780 h 1534160"/>
                <a:gd name="connsiteX43" fmla="*/ 1877060 w 1978660"/>
                <a:gd name="connsiteY43" fmla="*/ 1313180 h 1534160"/>
                <a:gd name="connsiteX44" fmla="*/ 1336040 w 1978660"/>
                <a:gd name="connsiteY44" fmla="*/ 1534160 h 1534160"/>
                <a:gd name="connsiteX45" fmla="*/ 655320 w 1978660"/>
                <a:gd name="connsiteY45" fmla="*/ 1496060 h 1534160"/>
                <a:gd name="connsiteX46" fmla="*/ 0 w 1978660"/>
                <a:gd name="connsiteY46" fmla="*/ 739140 h 1534160"/>
                <a:gd name="connsiteX47" fmla="*/ 683260 w 1978660"/>
                <a:gd name="connsiteY47" fmla="*/ 42164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8660" h="1534160">
                  <a:moveTo>
                    <a:pt x="683260" y="421640"/>
                  </a:moveTo>
                  <a:lnTo>
                    <a:pt x="736600" y="452120"/>
                  </a:lnTo>
                  <a:lnTo>
                    <a:pt x="756920" y="429260"/>
                  </a:lnTo>
                  <a:lnTo>
                    <a:pt x="833120" y="406400"/>
                  </a:lnTo>
                  <a:lnTo>
                    <a:pt x="861060" y="414020"/>
                  </a:lnTo>
                  <a:lnTo>
                    <a:pt x="894080" y="373380"/>
                  </a:lnTo>
                  <a:lnTo>
                    <a:pt x="944880" y="373380"/>
                  </a:lnTo>
                  <a:lnTo>
                    <a:pt x="993140" y="355600"/>
                  </a:lnTo>
                  <a:lnTo>
                    <a:pt x="1036320" y="383540"/>
                  </a:lnTo>
                  <a:lnTo>
                    <a:pt x="1036320" y="421640"/>
                  </a:lnTo>
                  <a:lnTo>
                    <a:pt x="1054100" y="439420"/>
                  </a:lnTo>
                  <a:lnTo>
                    <a:pt x="1084580" y="416560"/>
                  </a:lnTo>
                  <a:lnTo>
                    <a:pt x="1115060" y="424180"/>
                  </a:lnTo>
                  <a:lnTo>
                    <a:pt x="1170940" y="429260"/>
                  </a:lnTo>
                  <a:lnTo>
                    <a:pt x="1176020" y="472440"/>
                  </a:lnTo>
                  <a:lnTo>
                    <a:pt x="1206500" y="495300"/>
                  </a:lnTo>
                  <a:lnTo>
                    <a:pt x="1221740" y="515620"/>
                  </a:lnTo>
                  <a:lnTo>
                    <a:pt x="1193800" y="561340"/>
                  </a:lnTo>
                  <a:lnTo>
                    <a:pt x="1168400" y="561340"/>
                  </a:lnTo>
                  <a:lnTo>
                    <a:pt x="1173480" y="607060"/>
                  </a:lnTo>
                  <a:lnTo>
                    <a:pt x="1173480" y="652780"/>
                  </a:lnTo>
                  <a:lnTo>
                    <a:pt x="1145540" y="668020"/>
                  </a:lnTo>
                  <a:lnTo>
                    <a:pt x="1130300" y="708660"/>
                  </a:lnTo>
                  <a:lnTo>
                    <a:pt x="1209040" y="716280"/>
                  </a:lnTo>
                  <a:lnTo>
                    <a:pt x="1290320" y="703580"/>
                  </a:lnTo>
                  <a:lnTo>
                    <a:pt x="1371600" y="690880"/>
                  </a:lnTo>
                  <a:lnTo>
                    <a:pt x="1402080" y="685800"/>
                  </a:lnTo>
                  <a:lnTo>
                    <a:pt x="1442720" y="645160"/>
                  </a:lnTo>
                  <a:lnTo>
                    <a:pt x="1539240" y="614680"/>
                  </a:lnTo>
                  <a:lnTo>
                    <a:pt x="1607820" y="576580"/>
                  </a:lnTo>
                  <a:lnTo>
                    <a:pt x="1630680" y="551180"/>
                  </a:lnTo>
                  <a:lnTo>
                    <a:pt x="1644650" y="514985"/>
                  </a:lnTo>
                  <a:lnTo>
                    <a:pt x="1734820" y="518160"/>
                  </a:lnTo>
                  <a:lnTo>
                    <a:pt x="1770380" y="485140"/>
                  </a:lnTo>
                  <a:lnTo>
                    <a:pt x="1790700" y="431800"/>
                  </a:lnTo>
                  <a:lnTo>
                    <a:pt x="1790700" y="363220"/>
                  </a:lnTo>
                  <a:lnTo>
                    <a:pt x="1772920" y="274320"/>
                  </a:lnTo>
                  <a:lnTo>
                    <a:pt x="1727200" y="218440"/>
                  </a:lnTo>
                  <a:lnTo>
                    <a:pt x="1684020" y="129540"/>
                  </a:lnTo>
                  <a:lnTo>
                    <a:pt x="1656080" y="63500"/>
                  </a:lnTo>
                  <a:lnTo>
                    <a:pt x="1676400" y="25400"/>
                  </a:lnTo>
                  <a:lnTo>
                    <a:pt x="1821180" y="0"/>
                  </a:lnTo>
                  <a:lnTo>
                    <a:pt x="1978660" y="271780"/>
                  </a:lnTo>
                  <a:lnTo>
                    <a:pt x="1877060" y="1313180"/>
                  </a:lnTo>
                  <a:lnTo>
                    <a:pt x="1336040" y="1534160"/>
                  </a:lnTo>
                  <a:lnTo>
                    <a:pt x="655320" y="1496060"/>
                  </a:lnTo>
                  <a:lnTo>
                    <a:pt x="0" y="739140"/>
                  </a:lnTo>
                  <a:lnTo>
                    <a:pt x="683260" y="421640"/>
                  </a:lnTo>
                  <a:close/>
                </a:path>
              </a:pathLst>
            </a:custGeom>
            <a:solidFill>
              <a:srgbClr val="1C1C1C"/>
            </a:solidFill>
            <a:ln w="381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oup 137">
            <a:extLst>
              <a:ext uri="{FF2B5EF4-FFF2-40B4-BE49-F238E27FC236}">
                <a16:creationId xmlns:a16="http://schemas.microsoft.com/office/drawing/2014/main" id="{71C4B22E-DFA5-4346-A61A-78EFFAF1587B}"/>
              </a:ext>
            </a:extLst>
          </p:cNvPr>
          <p:cNvGrpSpPr/>
          <p:nvPr/>
        </p:nvGrpSpPr>
        <p:grpSpPr>
          <a:xfrm>
            <a:off x="4554178" y="2131796"/>
            <a:ext cx="377177" cy="464437"/>
            <a:chOff x="3671248" y="1508078"/>
            <a:chExt cx="522436" cy="643302"/>
          </a:xfrm>
        </p:grpSpPr>
        <p:sp>
          <p:nvSpPr>
            <p:cNvPr id="148" name="Isosceles Triangle 147">
              <a:extLst>
                <a:ext uri="{FF2B5EF4-FFF2-40B4-BE49-F238E27FC236}">
                  <a16:creationId xmlns:a16="http://schemas.microsoft.com/office/drawing/2014/main" id="{F2626689-F7F2-4003-8348-0AC21FE8977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9" name="Straight Connector 148">
              <a:extLst>
                <a:ext uri="{FF2B5EF4-FFF2-40B4-BE49-F238E27FC236}">
                  <a16:creationId xmlns:a16="http://schemas.microsoft.com/office/drawing/2014/main" id="{6AB831C5-4814-4312-89E6-61C8211371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E7CFB81-1163-4BBD-ACE3-3443E3AE04F0}"/>
              </a:ext>
            </a:extLst>
          </p:cNvPr>
          <p:cNvGrpSpPr/>
          <p:nvPr/>
        </p:nvGrpSpPr>
        <p:grpSpPr>
          <a:xfrm>
            <a:off x="5390862" y="2302838"/>
            <a:ext cx="377177" cy="464437"/>
            <a:chOff x="3671248" y="1508078"/>
            <a:chExt cx="522436" cy="643302"/>
          </a:xfrm>
        </p:grpSpPr>
        <p:sp>
          <p:nvSpPr>
            <p:cNvPr id="146" name="Isosceles Triangle 145">
              <a:extLst>
                <a:ext uri="{FF2B5EF4-FFF2-40B4-BE49-F238E27FC236}">
                  <a16:creationId xmlns:a16="http://schemas.microsoft.com/office/drawing/2014/main" id="{01F96D7D-EE3F-48E1-8B30-2D9F8F3E2E1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7EEC152-DCAA-448E-9801-1E267193BF2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C1509BF-8F1E-4E86-91EB-7E34FBEBACF1}"/>
              </a:ext>
            </a:extLst>
          </p:cNvPr>
          <p:cNvGrpSpPr/>
          <p:nvPr/>
        </p:nvGrpSpPr>
        <p:grpSpPr>
          <a:xfrm>
            <a:off x="6227546" y="2471220"/>
            <a:ext cx="377177" cy="464437"/>
            <a:chOff x="3671248" y="1508078"/>
            <a:chExt cx="522436" cy="643302"/>
          </a:xfrm>
        </p:grpSpPr>
        <p:sp>
          <p:nvSpPr>
            <p:cNvPr id="144" name="Isosceles Triangle 143">
              <a:extLst>
                <a:ext uri="{FF2B5EF4-FFF2-40B4-BE49-F238E27FC236}">
                  <a16:creationId xmlns:a16="http://schemas.microsoft.com/office/drawing/2014/main" id="{4C260A5A-6376-445B-82F0-4E2C776EBB4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5" name="Straight Connector 144">
              <a:extLst>
                <a:ext uri="{FF2B5EF4-FFF2-40B4-BE49-F238E27FC236}">
                  <a16:creationId xmlns:a16="http://schemas.microsoft.com/office/drawing/2014/main" id="{54488999-FD80-4371-9F87-C5D3DACE441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C54B8BF-5C59-4D93-B815-1EA77738556F}"/>
              </a:ext>
            </a:extLst>
          </p:cNvPr>
          <p:cNvGrpSpPr/>
          <p:nvPr/>
        </p:nvGrpSpPr>
        <p:grpSpPr>
          <a:xfrm>
            <a:off x="7064227" y="2643215"/>
            <a:ext cx="377177" cy="464437"/>
            <a:chOff x="3671248" y="1508078"/>
            <a:chExt cx="522436" cy="643302"/>
          </a:xfrm>
        </p:grpSpPr>
        <p:sp>
          <p:nvSpPr>
            <p:cNvPr id="142" name="Isosceles Triangle 141">
              <a:extLst>
                <a:ext uri="{FF2B5EF4-FFF2-40B4-BE49-F238E27FC236}">
                  <a16:creationId xmlns:a16="http://schemas.microsoft.com/office/drawing/2014/main" id="{1AAC0D62-C25D-4EEA-8D4F-3BAA54D1672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3" name="Straight Connector 142">
              <a:extLst>
                <a:ext uri="{FF2B5EF4-FFF2-40B4-BE49-F238E27FC236}">
                  <a16:creationId xmlns:a16="http://schemas.microsoft.com/office/drawing/2014/main" id="{96E21E77-26F3-4AB7-9B53-FB98187B33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7AF5308B-DEF4-4C16-ADF8-BE6F17BF4A7D}"/>
              </a:ext>
            </a:extLst>
          </p:cNvPr>
          <p:cNvGrpSpPr/>
          <p:nvPr/>
        </p:nvGrpSpPr>
        <p:grpSpPr>
          <a:xfrm>
            <a:off x="2044126" y="1617658"/>
            <a:ext cx="377177" cy="464437"/>
            <a:chOff x="3671248" y="1508078"/>
            <a:chExt cx="522436" cy="643302"/>
          </a:xfrm>
        </p:grpSpPr>
        <p:sp>
          <p:nvSpPr>
            <p:cNvPr id="154" name="Isosceles Triangle 153">
              <a:extLst>
                <a:ext uri="{FF2B5EF4-FFF2-40B4-BE49-F238E27FC236}">
                  <a16:creationId xmlns:a16="http://schemas.microsoft.com/office/drawing/2014/main" id="{B8497A12-37F4-4985-BED3-5DD4AC5886D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5" name="Straight Connector 154">
              <a:extLst>
                <a:ext uri="{FF2B5EF4-FFF2-40B4-BE49-F238E27FC236}">
                  <a16:creationId xmlns:a16="http://schemas.microsoft.com/office/drawing/2014/main" id="{2AB038EA-65F6-4C9D-B31A-F5CBC127C52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23" name="TextBox 222">
            <a:extLst>
              <a:ext uri="{FF2B5EF4-FFF2-40B4-BE49-F238E27FC236}">
                <a16:creationId xmlns:a16="http://schemas.microsoft.com/office/drawing/2014/main" id="{CEA64F7D-1675-497A-89A0-CAFE6C406F5C}"/>
              </a:ext>
            </a:extLst>
          </p:cNvPr>
          <p:cNvSpPr txBox="1"/>
          <p:nvPr/>
        </p:nvSpPr>
        <p:spPr>
          <a:xfrm>
            <a:off x="99060" y="1833180"/>
            <a:ext cx="1443024" cy="646331"/>
          </a:xfrm>
          <a:prstGeom prst="rect">
            <a:avLst/>
          </a:prstGeom>
          <a:noFill/>
        </p:spPr>
        <p:txBody>
          <a:bodyPr wrap="none" rtlCol="0">
            <a:spAutoFit/>
          </a:bodyPr>
          <a:lstStyle/>
          <a:p>
            <a:pPr algn="ctr"/>
            <a:r>
              <a:rPr lang="en-US" dirty="0">
                <a:solidFill>
                  <a:srgbClr val="E7E6E6"/>
                </a:solidFill>
              </a:rPr>
              <a:t>Airplane with</a:t>
            </a:r>
          </a:p>
          <a:p>
            <a:pPr algn="ctr"/>
            <a:r>
              <a:rPr lang="en-US" dirty="0">
                <a:solidFill>
                  <a:srgbClr val="E7E6E6"/>
                </a:solidFill>
              </a:rPr>
              <a:t>Radar</a:t>
            </a:r>
          </a:p>
        </p:txBody>
      </p:sp>
      <p:sp>
        <p:nvSpPr>
          <p:cNvPr id="224" name="TextBox 223">
            <a:extLst>
              <a:ext uri="{FF2B5EF4-FFF2-40B4-BE49-F238E27FC236}">
                <a16:creationId xmlns:a16="http://schemas.microsoft.com/office/drawing/2014/main" id="{39544289-1BF2-4980-A8A0-BFE749166AD9}"/>
              </a:ext>
            </a:extLst>
          </p:cNvPr>
          <p:cNvSpPr txBox="1"/>
          <p:nvPr/>
        </p:nvSpPr>
        <p:spPr>
          <a:xfrm>
            <a:off x="6279809" y="3107244"/>
            <a:ext cx="1946816" cy="369332"/>
          </a:xfrm>
          <a:prstGeom prst="rect">
            <a:avLst/>
          </a:prstGeom>
          <a:noFill/>
        </p:spPr>
        <p:txBody>
          <a:bodyPr wrap="none" rtlCol="0">
            <a:spAutoFit/>
          </a:bodyPr>
          <a:lstStyle/>
          <a:p>
            <a:pPr algn="ctr"/>
            <a:r>
              <a:rPr lang="en-US" dirty="0">
                <a:solidFill>
                  <a:srgbClr val="E7E6E6"/>
                </a:solidFill>
              </a:rPr>
              <a:t>Synthetic Aperture</a:t>
            </a:r>
          </a:p>
        </p:txBody>
      </p:sp>
      <p:pic>
        <p:nvPicPr>
          <p:cNvPr id="1026" name="Picture 2" descr="Free Vectors | Simple mountain illustration 3">
            <a:extLst>
              <a:ext uri="{FF2B5EF4-FFF2-40B4-BE49-F238E27FC236}">
                <a16:creationId xmlns:a16="http://schemas.microsoft.com/office/drawing/2014/main" id="{2F24EFFB-AC33-4846-8B2B-0AA0E3F852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532" r="97792">
                        <a14:foregroundMark x1="7506" y1="70294" x2="11479" y2="68824"/>
                        <a14:foregroundMark x1="91391" y1="69412" x2="91391" y2="69412"/>
                        <a14:foregroundMark x1="94702" y1="73235" x2="94702" y2="73235"/>
                        <a14:foregroundMark x1="98013" y1="73824" x2="98013" y2="73824"/>
                        <a14:foregroundMark x1="3532" y1="72353" x2="3532" y2="72353"/>
                      </a14:backgroundRemoval>
                    </a14:imgEffect>
                  </a14:imgLayer>
                </a14:imgProps>
              </a:ext>
              <a:ext uri="{28A0092B-C50C-407E-A947-70E740481C1C}">
                <a14:useLocalDpi xmlns:a14="http://schemas.microsoft.com/office/drawing/2010/main" val="0"/>
              </a:ext>
            </a:extLst>
          </a:blip>
          <a:srcRect/>
          <a:stretch>
            <a:fillRect/>
          </a:stretch>
        </p:blipFill>
        <p:spPr bwMode="auto">
          <a:xfrm>
            <a:off x="-5954010" y="-657224"/>
            <a:ext cx="5577600" cy="4186278"/>
          </a:xfrm>
          <a:prstGeom prst="rect">
            <a:avLst/>
          </a:prstGeom>
          <a:noFill/>
          <a:scene3d>
            <a:camera prst="isometricLeftDown">
              <a:rot lat="273969" lon="2179391" rev="21255923"/>
            </a:camera>
            <a:lightRig rig="threePt" dir="t"/>
          </a:scene3d>
          <a:extLst>
            <a:ext uri="{909E8E84-426E-40DD-AFC4-6F175D3DCCD1}">
              <a14:hiddenFill xmlns:a14="http://schemas.microsoft.com/office/drawing/2010/main">
                <a:solidFill>
                  <a:srgbClr val="FFFFFF"/>
                </a:solidFill>
              </a14:hiddenFill>
            </a:ext>
          </a:extLst>
        </p:spPr>
      </p:pic>
      <p:pic>
        <p:nvPicPr>
          <p:cNvPr id="1030" name="Picture 6" descr="8+ Thousand Isometric Mountain Landscape Royalty-Free Images, Stock Photos  &amp; Pictures | Shutterstock">
            <a:extLst>
              <a:ext uri="{FF2B5EF4-FFF2-40B4-BE49-F238E27FC236}">
                <a16:creationId xmlns:a16="http://schemas.microsoft.com/office/drawing/2014/main" id="{46C26260-D5A1-4DC5-8118-267966EC85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242" y="6949123"/>
            <a:ext cx="5878416" cy="44727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ur Simple Line Drawings of Airplanes in Isometric View 60519427 Vector  Art at Vecteezy">
            <a:extLst>
              <a:ext uri="{FF2B5EF4-FFF2-40B4-BE49-F238E27FC236}">
                <a16:creationId xmlns:a16="http://schemas.microsoft.com/office/drawing/2014/main" id="{A564723F-5478-4BC1-80C5-D471FC9A721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7668" y1="78265" x2="20158" y2="75102"/>
                        <a14:foregroundMark x1="20158" y1="75102" x2="29960" y2="77857"/>
                        <a14:foregroundMark x1="11067" y1="19388" x2="11146" y2="19184"/>
                        <a14:foregroundMark x1="14783" y1="11735" x2="14783" y2="11735"/>
                      </a14:backgroundRemoval>
                    </a14:imgEffect>
                  </a14:imgLayer>
                </a14:imgProps>
              </a:ext>
              <a:ext uri="{28A0092B-C50C-407E-A947-70E740481C1C}">
                <a14:useLocalDpi xmlns:a14="http://schemas.microsoft.com/office/drawing/2010/main" val="0"/>
              </a:ext>
            </a:extLst>
          </a:blip>
          <a:srcRect t="58202" r="49297"/>
          <a:stretch/>
        </p:blipFill>
        <p:spPr bwMode="auto">
          <a:xfrm>
            <a:off x="399519" y="900684"/>
            <a:ext cx="1741701" cy="1112203"/>
          </a:xfrm>
          <a:prstGeom prst="rect">
            <a:avLst/>
          </a:prstGeom>
          <a:noFill/>
          <a:scene3d>
            <a:camera prst="orthographicFront">
              <a:rot lat="0" lon="299990" rev="180000"/>
            </a:camera>
            <a:lightRig rig="threePt" dir="t"/>
          </a:scene3d>
          <a:extLst>
            <a:ext uri="{909E8E84-426E-40DD-AFC4-6F175D3DCCD1}">
              <a14:hiddenFill xmlns:a14="http://schemas.microsoft.com/office/drawing/2010/main">
                <a:solidFill>
                  <a:srgbClr val="FFFFFF"/>
                </a:solidFill>
              </a14:hiddenFill>
            </a:ext>
          </a:extLst>
        </p:spPr>
      </p:pic>
      <p:pic>
        <p:nvPicPr>
          <p:cNvPr id="126" name="Picture 10" descr="Four Simple Line Drawings of Airplanes in Isometric View 60519427 Vector  Art at Vecteezy">
            <a:extLst>
              <a:ext uri="{FF2B5EF4-FFF2-40B4-BE49-F238E27FC236}">
                <a16:creationId xmlns:a16="http://schemas.microsoft.com/office/drawing/2014/main" id="{52D5B80F-6FEF-46C0-997E-EAAE981E2A4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7668" y1="78265" x2="20158" y2="75102"/>
                        <a14:foregroundMark x1="20158" y1="75102" x2="29960" y2="77857"/>
                        <a14:foregroundMark x1="11067" y1="19388" x2="11146" y2="19184"/>
                        <a14:foregroundMark x1="14783" y1="11735" x2="14783" y2="11735"/>
                      </a14:backgroundRemoval>
                    </a14:imgEffect>
                  </a14:imgLayer>
                </a14:imgProps>
              </a:ext>
              <a:ext uri="{28A0092B-C50C-407E-A947-70E740481C1C}">
                <a14:useLocalDpi xmlns:a14="http://schemas.microsoft.com/office/drawing/2010/main" val="0"/>
              </a:ext>
            </a:extLst>
          </a:blip>
          <a:srcRect t="58202" r="49297"/>
          <a:stretch/>
        </p:blipFill>
        <p:spPr bwMode="auto">
          <a:xfrm>
            <a:off x="643359" y="534924"/>
            <a:ext cx="1741701" cy="1112203"/>
          </a:xfrm>
          <a:prstGeom prst="rect">
            <a:avLst/>
          </a:prstGeom>
          <a:noFill/>
          <a:scene3d>
            <a:camera prst="orthographicFront">
              <a:rot lat="0" lon="299990" rev="180000"/>
            </a:camera>
            <a:lightRig rig="threePt" dir="t"/>
          </a:scene3d>
          <a:extLst>
            <a:ext uri="{909E8E84-426E-40DD-AFC4-6F175D3DCCD1}">
              <a14:hiddenFill xmlns:a14="http://schemas.microsoft.com/office/drawing/2010/main">
                <a:solidFill>
                  <a:srgbClr val="FFFFFF"/>
                </a:solidFill>
              </a14:hiddenFill>
            </a:ext>
          </a:extLst>
        </p:spPr>
      </p:pic>
      <p:pic>
        <p:nvPicPr>
          <p:cNvPr id="127" name="Picture 10" descr="Four Simple Line Drawings of Airplanes in Isometric View 60519427 Vector  Art at Vecteezy">
            <a:extLst>
              <a:ext uri="{FF2B5EF4-FFF2-40B4-BE49-F238E27FC236}">
                <a16:creationId xmlns:a16="http://schemas.microsoft.com/office/drawing/2014/main" id="{3DADCDC0-4E5A-4777-9E99-AA3742831FD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7668" y1="78265" x2="20158" y2="75102"/>
                        <a14:foregroundMark x1="20158" y1="75102" x2="29960" y2="77857"/>
                        <a14:foregroundMark x1="11067" y1="19388" x2="11146" y2="19184"/>
                        <a14:foregroundMark x1="14783" y1="11735" x2="14783" y2="11735"/>
                      </a14:backgroundRemoval>
                    </a14:imgEffect>
                  </a14:imgLayer>
                </a14:imgProps>
              </a:ext>
              <a:ext uri="{28A0092B-C50C-407E-A947-70E740481C1C}">
                <a14:useLocalDpi xmlns:a14="http://schemas.microsoft.com/office/drawing/2010/main" val="0"/>
              </a:ext>
            </a:extLst>
          </a:blip>
          <a:srcRect t="58202" r="49297"/>
          <a:stretch/>
        </p:blipFill>
        <p:spPr bwMode="auto">
          <a:xfrm>
            <a:off x="940539" y="275844"/>
            <a:ext cx="1741701" cy="1112203"/>
          </a:xfrm>
          <a:prstGeom prst="rect">
            <a:avLst/>
          </a:prstGeom>
          <a:noFill/>
          <a:scene3d>
            <a:camera prst="orthographicFront">
              <a:rot lat="0" lon="299990" rev="180000"/>
            </a:camera>
            <a:lightRig rig="threePt" dir="t"/>
          </a:scene3d>
          <a:extLst>
            <a:ext uri="{909E8E84-426E-40DD-AFC4-6F175D3DCCD1}">
              <a14:hiddenFill xmlns:a14="http://schemas.microsoft.com/office/drawing/2010/main">
                <a:solidFill>
                  <a:srgbClr val="FFFFFF"/>
                </a:solidFill>
              </a14:hiddenFill>
            </a:ext>
          </a:extLst>
        </p:spPr>
      </p:pic>
      <p:pic>
        <p:nvPicPr>
          <p:cNvPr id="128" name="Picture 10" descr="Four Simple Line Drawings of Airplanes in Isometric View 60519427 Vector  Art at Vecteezy">
            <a:extLst>
              <a:ext uri="{FF2B5EF4-FFF2-40B4-BE49-F238E27FC236}">
                <a16:creationId xmlns:a16="http://schemas.microsoft.com/office/drawing/2014/main" id="{AB2167E0-D9DD-4271-84C2-A3A8A83A423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7668" y1="78265" x2="20158" y2="75102"/>
                        <a14:foregroundMark x1="20158" y1="75102" x2="29960" y2="77857"/>
                        <a14:foregroundMark x1="11067" y1="19388" x2="11146" y2="19184"/>
                        <a14:foregroundMark x1="14783" y1="11735" x2="14783" y2="11735"/>
                      </a14:backgroundRemoval>
                    </a14:imgEffect>
                  </a14:imgLayer>
                </a14:imgProps>
              </a:ext>
              <a:ext uri="{28A0092B-C50C-407E-A947-70E740481C1C}">
                <a14:useLocalDpi xmlns:a14="http://schemas.microsoft.com/office/drawing/2010/main" val="0"/>
              </a:ext>
            </a:extLst>
          </a:blip>
          <a:srcRect t="58202" r="49297"/>
          <a:stretch/>
        </p:blipFill>
        <p:spPr bwMode="auto">
          <a:xfrm>
            <a:off x="1344399" y="0"/>
            <a:ext cx="1741701" cy="1112203"/>
          </a:xfrm>
          <a:prstGeom prst="rect">
            <a:avLst/>
          </a:prstGeom>
          <a:noFill/>
          <a:scene3d>
            <a:camera prst="orthographicFront">
              <a:rot lat="0" lon="299990" rev="180000"/>
            </a:camera>
            <a:lightRig rig="threePt" dir="t"/>
          </a:scene3d>
          <a:extLst>
            <a:ext uri="{909E8E84-426E-40DD-AFC4-6F175D3DCCD1}">
              <a14:hiddenFill xmlns:a14="http://schemas.microsoft.com/office/drawing/2010/main">
                <a:solidFill>
                  <a:srgbClr val="FFFFFF"/>
                </a:solidFill>
              </a14:hiddenFill>
            </a:ext>
          </a:extLst>
        </p:spPr>
      </p:pic>
      <p:sp>
        <p:nvSpPr>
          <p:cNvPr id="46" name="Cube 45">
            <a:extLst>
              <a:ext uri="{FF2B5EF4-FFF2-40B4-BE49-F238E27FC236}">
                <a16:creationId xmlns:a16="http://schemas.microsoft.com/office/drawing/2014/main" id="{A858E5C8-4A2A-48FF-B1AE-14A07A7B7C6E}"/>
              </a:ext>
            </a:extLst>
          </p:cNvPr>
          <p:cNvSpPr/>
          <p:nvPr/>
        </p:nvSpPr>
        <p:spPr>
          <a:xfrm>
            <a:off x="-2998326" y="3516196"/>
            <a:ext cx="2293620" cy="2522220"/>
          </a:xfrm>
          <a:prstGeom prst="cube">
            <a:avLst>
              <a:gd name="adj" fmla="val 43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C69757AD-B1AE-4E51-87A4-F5AE5AF1F586}"/>
              </a:ext>
            </a:extLst>
          </p:cNvPr>
          <p:cNvGrpSpPr/>
          <p:nvPr/>
        </p:nvGrpSpPr>
        <p:grpSpPr>
          <a:xfrm>
            <a:off x="-2496273" y="7032970"/>
            <a:ext cx="6680836" cy="5412879"/>
            <a:chOff x="0" y="4463776"/>
            <a:chExt cx="6680836" cy="5412879"/>
          </a:xfrm>
        </p:grpSpPr>
        <p:grpSp>
          <p:nvGrpSpPr>
            <p:cNvPr id="238" name="Group 237">
              <a:extLst>
                <a:ext uri="{FF2B5EF4-FFF2-40B4-BE49-F238E27FC236}">
                  <a16:creationId xmlns:a16="http://schemas.microsoft.com/office/drawing/2014/main" id="{367C599B-82A3-4F7A-86F3-E068C1B2A8DD}"/>
                </a:ext>
              </a:extLst>
            </p:cNvPr>
            <p:cNvGrpSpPr/>
            <p:nvPr/>
          </p:nvGrpSpPr>
          <p:grpSpPr>
            <a:xfrm>
              <a:off x="0" y="4793410"/>
              <a:ext cx="6680836" cy="5083245"/>
              <a:chOff x="328151" y="2593062"/>
              <a:chExt cx="6680836" cy="5083245"/>
            </a:xfrm>
          </p:grpSpPr>
          <p:grpSp>
            <p:nvGrpSpPr>
              <p:cNvPr id="239" name="Group 238">
                <a:extLst>
                  <a:ext uri="{FF2B5EF4-FFF2-40B4-BE49-F238E27FC236}">
                    <a16:creationId xmlns:a16="http://schemas.microsoft.com/office/drawing/2014/main" id="{F20ED7E9-3736-4696-8D73-2F5CC827EE8E}"/>
                  </a:ext>
                </a:extLst>
              </p:cNvPr>
              <p:cNvGrpSpPr/>
              <p:nvPr/>
            </p:nvGrpSpPr>
            <p:grpSpPr>
              <a:xfrm>
                <a:off x="328151" y="2593062"/>
                <a:ext cx="6680836" cy="5083245"/>
                <a:chOff x="583565" y="2089467"/>
                <a:chExt cx="6680836" cy="5083245"/>
              </a:xfrm>
            </p:grpSpPr>
            <p:pic>
              <p:nvPicPr>
                <p:cNvPr id="242" name="Picture 8" descr="8+ Thousand Isometric Mountain Landscape Royalty-Free Images, Stock Photos  &amp; Pictures | Shutterstock">
                  <a:extLst>
                    <a:ext uri="{FF2B5EF4-FFF2-40B4-BE49-F238E27FC236}">
                      <a16:creationId xmlns:a16="http://schemas.microsoft.com/office/drawing/2014/main" id="{F3F72BBA-83F5-484D-996E-D86D5157D1E1}"/>
                    </a:ext>
                  </a:extLst>
                </p:cNvPr>
                <p:cNvPicPr>
                  <a:picLocks noChangeAspect="1" noChangeArrowheads="1"/>
                </p:cNvPicPr>
                <p:nvPr/>
              </p:nvPicPr>
              <p:blipFill>
                <a:blip r:embed="rId10">
                  <a:duotone>
                    <a:prstClr val="black"/>
                    <a:srgbClr val="FF0000">
                      <a:tint val="45000"/>
                      <a:satMod val="400000"/>
                    </a:srgbClr>
                  </a:duotone>
                  <a:extLst>
                    <a:ext uri="{BEBA8EAE-BF5A-486C-A8C5-ECC9F3942E4B}">
                      <a14:imgProps xmlns:a14="http://schemas.microsoft.com/office/drawing/2010/main">
                        <a14:imgLayer r:embed="rId4">
                          <a14:imgEffect>
                            <a14:backgroundRemoval t="8929" b="90000" l="9783" r="89946">
                              <a14:foregroundMark x1="57065" y1="8929" x2="57065" y2="8929"/>
                              <a14:foregroundMark x1="67120" y1="64286" x2="73498" y2="64047"/>
                              <a14:foregroundMark x1="74339" y1="62484" x2="69837" y2="59643"/>
                              <a14:foregroundMark x1="69837" y1="59643" x2="69293" y2="60000"/>
                              <a14:foregroundMark x1="78804" y1="58571" x2="78533" y2="55000"/>
                              <a14:foregroundMark x1="80163" y1="56071" x2="79620" y2="56071"/>
                              <a14:foregroundMark x1="79076" y1="55714" x2="80978" y2="58571"/>
                              <a14:backgroundMark x1="57609" y1="55714" x2="25000" y2="43571"/>
                              <a14:backgroundMark x1="25000" y1="43571" x2="21196" y2="70000"/>
                              <a14:backgroundMark x1="21196" y1="70000" x2="52174" y2="74286"/>
                              <a14:backgroundMark x1="52174" y1="74286" x2="19837" y2="47857"/>
                              <a14:backgroundMark x1="65543" y1="70668" x2="67391" y2="72857"/>
                              <a14:backgroundMark x1="48098" y1="50000" x2="64610" y2="69562"/>
                              <a14:backgroundMark x1="64677" y1="69422" x2="52717" y2="54286"/>
                              <a14:backgroundMark x1="67391" y1="72857" x2="65658" y2="70664"/>
                              <a14:backgroundMark x1="52717" y1="54286" x2="44565" y2="51786"/>
                              <a14:backgroundMark x1="57065" y1="51786" x2="38315" y2="37143"/>
                              <a14:backgroundMark x1="38315" y1="37143" x2="56522" y2="65357"/>
                              <a14:backgroundMark x1="56522" y1="65357" x2="48098" y2="41786"/>
                              <a14:backgroundMark x1="48098" y1="41786" x2="46196" y2="40357"/>
                              <a14:backgroundMark x1="61413" y1="59286" x2="66816" y2="64925"/>
                              <a14:backgroundMark x1="30978" y1="37500" x2="27446" y2="39286"/>
                              <a14:backgroundMark x1="37500" y1="23571" x2="35326" y2="24286"/>
                              <a14:backgroundMark x1="75000" y1="64286" x2="75000" y2="64286"/>
                              <a14:backgroundMark x1="73370" y1="64286" x2="78533" y2="65357"/>
                            </a14:backgroundRemoval>
                          </a14:imgEffect>
                          <a14:imgEffect>
                            <a14:artisticBlur radius="4"/>
                          </a14:imgEffect>
                        </a14:imgLayer>
                      </a14:imgProps>
                    </a:ext>
                    <a:ext uri="{28A0092B-C50C-407E-A947-70E740481C1C}">
                      <a14:useLocalDpi xmlns:a14="http://schemas.microsoft.com/office/drawing/2010/main" val="0"/>
                    </a:ext>
                  </a:extLst>
                </a:blip>
                <a:srcRect/>
                <a:stretch>
                  <a:fillRect/>
                </a:stretch>
              </p:blipFill>
              <p:spPr bwMode="auto">
                <a:xfrm>
                  <a:off x="583565" y="2089467"/>
                  <a:ext cx="6680836" cy="5083245"/>
                </a:xfrm>
                <a:prstGeom prst="rect">
                  <a:avLst/>
                </a:prstGeom>
                <a:noFill/>
                <a:scene3d>
                  <a:camera prst="orthographicFront">
                    <a:rot lat="20731343" lon="569749" rev="238028"/>
                  </a:camera>
                  <a:lightRig rig="threePt" dir="t"/>
                </a:scene3d>
                <a:extLst>
                  <a:ext uri="{909E8E84-426E-40DD-AFC4-6F175D3DCCD1}">
                    <a14:hiddenFill xmlns:a14="http://schemas.microsoft.com/office/drawing/2010/main">
                      <a:solidFill>
                        <a:srgbClr val="FFFFFF"/>
                      </a:solidFill>
                    </a14:hiddenFill>
                  </a:ext>
                </a:extLst>
              </p:spPr>
            </p:pic>
            <p:sp>
              <p:nvSpPr>
                <p:cNvPr id="243" name="Rectangle 242">
                  <a:extLst>
                    <a:ext uri="{FF2B5EF4-FFF2-40B4-BE49-F238E27FC236}">
                      <a16:creationId xmlns:a16="http://schemas.microsoft.com/office/drawing/2014/main" id="{151AD79D-7E74-4D8F-A942-BB6F21847F7C}"/>
                    </a:ext>
                  </a:extLst>
                </p:cNvPr>
                <p:cNvSpPr/>
                <p:nvPr/>
              </p:nvSpPr>
              <p:spPr>
                <a:xfrm>
                  <a:off x="4643120" y="4742371"/>
                  <a:ext cx="493776" cy="92659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658413-E9F6-4A7A-8135-CB26039B0D1D}"/>
                    </a:ext>
                  </a:extLst>
                </p:cNvPr>
                <p:cNvSpPr/>
                <p:nvPr/>
              </p:nvSpPr>
              <p:spPr>
                <a:xfrm>
                  <a:off x="2326640" y="3335196"/>
                  <a:ext cx="933732" cy="124050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9793AB89-377F-40AD-9DA5-6A7A535B6531}"/>
                    </a:ext>
                  </a:extLst>
                </p:cNvPr>
                <p:cNvSpPr/>
                <p:nvPr/>
              </p:nvSpPr>
              <p:spPr>
                <a:xfrm rot="18786894">
                  <a:off x="4986324" y="4826739"/>
                  <a:ext cx="541041" cy="92659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Freeform: Shape 239">
                <a:extLst>
                  <a:ext uri="{FF2B5EF4-FFF2-40B4-BE49-F238E27FC236}">
                    <a16:creationId xmlns:a16="http://schemas.microsoft.com/office/drawing/2014/main" id="{28416DBF-A645-4B49-9737-667174C15F82}"/>
                  </a:ext>
                </a:extLst>
              </p:cNvPr>
              <p:cNvSpPr/>
              <p:nvPr/>
            </p:nvSpPr>
            <p:spPr>
              <a:xfrm>
                <a:off x="2626995" y="3960496"/>
                <a:ext cx="2289810" cy="1493520"/>
              </a:xfrm>
              <a:custGeom>
                <a:avLst/>
                <a:gdLst>
                  <a:gd name="connsiteX0" fmla="*/ 361950 w 2004060"/>
                  <a:gd name="connsiteY0" fmla="*/ 0 h 1202055"/>
                  <a:gd name="connsiteX1" fmla="*/ 371475 w 2004060"/>
                  <a:gd name="connsiteY1" fmla="*/ 87630 h 1202055"/>
                  <a:gd name="connsiteX2" fmla="*/ 259080 w 2004060"/>
                  <a:gd name="connsiteY2" fmla="*/ 226695 h 1202055"/>
                  <a:gd name="connsiteX3" fmla="*/ 272415 w 2004060"/>
                  <a:gd name="connsiteY3" fmla="*/ 428625 h 1202055"/>
                  <a:gd name="connsiteX4" fmla="*/ 622935 w 2004060"/>
                  <a:gd name="connsiteY4" fmla="*/ 476250 h 1202055"/>
                  <a:gd name="connsiteX5" fmla="*/ 859155 w 2004060"/>
                  <a:gd name="connsiteY5" fmla="*/ 363855 h 1202055"/>
                  <a:gd name="connsiteX6" fmla="*/ 872490 w 2004060"/>
                  <a:gd name="connsiteY6" fmla="*/ 508635 h 1202055"/>
                  <a:gd name="connsiteX7" fmla="*/ 1005840 w 2004060"/>
                  <a:gd name="connsiteY7" fmla="*/ 693420 h 1202055"/>
                  <a:gd name="connsiteX8" fmla="*/ 1280160 w 2004060"/>
                  <a:gd name="connsiteY8" fmla="*/ 588645 h 1202055"/>
                  <a:gd name="connsiteX9" fmla="*/ 1270635 w 2004060"/>
                  <a:gd name="connsiteY9" fmla="*/ 649605 h 1202055"/>
                  <a:gd name="connsiteX10" fmla="*/ 1466850 w 2004060"/>
                  <a:gd name="connsiteY10" fmla="*/ 737235 h 1202055"/>
                  <a:gd name="connsiteX11" fmla="*/ 1687830 w 2004060"/>
                  <a:gd name="connsiteY11" fmla="*/ 769620 h 1202055"/>
                  <a:gd name="connsiteX12" fmla="*/ 1781175 w 2004060"/>
                  <a:gd name="connsiteY12" fmla="*/ 756285 h 1202055"/>
                  <a:gd name="connsiteX13" fmla="*/ 1849755 w 2004060"/>
                  <a:gd name="connsiteY13" fmla="*/ 701040 h 1202055"/>
                  <a:gd name="connsiteX14" fmla="*/ 1905000 w 2004060"/>
                  <a:gd name="connsiteY14" fmla="*/ 655320 h 1202055"/>
                  <a:gd name="connsiteX15" fmla="*/ 1933575 w 2004060"/>
                  <a:gd name="connsiteY15" fmla="*/ 645795 h 1202055"/>
                  <a:gd name="connsiteX16" fmla="*/ 2004060 w 2004060"/>
                  <a:gd name="connsiteY16" fmla="*/ 678180 h 1202055"/>
                  <a:gd name="connsiteX17" fmla="*/ 1123950 w 2004060"/>
                  <a:gd name="connsiteY17" fmla="*/ 1202055 h 1202055"/>
                  <a:gd name="connsiteX18" fmla="*/ 0 w 2004060"/>
                  <a:gd name="connsiteY18" fmla="*/ 390525 h 1202055"/>
                  <a:gd name="connsiteX19" fmla="*/ 361950 w 2004060"/>
                  <a:gd name="connsiteY19" fmla="*/ 0 h 1202055"/>
                  <a:gd name="connsiteX0" fmla="*/ 361950 w 2004060"/>
                  <a:gd name="connsiteY0" fmla="*/ 0 h 1318260"/>
                  <a:gd name="connsiteX1" fmla="*/ 371475 w 2004060"/>
                  <a:gd name="connsiteY1" fmla="*/ 87630 h 1318260"/>
                  <a:gd name="connsiteX2" fmla="*/ 259080 w 2004060"/>
                  <a:gd name="connsiteY2" fmla="*/ 226695 h 1318260"/>
                  <a:gd name="connsiteX3" fmla="*/ 272415 w 2004060"/>
                  <a:gd name="connsiteY3" fmla="*/ 428625 h 1318260"/>
                  <a:gd name="connsiteX4" fmla="*/ 622935 w 2004060"/>
                  <a:gd name="connsiteY4" fmla="*/ 476250 h 1318260"/>
                  <a:gd name="connsiteX5" fmla="*/ 859155 w 2004060"/>
                  <a:gd name="connsiteY5" fmla="*/ 363855 h 1318260"/>
                  <a:gd name="connsiteX6" fmla="*/ 872490 w 2004060"/>
                  <a:gd name="connsiteY6" fmla="*/ 508635 h 1318260"/>
                  <a:gd name="connsiteX7" fmla="*/ 1005840 w 2004060"/>
                  <a:gd name="connsiteY7" fmla="*/ 693420 h 1318260"/>
                  <a:gd name="connsiteX8" fmla="*/ 1280160 w 2004060"/>
                  <a:gd name="connsiteY8" fmla="*/ 588645 h 1318260"/>
                  <a:gd name="connsiteX9" fmla="*/ 1270635 w 2004060"/>
                  <a:gd name="connsiteY9" fmla="*/ 649605 h 1318260"/>
                  <a:gd name="connsiteX10" fmla="*/ 1466850 w 2004060"/>
                  <a:gd name="connsiteY10" fmla="*/ 737235 h 1318260"/>
                  <a:gd name="connsiteX11" fmla="*/ 1687830 w 2004060"/>
                  <a:gd name="connsiteY11" fmla="*/ 769620 h 1318260"/>
                  <a:gd name="connsiteX12" fmla="*/ 1781175 w 2004060"/>
                  <a:gd name="connsiteY12" fmla="*/ 756285 h 1318260"/>
                  <a:gd name="connsiteX13" fmla="*/ 1849755 w 2004060"/>
                  <a:gd name="connsiteY13" fmla="*/ 701040 h 1318260"/>
                  <a:gd name="connsiteX14" fmla="*/ 1905000 w 2004060"/>
                  <a:gd name="connsiteY14" fmla="*/ 655320 h 1318260"/>
                  <a:gd name="connsiteX15" fmla="*/ 1933575 w 2004060"/>
                  <a:gd name="connsiteY15" fmla="*/ 645795 h 1318260"/>
                  <a:gd name="connsiteX16" fmla="*/ 2004060 w 2004060"/>
                  <a:gd name="connsiteY16" fmla="*/ 678180 h 1318260"/>
                  <a:gd name="connsiteX17" fmla="*/ 1095375 w 2004060"/>
                  <a:gd name="connsiteY17" fmla="*/ 1318260 h 1318260"/>
                  <a:gd name="connsiteX18" fmla="*/ 0 w 2004060"/>
                  <a:gd name="connsiteY18" fmla="*/ 390525 h 1318260"/>
                  <a:gd name="connsiteX19" fmla="*/ 361950 w 2004060"/>
                  <a:gd name="connsiteY19" fmla="*/ 0 h 1318260"/>
                  <a:gd name="connsiteX0" fmla="*/ 647700 w 2289810"/>
                  <a:gd name="connsiteY0" fmla="*/ 0 h 1318260"/>
                  <a:gd name="connsiteX1" fmla="*/ 657225 w 2289810"/>
                  <a:gd name="connsiteY1" fmla="*/ 87630 h 1318260"/>
                  <a:gd name="connsiteX2" fmla="*/ 544830 w 2289810"/>
                  <a:gd name="connsiteY2" fmla="*/ 226695 h 1318260"/>
                  <a:gd name="connsiteX3" fmla="*/ 558165 w 2289810"/>
                  <a:gd name="connsiteY3" fmla="*/ 428625 h 1318260"/>
                  <a:gd name="connsiteX4" fmla="*/ 908685 w 2289810"/>
                  <a:gd name="connsiteY4" fmla="*/ 476250 h 1318260"/>
                  <a:gd name="connsiteX5" fmla="*/ 1144905 w 2289810"/>
                  <a:gd name="connsiteY5" fmla="*/ 363855 h 1318260"/>
                  <a:gd name="connsiteX6" fmla="*/ 1158240 w 2289810"/>
                  <a:gd name="connsiteY6" fmla="*/ 508635 h 1318260"/>
                  <a:gd name="connsiteX7" fmla="*/ 1291590 w 2289810"/>
                  <a:gd name="connsiteY7" fmla="*/ 693420 h 1318260"/>
                  <a:gd name="connsiteX8" fmla="*/ 1565910 w 2289810"/>
                  <a:gd name="connsiteY8" fmla="*/ 588645 h 1318260"/>
                  <a:gd name="connsiteX9" fmla="*/ 1556385 w 2289810"/>
                  <a:gd name="connsiteY9" fmla="*/ 649605 h 1318260"/>
                  <a:gd name="connsiteX10" fmla="*/ 1752600 w 2289810"/>
                  <a:gd name="connsiteY10" fmla="*/ 737235 h 1318260"/>
                  <a:gd name="connsiteX11" fmla="*/ 1973580 w 2289810"/>
                  <a:gd name="connsiteY11" fmla="*/ 769620 h 1318260"/>
                  <a:gd name="connsiteX12" fmla="*/ 2066925 w 2289810"/>
                  <a:gd name="connsiteY12" fmla="*/ 756285 h 1318260"/>
                  <a:gd name="connsiteX13" fmla="*/ 2135505 w 2289810"/>
                  <a:gd name="connsiteY13" fmla="*/ 701040 h 1318260"/>
                  <a:gd name="connsiteX14" fmla="*/ 2190750 w 2289810"/>
                  <a:gd name="connsiteY14" fmla="*/ 655320 h 1318260"/>
                  <a:gd name="connsiteX15" fmla="*/ 2219325 w 2289810"/>
                  <a:gd name="connsiteY15" fmla="*/ 645795 h 1318260"/>
                  <a:gd name="connsiteX16" fmla="*/ 2289810 w 2289810"/>
                  <a:gd name="connsiteY16" fmla="*/ 678180 h 1318260"/>
                  <a:gd name="connsiteX17" fmla="*/ 1381125 w 2289810"/>
                  <a:gd name="connsiteY17" fmla="*/ 1318260 h 1318260"/>
                  <a:gd name="connsiteX18" fmla="*/ 0 w 2289810"/>
                  <a:gd name="connsiteY18" fmla="*/ 302895 h 1318260"/>
                  <a:gd name="connsiteX19" fmla="*/ 647700 w 2289810"/>
                  <a:gd name="connsiteY19" fmla="*/ 0 h 1318260"/>
                  <a:gd name="connsiteX0" fmla="*/ 647700 w 2289810"/>
                  <a:gd name="connsiteY0" fmla="*/ 0 h 1493520"/>
                  <a:gd name="connsiteX1" fmla="*/ 657225 w 2289810"/>
                  <a:gd name="connsiteY1" fmla="*/ 87630 h 1493520"/>
                  <a:gd name="connsiteX2" fmla="*/ 544830 w 2289810"/>
                  <a:gd name="connsiteY2" fmla="*/ 226695 h 1493520"/>
                  <a:gd name="connsiteX3" fmla="*/ 558165 w 2289810"/>
                  <a:gd name="connsiteY3" fmla="*/ 428625 h 1493520"/>
                  <a:gd name="connsiteX4" fmla="*/ 908685 w 2289810"/>
                  <a:gd name="connsiteY4" fmla="*/ 476250 h 1493520"/>
                  <a:gd name="connsiteX5" fmla="*/ 1144905 w 2289810"/>
                  <a:gd name="connsiteY5" fmla="*/ 363855 h 1493520"/>
                  <a:gd name="connsiteX6" fmla="*/ 1158240 w 2289810"/>
                  <a:gd name="connsiteY6" fmla="*/ 508635 h 1493520"/>
                  <a:gd name="connsiteX7" fmla="*/ 1291590 w 2289810"/>
                  <a:gd name="connsiteY7" fmla="*/ 693420 h 1493520"/>
                  <a:gd name="connsiteX8" fmla="*/ 1565910 w 2289810"/>
                  <a:gd name="connsiteY8" fmla="*/ 588645 h 1493520"/>
                  <a:gd name="connsiteX9" fmla="*/ 1556385 w 2289810"/>
                  <a:gd name="connsiteY9" fmla="*/ 649605 h 1493520"/>
                  <a:gd name="connsiteX10" fmla="*/ 1752600 w 2289810"/>
                  <a:gd name="connsiteY10" fmla="*/ 737235 h 1493520"/>
                  <a:gd name="connsiteX11" fmla="*/ 1973580 w 2289810"/>
                  <a:gd name="connsiteY11" fmla="*/ 769620 h 1493520"/>
                  <a:gd name="connsiteX12" fmla="*/ 2066925 w 2289810"/>
                  <a:gd name="connsiteY12" fmla="*/ 756285 h 1493520"/>
                  <a:gd name="connsiteX13" fmla="*/ 2135505 w 2289810"/>
                  <a:gd name="connsiteY13" fmla="*/ 701040 h 1493520"/>
                  <a:gd name="connsiteX14" fmla="*/ 2190750 w 2289810"/>
                  <a:gd name="connsiteY14" fmla="*/ 655320 h 1493520"/>
                  <a:gd name="connsiteX15" fmla="*/ 2219325 w 2289810"/>
                  <a:gd name="connsiteY15" fmla="*/ 645795 h 1493520"/>
                  <a:gd name="connsiteX16" fmla="*/ 2289810 w 2289810"/>
                  <a:gd name="connsiteY16" fmla="*/ 678180 h 1493520"/>
                  <a:gd name="connsiteX17" fmla="*/ 1162050 w 2289810"/>
                  <a:gd name="connsiteY17" fmla="*/ 1493520 h 1493520"/>
                  <a:gd name="connsiteX18" fmla="*/ 0 w 2289810"/>
                  <a:gd name="connsiteY18" fmla="*/ 302895 h 1493520"/>
                  <a:gd name="connsiteX19" fmla="*/ 647700 w 2289810"/>
                  <a:gd name="connsiteY19" fmla="*/ 0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9810" h="1493520">
                    <a:moveTo>
                      <a:pt x="647700" y="0"/>
                    </a:moveTo>
                    <a:lnTo>
                      <a:pt x="657225" y="87630"/>
                    </a:lnTo>
                    <a:lnTo>
                      <a:pt x="544830" y="226695"/>
                    </a:lnTo>
                    <a:lnTo>
                      <a:pt x="558165" y="428625"/>
                    </a:lnTo>
                    <a:lnTo>
                      <a:pt x="908685" y="476250"/>
                    </a:lnTo>
                    <a:lnTo>
                      <a:pt x="1144905" y="363855"/>
                    </a:lnTo>
                    <a:lnTo>
                      <a:pt x="1158240" y="508635"/>
                    </a:lnTo>
                    <a:lnTo>
                      <a:pt x="1291590" y="693420"/>
                    </a:lnTo>
                    <a:lnTo>
                      <a:pt x="1565910" y="588645"/>
                    </a:lnTo>
                    <a:lnTo>
                      <a:pt x="1556385" y="649605"/>
                    </a:lnTo>
                    <a:lnTo>
                      <a:pt x="1752600" y="737235"/>
                    </a:lnTo>
                    <a:lnTo>
                      <a:pt x="1973580" y="769620"/>
                    </a:lnTo>
                    <a:lnTo>
                      <a:pt x="2066925" y="756285"/>
                    </a:lnTo>
                    <a:lnTo>
                      <a:pt x="2135505" y="701040"/>
                    </a:lnTo>
                    <a:lnTo>
                      <a:pt x="2190750" y="655320"/>
                    </a:lnTo>
                    <a:lnTo>
                      <a:pt x="2219325" y="645795"/>
                    </a:lnTo>
                    <a:lnTo>
                      <a:pt x="2289810" y="678180"/>
                    </a:lnTo>
                    <a:lnTo>
                      <a:pt x="1162050" y="1493520"/>
                    </a:lnTo>
                    <a:lnTo>
                      <a:pt x="0" y="302895"/>
                    </a:lnTo>
                    <a:lnTo>
                      <a:pt x="647700" y="0"/>
                    </a:lnTo>
                    <a:close/>
                  </a:path>
                </a:pathLst>
              </a:custGeom>
              <a:solidFill>
                <a:srgbClr val="1C1C1C"/>
              </a:solidFill>
              <a:ln w="381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Freeform: Shape 240">
                <a:extLst>
                  <a:ext uri="{FF2B5EF4-FFF2-40B4-BE49-F238E27FC236}">
                    <a16:creationId xmlns:a16="http://schemas.microsoft.com/office/drawing/2014/main" id="{E771B196-F5DD-480C-82DF-A32F2A9B5AAE}"/>
                  </a:ext>
                </a:extLst>
              </p:cNvPr>
              <p:cNvSpPr/>
              <p:nvPr/>
            </p:nvSpPr>
            <p:spPr>
              <a:xfrm>
                <a:off x="4241800" y="4216400"/>
                <a:ext cx="1978660" cy="1534160"/>
              </a:xfrm>
              <a:custGeom>
                <a:avLst/>
                <a:gdLst>
                  <a:gd name="connsiteX0" fmla="*/ 683260 w 1978660"/>
                  <a:gd name="connsiteY0" fmla="*/ 421640 h 1534160"/>
                  <a:gd name="connsiteX1" fmla="*/ 736600 w 1978660"/>
                  <a:gd name="connsiteY1" fmla="*/ 452120 h 1534160"/>
                  <a:gd name="connsiteX2" fmla="*/ 756920 w 1978660"/>
                  <a:gd name="connsiteY2" fmla="*/ 429260 h 1534160"/>
                  <a:gd name="connsiteX3" fmla="*/ 833120 w 1978660"/>
                  <a:gd name="connsiteY3" fmla="*/ 406400 h 1534160"/>
                  <a:gd name="connsiteX4" fmla="*/ 861060 w 1978660"/>
                  <a:gd name="connsiteY4" fmla="*/ 414020 h 1534160"/>
                  <a:gd name="connsiteX5" fmla="*/ 894080 w 1978660"/>
                  <a:gd name="connsiteY5" fmla="*/ 373380 h 1534160"/>
                  <a:gd name="connsiteX6" fmla="*/ 944880 w 1978660"/>
                  <a:gd name="connsiteY6" fmla="*/ 373380 h 1534160"/>
                  <a:gd name="connsiteX7" fmla="*/ 993140 w 1978660"/>
                  <a:gd name="connsiteY7" fmla="*/ 355600 h 1534160"/>
                  <a:gd name="connsiteX8" fmla="*/ 1036320 w 1978660"/>
                  <a:gd name="connsiteY8" fmla="*/ 383540 h 1534160"/>
                  <a:gd name="connsiteX9" fmla="*/ 1036320 w 1978660"/>
                  <a:gd name="connsiteY9" fmla="*/ 421640 h 1534160"/>
                  <a:gd name="connsiteX10" fmla="*/ 1054100 w 1978660"/>
                  <a:gd name="connsiteY10" fmla="*/ 439420 h 1534160"/>
                  <a:gd name="connsiteX11" fmla="*/ 1084580 w 1978660"/>
                  <a:gd name="connsiteY11" fmla="*/ 416560 h 1534160"/>
                  <a:gd name="connsiteX12" fmla="*/ 1115060 w 1978660"/>
                  <a:gd name="connsiteY12" fmla="*/ 424180 h 1534160"/>
                  <a:gd name="connsiteX13" fmla="*/ 1170940 w 1978660"/>
                  <a:gd name="connsiteY13" fmla="*/ 429260 h 1534160"/>
                  <a:gd name="connsiteX14" fmla="*/ 1176020 w 1978660"/>
                  <a:gd name="connsiteY14" fmla="*/ 472440 h 1534160"/>
                  <a:gd name="connsiteX15" fmla="*/ 1206500 w 1978660"/>
                  <a:gd name="connsiteY15" fmla="*/ 495300 h 1534160"/>
                  <a:gd name="connsiteX16" fmla="*/ 1221740 w 1978660"/>
                  <a:gd name="connsiteY16" fmla="*/ 515620 h 1534160"/>
                  <a:gd name="connsiteX17" fmla="*/ 1193800 w 1978660"/>
                  <a:gd name="connsiteY17" fmla="*/ 561340 h 1534160"/>
                  <a:gd name="connsiteX18" fmla="*/ 1168400 w 1978660"/>
                  <a:gd name="connsiteY18" fmla="*/ 561340 h 1534160"/>
                  <a:gd name="connsiteX19" fmla="*/ 1173480 w 1978660"/>
                  <a:gd name="connsiteY19" fmla="*/ 607060 h 1534160"/>
                  <a:gd name="connsiteX20" fmla="*/ 1173480 w 1978660"/>
                  <a:gd name="connsiteY20" fmla="*/ 652780 h 1534160"/>
                  <a:gd name="connsiteX21" fmla="*/ 1145540 w 1978660"/>
                  <a:gd name="connsiteY21" fmla="*/ 668020 h 1534160"/>
                  <a:gd name="connsiteX22" fmla="*/ 1130300 w 1978660"/>
                  <a:gd name="connsiteY22" fmla="*/ 708660 h 1534160"/>
                  <a:gd name="connsiteX23" fmla="*/ 1209040 w 1978660"/>
                  <a:gd name="connsiteY23" fmla="*/ 716280 h 1534160"/>
                  <a:gd name="connsiteX24" fmla="*/ 1290320 w 1978660"/>
                  <a:gd name="connsiteY24" fmla="*/ 703580 h 1534160"/>
                  <a:gd name="connsiteX25" fmla="*/ 1371600 w 1978660"/>
                  <a:gd name="connsiteY25" fmla="*/ 690880 h 1534160"/>
                  <a:gd name="connsiteX26" fmla="*/ 1402080 w 1978660"/>
                  <a:gd name="connsiteY26" fmla="*/ 685800 h 1534160"/>
                  <a:gd name="connsiteX27" fmla="*/ 1442720 w 1978660"/>
                  <a:gd name="connsiteY27" fmla="*/ 645160 h 1534160"/>
                  <a:gd name="connsiteX28" fmla="*/ 1539240 w 1978660"/>
                  <a:gd name="connsiteY28" fmla="*/ 614680 h 1534160"/>
                  <a:gd name="connsiteX29" fmla="*/ 1607820 w 1978660"/>
                  <a:gd name="connsiteY29" fmla="*/ 576580 h 1534160"/>
                  <a:gd name="connsiteX30" fmla="*/ 1630680 w 1978660"/>
                  <a:gd name="connsiteY30" fmla="*/ 551180 h 1534160"/>
                  <a:gd name="connsiteX31" fmla="*/ 1625600 w 1978660"/>
                  <a:gd name="connsiteY31" fmla="*/ 505460 h 1534160"/>
                  <a:gd name="connsiteX32" fmla="*/ 1734820 w 1978660"/>
                  <a:gd name="connsiteY32" fmla="*/ 518160 h 1534160"/>
                  <a:gd name="connsiteX33" fmla="*/ 1770380 w 1978660"/>
                  <a:gd name="connsiteY33" fmla="*/ 485140 h 1534160"/>
                  <a:gd name="connsiteX34" fmla="*/ 1790700 w 1978660"/>
                  <a:gd name="connsiteY34" fmla="*/ 431800 h 1534160"/>
                  <a:gd name="connsiteX35" fmla="*/ 1790700 w 1978660"/>
                  <a:gd name="connsiteY35" fmla="*/ 363220 h 1534160"/>
                  <a:gd name="connsiteX36" fmla="*/ 1772920 w 1978660"/>
                  <a:gd name="connsiteY36" fmla="*/ 274320 h 1534160"/>
                  <a:gd name="connsiteX37" fmla="*/ 1727200 w 1978660"/>
                  <a:gd name="connsiteY37" fmla="*/ 218440 h 1534160"/>
                  <a:gd name="connsiteX38" fmla="*/ 1684020 w 1978660"/>
                  <a:gd name="connsiteY38" fmla="*/ 129540 h 1534160"/>
                  <a:gd name="connsiteX39" fmla="*/ 1656080 w 1978660"/>
                  <a:gd name="connsiteY39" fmla="*/ 63500 h 1534160"/>
                  <a:gd name="connsiteX40" fmla="*/ 1676400 w 1978660"/>
                  <a:gd name="connsiteY40" fmla="*/ 25400 h 1534160"/>
                  <a:gd name="connsiteX41" fmla="*/ 1821180 w 1978660"/>
                  <a:gd name="connsiteY41" fmla="*/ 0 h 1534160"/>
                  <a:gd name="connsiteX42" fmla="*/ 1978660 w 1978660"/>
                  <a:gd name="connsiteY42" fmla="*/ 271780 h 1534160"/>
                  <a:gd name="connsiteX43" fmla="*/ 1877060 w 1978660"/>
                  <a:gd name="connsiteY43" fmla="*/ 1313180 h 1534160"/>
                  <a:gd name="connsiteX44" fmla="*/ 1336040 w 1978660"/>
                  <a:gd name="connsiteY44" fmla="*/ 1534160 h 1534160"/>
                  <a:gd name="connsiteX45" fmla="*/ 655320 w 1978660"/>
                  <a:gd name="connsiteY45" fmla="*/ 1496060 h 1534160"/>
                  <a:gd name="connsiteX46" fmla="*/ 0 w 1978660"/>
                  <a:gd name="connsiteY46" fmla="*/ 739140 h 1534160"/>
                  <a:gd name="connsiteX47" fmla="*/ 683260 w 1978660"/>
                  <a:gd name="connsiteY47" fmla="*/ 421640 h 1534160"/>
                  <a:gd name="connsiteX0" fmla="*/ 683260 w 1978660"/>
                  <a:gd name="connsiteY0" fmla="*/ 421640 h 1534160"/>
                  <a:gd name="connsiteX1" fmla="*/ 736600 w 1978660"/>
                  <a:gd name="connsiteY1" fmla="*/ 452120 h 1534160"/>
                  <a:gd name="connsiteX2" fmla="*/ 756920 w 1978660"/>
                  <a:gd name="connsiteY2" fmla="*/ 429260 h 1534160"/>
                  <a:gd name="connsiteX3" fmla="*/ 833120 w 1978660"/>
                  <a:gd name="connsiteY3" fmla="*/ 406400 h 1534160"/>
                  <a:gd name="connsiteX4" fmla="*/ 861060 w 1978660"/>
                  <a:gd name="connsiteY4" fmla="*/ 414020 h 1534160"/>
                  <a:gd name="connsiteX5" fmla="*/ 894080 w 1978660"/>
                  <a:gd name="connsiteY5" fmla="*/ 373380 h 1534160"/>
                  <a:gd name="connsiteX6" fmla="*/ 944880 w 1978660"/>
                  <a:gd name="connsiteY6" fmla="*/ 373380 h 1534160"/>
                  <a:gd name="connsiteX7" fmla="*/ 993140 w 1978660"/>
                  <a:gd name="connsiteY7" fmla="*/ 355600 h 1534160"/>
                  <a:gd name="connsiteX8" fmla="*/ 1036320 w 1978660"/>
                  <a:gd name="connsiteY8" fmla="*/ 383540 h 1534160"/>
                  <a:gd name="connsiteX9" fmla="*/ 1036320 w 1978660"/>
                  <a:gd name="connsiteY9" fmla="*/ 421640 h 1534160"/>
                  <a:gd name="connsiteX10" fmla="*/ 1054100 w 1978660"/>
                  <a:gd name="connsiteY10" fmla="*/ 439420 h 1534160"/>
                  <a:gd name="connsiteX11" fmla="*/ 1084580 w 1978660"/>
                  <a:gd name="connsiteY11" fmla="*/ 416560 h 1534160"/>
                  <a:gd name="connsiteX12" fmla="*/ 1115060 w 1978660"/>
                  <a:gd name="connsiteY12" fmla="*/ 424180 h 1534160"/>
                  <a:gd name="connsiteX13" fmla="*/ 1170940 w 1978660"/>
                  <a:gd name="connsiteY13" fmla="*/ 429260 h 1534160"/>
                  <a:gd name="connsiteX14" fmla="*/ 1176020 w 1978660"/>
                  <a:gd name="connsiteY14" fmla="*/ 472440 h 1534160"/>
                  <a:gd name="connsiteX15" fmla="*/ 1206500 w 1978660"/>
                  <a:gd name="connsiteY15" fmla="*/ 495300 h 1534160"/>
                  <a:gd name="connsiteX16" fmla="*/ 1221740 w 1978660"/>
                  <a:gd name="connsiteY16" fmla="*/ 515620 h 1534160"/>
                  <a:gd name="connsiteX17" fmla="*/ 1193800 w 1978660"/>
                  <a:gd name="connsiteY17" fmla="*/ 561340 h 1534160"/>
                  <a:gd name="connsiteX18" fmla="*/ 1168400 w 1978660"/>
                  <a:gd name="connsiteY18" fmla="*/ 561340 h 1534160"/>
                  <a:gd name="connsiteX19" fmla="*/ 1173480 w 1978660"/>
                  <a:gd name="connsiteY19" fmla="*/ 607060 h 1534160"/>
                  <a:gd name="connsiteX20" fmla="*/ 1173480 w 1978660"/>
                  <a:gd name="connsiteY20" fmla="*/ 652780 h 1534160"/>
                  <a:gd name="connsiteX21" fmla="*/ 1145540 w 1978660"/>
                  <a:gd name="connsiteY21" fmla="*/ 668020 h 1534160"/>
                  <a:gd name="connsiteX22" fmla="*/ 1130300 w 1978660"/>
                  <a:gd name="connsiteY22" fmla="*/ 708660 h 1534160"/>
                  <a:gd name="connsiteX23" fmla="*/ 1209040 w 1978660"/>
                  <a:gd name="connsiteY23" fmla="*/ 716280 h 1534160"/>
                  <a:gd name="connsiteX24" fmla="*/ 1290320 w 1978660"/>
                  <a:gd name="connsiteY24" fmla="*/ 703580 h 1534160"/>
                  <a:gd name="connsiteX25" fmla="*/ 1371600 w 1978660"/>
                  <a:gd name="connsiteY25" fmla="*/ 690880 h 1534160"/>
                  <a:gd name="connsiteX26" fmla="*/ 1402080 w 1978660"/>
                  <a:gd name="connsiteY26" fmla="*/ 685800 h 1534160"/>
                  <a:gd name="connsiteX27" fmla="*/ 1442720 w 1978660"/>
                  <a:gd name="connsiteY27" fmla="*/ 645160 h 1534160"/>
                  <a:gd name="connsiteX28" fmla="*/ 1539240 w 1978660"/>
                  <a:gd name="connsiteY28" fmla="*/ 614680 h 1534160"/>
                  <a:gd name="connsiteX29" fmla="*/ 1607820 w 1978660"/>
                  <a:gd name="connsiteY29" fmla="*/ 576580 h 1534160"/>
                  <a:gd name="connsiteX30" fmla="*/ 1630680 w 1978660"/>
                  <a:gd name="connsiteY30" fmla="*/ 551180 h 1534160"/>
                  <a:gd name="connsiteX31" fmla="*/ 1644650 w 1978660"/>
                  <a:gd name="connsiteY31" fmla="*/ 514985 h 1534160"/>
                  <a:gd name="connsiteX32" fmla="*/ 1734820 w 1978660"/>
                  <a:gd name="connsiteY32" fmla="*/ 518160 h 1534160"/>
                  <a:gd name="connsiteX33" fmla="*/ 1770380 w 1978660"/>
                  <a:gd name="connsiteY33" fmla="*/ 485140 h 1534160"/>
                  <a:gd name="connsiteX34" fmla="*/ 1790700 w 1978660"/>
                  <a:gd name="connsiteY34" fmla="*/ 431800 h 1534160"/>
                  <a:gd name="connsiteX35" fmla="*/ 1790700 w 1978660"/>
                  <a:gd name="connsiteY35" fmla="*/ 363220 h 1534160"/>
                  <a:gd name="connsiteX36" fmla="*/ 1772920 w 1978660"/>
                  <a:gd name="connsiteY36" fmla="*/ 274320 h 1534160"/>
                  <a:gd name="connsiteX37" fmla="*/ 1727200 w 1978660"/>
                  <a:gd name="connsiteY37" fmla="*/ 218440 h 1534160"/>
                  <a:gd name="connsiteX38" fmla="*/ 1684020 w 1978660"/>
                  <a:gd name="connsiteY38" fmla="*/ 129540 h 1534160"/>
                  <a:gd name="connsiteX39" fmla="*/ 1656080 w 1978660"/>
                  <a:gd name="connsiteY39" fmla="*/ 63500 h 1534160"/>
                  <a:gd name="connsiteX40" fmla="*/ 1676400 w 1978660"/>
                  <a:gd name="connsiteY40" fmla="*/ 25400 h 1534160"/>
                  <a:gd name="connsiteX41" fmla="*/ 1821180 w 1978660"/>
                  <a:gd name="connsiteY41" fmla="*/ 0 h 1534160"/>
                  <a:gd name="connsiteX42" fmla="*/ 1978660 w 1978660"/>
                  <a:gd name="connsiteY42" fmla="*/ 271780 h 1534160"/>
                  <a:gd name="connsiteX43" fmla="*/ 1877060 w 1978660"/>
                  <a:gd name="connsiteY43" fmla="*/ 1313180 h 1534160"/>
                  <a:gd name="connsiteX44" fmla="*/ 1336040 w 1978660"/>
                  <a:gd name="connsiteY44" fmla="*/ 1534160 h 1534160"/>
                  <a:gd name="connsiteX45" fmla="*/ 655320 w 1978660"/>
                  <a:gd name="connsiteY45" fmla="*/ 1496060 h 1534160"/>
                  <a:gd name="connsiteX46" fmla="*/ 0 w 1978660"/>
                  <a:gd name="connsiteY46" fmla="*/ 739140 h 1534160"/>
                  <a:gd name="connsiteX47" fmla="*/ 683260 w 1978660"/>
                  <a:gd name="connsiteY47" fmla="*/ 42164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8660" h="1534160">
                    <a:moveTo>
                      <a:pt x="683260" y="421640"/>
                    </a:moveTo>
                    <a:lnTo>
                      <a:pt x="736600" y="452120"/>
                    </a:lnTo>
                    <a:lnTo>
                      <a:pt x="756920" y="429260"/>
                    </a:lnTo>
                    <a:lnTo>
                      <a:pt x="833120" y="406400"/>
                    </a:lnTo>
                    <a:lnTo>
                      <a:pt x="861060" y="414020"/>
                    </a:lnTo>
                    <a:lnTo>
                      <a:pt x="894080" y="373380"/>
                    </a:lnTo>
                    <a:lnTo>
                      <a:pt x="944880" y="373380"/>
                    </a:lnTo>
                    <a:lnTo>
                      <a:pt x="993140" y="355600"/>
                    </a:lnTo>
                    <a:lnTo>
                      <a:pt x="1036320" y="383540"/>
                    </a:lnTo>
                    <a:lnTo>
                      <a:pt x="1036320" y="421640"/>
                    </a:lnTo>
                    <a:lnTo>
                      <a:pt x="1054100" y="439420"/>
                    </a:lnTo>
                    <a:lnTo>
                      <a:pt x="1084580" y="416560"/>
                    </a:lnTo>
                    <a:lnTo>
                      <a:pt x="1115060" y="424180"/>
                    </a:lnTo>
                    <a:lnTo>
                      <a:pt x="1170940" y="429260"/>
                    </a:lnTo>
                    <a:lnTo>
                      <a:pt x="1176020" y="472440"/>
                    </a:lnTo>
                    <a:lnTo>
                      <a:pt x="1206500" y="495300"/>
                    </a:lnTo>
                    <a:lnTo>
                      <a:pt x="1221740" y="515620"/>
                    </a:lnTo>
                    <a:lnTo>
                      <a:pt x="1193800" y="561340"/>
                    </a:lnTo>
                    <a:lnTo>
                      <a:pt x="1168400" y="561340"/>
                    </a:lnTo>
                    <a:lnTo>
                      <a:pt x="1173480" y="607060"/>
                    </a:lnTo>
                    <a:lnTo>
                      <a:pt x="1173480" y="652780"/>
                    </a:lnTo>
                    <a:lnTo>
                      <a:pt x="1145540" y="668020"/>
                    </a:lnTo>
                    <a:lnTo>
                      <a:pt x="1130300" y="708660"/>
                    </a:lnTo>
                    <a:lnTo>
                      <a:pt x="1209040" y="716280"/>
                    </a:lnTo>
                    <a:lnTo>
                      <a:pt x="1290320" y="703580"/>
                    </a:lnTo>
                    <a:lnTo>
                      <a:pt x="1371600" y="690880"/>
                    </a:lnTo>
                    <a:lnTo>
                      <a:pt x="1402080" y="685800"/>
                    </a:lnTo>
                    <a:lnTo>
                      <a:pt x="1442720" y="645160"/>
                    </a:lnTo>
                    <a:lnTo>
                      <a:pt x="1539240" y="614680"/>
                    </a:lnTo>
                    <a:lnTo>
                      <a:pt x="1607820" y="576580"/>
                    </a:lnTo>
                    <a:lnTo>
                      <a:pt x="1630680" y="551180"/>
                    </a:lnTo>
                    <a:lnTo>
                      <a:pt x="1644650" y="514985"/>
                    </a:lnTo>
                    <a:lnTo>
                      <a:pt x="1734820" y="518160"/>
                    </a:lnTo>
                    <a:lnTo>
                      <a:pt x="1770380" y="485140"/>
                    </a:lnTo>
                    <a:lnTo>
                      <a:pt x="1790700" y="431800"/>
                    </a:lnTo>
                    <a:lnTo>
                      <a:pt x="1790700" y="363220"/>
                    </a:lnTo>
                    <a:lnTo>
                      <a:pt x="1772920" y="274320"/>
                    </a:lnTo>
                    <a:lnTo>
                      <a:pt x="1727200" y="218440"/>
                    </a:lnTo>
                    <a:lnTo>
                      <a:pt x="1684020" y="129540"/>
                    </a:lnTo>
                    <a:lnTo>
                      <a:pt x="1656080" y="63500"/>
                    </a:lnTo>
                    <a:lnTo>
                      <a:pt x="1676400" y="25400"/>
                    </a:lnTo>
                    <a:lnTo>
                      <a:pt x="1821180" y="0"/>
                    </a:lnTo>
                    <a:lnTo>
                      <a:pt x="1978660" y="271780"/>
                    </a:lnTo>
                    <a:lnTo>
                      <a:pt x="1877060" y="1313180"/>
                    </a:lnTo>
                    <a:lnTo>
                      <a:pt x="1336040" y="1534160"/>
                    </a:lnTo>
                    <a:lnTo>
                      <a:pt x="655320" y="1496060"/>
                    </a:lnTo>
                    <a:lnTo>
                      <a:pt x="0" y="739140"/>
                    </a:lnTo>
                    <a:lnTo>
                      <a:pt x="683260" y="421640"/>
                    </a:lnTo>
                    <a:close/>
                  </a:path>
                </a:pathLst>
              </a:custGeom>
              <a:solidFill>
                <a:srgbClr val="1C1C1C"/>
              </a:solidFill>
              <a:ln w="381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3E189DBB-A603-4ABE-8544-EDB24C0DFD2E}"/>
                </a:ext>
              </a:extLst>
            </p:cNvPr>
            <p:cNvGrpSpPr/>
            <p:nvPr/>
          </p:nvGrpSpPr>
          <p:grpSpPr>
            <a:xfrm>
              <a:off x="2023148" y="4463776"/>
              <a:ext cx="4442460" cy="3764280"/>
              <a:chOff x="1897380" y="5806440"/>
              <a:chExt cx="4442460" cy="3764280"/>
            </a:xfrm>
          </p:grpSpPr>
          <p:sp>
            <p:nvSpPr>
              <p:cNvPr id="45" name="Parallelogram 44">
                <a:extLst>
                  <a:ext uri="{FF2B5EF4-FFF2-40B4-BE49-F238E27FC236}">
                    <a16:creationId xmlns:a16="http://schemas.microsoft.com/office/drawing/2014/main" id="{E23290A5-CE64-4D20-BC50-15C0010DB61E}"/>
                  </a:ext>
                </a:extLst>
              </p:cNvPr>
              <p:cNvSpPr/>
              <p:nvPr/>
            </p:nvSpPr>
            <p:spPr>
              <a:xfrm rot="16200000">
                <a:off x="1725930" y="6594793"/>
                <a:ext cx="3131820" cy="2788920"/>
              </a:xfrm>
              <a:prstGeom prst="parallelogram">
                <a:avLst>
                  <a:gd name="adj" fmla="val 36277"/>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Parallelogram 255">
                <a:extLst>
                  <a:ext uri="{FF2B5EF4-FFF2-40B4-BE49-F238E27FC236}">
                    <a16:creationId xmlns:a16="http://schemas.microsoft.com/office/drawing/2014/main" id="{49381B69-628A-433A-84C5-12C55FB2CCFB}"/>
                  </a:ext>
                </a:extLst>
              </p:cNvPr>
              <p:cNvSpPr/>
              <p:nvPr/>
            </p:nvSpPr>
            <p:spPr>
              <a:xfrm rot="5400000" flipH="1">
                <a:off x="4141469" y="7372350"/>
                <a:ext cx="2743201" cy="1653540"/>
              </a:xfrm>
              <a:prstGeom prst="parallelogram">
                <a:avLst>
                  <a:gd name="adj" fmla="val 36277"/>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C1551AEB-EC9A-47D9-86CD-A008AFC01B6C}"/>
                  </a:ext>
                </a:extLst>
              </p:cNvPr>
              <p:cNvSpPr/>
              <p:nvPr/>
            </p:nvSpPr>
            <p:spPr>
              <a:xfrm>
                <a:off x="1899920" y="5806440"/>
                <a:ext cx="4434840" cy="1623060"/>
              </a:xfrm>
              <a:custGeom>
                <a:avLst/>
                <a:gdLst>
                  <a:gd name="connsiteX0" fmla="*/ 0 w 4434840"/>
                  <a:gd name="connsiteY0" fmla="*/ 617220 h 1623060"/>
                  <a:gd name="connsiteX1" fmla="*/ 2781300 w 4434840"/>
                  <a:gd name="connsiteY1" fmla="*/ 1623060 h 1623060"/>
                  <a:gd name="connsiteX2" fmla="*/ 4434840 w 4434840"/>
                  <a:gd name="connsiteY2" fmla="*/ 1021080 h 1623060"/>
                  <a:gd name="connsiteX3" fmla="*/ 1623060 w 4434840"/>
                  <a:gd name="connsiteY3" fmla="*/ 0 h 1623060"/>
                  <a:gd name="connsiteX4" fmla="*/ 0 w 4434840"/>
                  <a:gd name="connsiteY4" fmla="*/ 617220 h 162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4840" h="1623060">
                    <a:moveTo>
                      <a:pt x="0" y="617220"/>
                    </a:moveTo>
                    <a:lnTo>
                      <a:pt x="2781300" y="1623060"/>
                    </a:lnTo>
                    <a:lnTo>
                      <a:pt x="4434840" y="1021080"/>
                    </a:lnTo>
                    <a:lnTo>
                      <a:pt x="1623060" y="0"/>
                    </a:lnTo>
                    <a:lnTo>
                      <a:pt x="0" y="617220"/>
                    </a:lnTo>
                    <a:close/>
                  </a:path>
                </a:pathLst>
              </a:cu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2" name="Parallelogram 261">
            <a:extLst>
              <a:ext uri="{FF2B5EF4-FFF2-40B4-BE49-F238E27FC236}">
                <a16:creationId xmlns:a16="http://schemas.microsoft.com/office/drawing/2014/main" id="{1CF5A18F-4A13-4B0A-BB66-70D350769E92}"/>
              </a:ext>
            </a:extLst>
          </p:cNvPr>
          <p:cNvSpPr/>
          <p:nvPr/>
        </p:nvSpPr>
        <p:spPr>
          <a:xfrm rot="5400000" flipH="1">
            <a:off x="16750239" y="3723158"/>
            <a:ext cx="2743201" cy="1653540"/>
          </a:xfrm>
          <a:prstGeom prst="parallelogram">
            <a:avLst>
              <a:gd name="adj" fmla="val 36277"/>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Shape 262">
            <a:extLst>
              <a:ext uri="{FF2B5EF4-FFF2-40B4-BE49-F238E27FC236}">
                <a16:creationId xmlns:a16="http://schemas.microsoft.com/office/drawing/2014/main" id="{CE0E3E24-3399-4CE7-A712-73AE2FBD6996}"/>
              </a:ext>
            </a:extLst>
          </p:cNvPr>
          <p:cNvSpPr/>
          <p:nvPr/>
        </p:nvSpPr>
        <p:spPr>
          <a:xfrm>
            <a:off x="13710037" y="4483759"/>
            <a:ext cx="4434840" cy="1623060"/>
          </a:xfrm>
          <a:custGeom>
            <a:avLst/>
            <a:gdLst>
              <a:gd name="connsiteX0" fmla="*/ 0 w 4434840"/>
              <a:gd name="connsiteY0" fmla="*/ 617220 h 1623060"/>
              <a:gd name="connsiteX1" fmla="*/ 2781300 w 4434840"/>
              <a:gd name="connsiteY1" fmla="*/ 1623060 h 1623060"/>
              <a:gd name="connsiteX2" fmla="*/ 4434840 w 4434840"/>
              <a:gd name="connsiteY2" fmla="*/ 1021080 h 1623060"/>
              <a:gd name="connsiteX3" fmla="*/ 1623060 w 4434840"/>
              <a:gd name="connsiteY3" fmla="*/ 0 h 1623060"/>
              <a:gd name="connsiteX4" fmla="*/ 0 w 4434840"/>
              <a:gd name="connsiteY4" fmla="*/ 617220 h 162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4840" h="1623060">
                <a:moveTo>
                  <a:pt x="0" y="617220"/>
                </a:moveTo>
                <a:lnTo>
                  <a:pt x="2781300" y="1623060"/>
                </a:lnTo>
                <a:lnTo>
                  <a:pt x="4434840" y="1021080"/>
                </a:lnTo>
                <a:lnTo>
                  <a:pt x="1623060" y="0"/>
                </a:lnTo>
                <a:lnTo>
                  <a:pt x="0" y="617220"/>
                </a:lnTo>
                <a:close/>
              </a:path>
            </a:pathLst>
          </a:cu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8398FD7-5D2C-42D7-AFAA-4E5EBA10BD5E}"/>
              </a:ext>
            </a:extLst>
          </p:cNvPr>
          <p:cNvCxnSpPr>
            <a:cxnSpLocks/>
          </p:cNvCxnSpPr>
          <p:nvPr/>
        </p:nvCxnSpPr>
        <p:spPr>
          <a:xfrm>
            <a:off x="2220814" y="1764885"/>
            <a:ext cx="0" cy="124311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F044FB-F1B5-4988-A378-21C20FBFFA3F}"/>
              </a:ext>
            </a:extLst>
          </p:cNvPr>
          <p:cNvCxnSpPr>
            <a:cxnSpLocks/>
          </p:cNvCxnSpPr>
          <p:nvPr/>
        </p:nvCxnSpPr>
        <p:spPr>
          <a:xfrm flipH="1">
            <a:off x="1396520" y="1770675"/>
            <a:ext cx="823251" cy="823251"/>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83D32E92-F75B-469E-8CF8-F79FEE873810}"/>
              </a:ext>
            </a:extLst>
          </p:cNvPr>
          <p:cNvSpPr/>
          <p:nvPr/>
        </p:nvSpPr>
        <p:spPr>
          <a:xfrm rot="6955480">
            <a:off x="2099503" y="1755247"/>
            <a:ext cx="451902" cy="479719"/>
          </a:xfrm>
          <a:prstGeom prst="arc">
            <a:avLst>
              <a:gd name="adj1" fmla="val 15580322"/>
              <a:gd name="adj2" fmla="val 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Arc 177">
            <a:extLst>
              <a:ext uri="{FF2B5EF4-FFF2-40B4-BE49-F238E27FC236}">
                <a16:creationId xmlns:a16="http://schemas.microsoft.com/office/drawing/2014/main" id="{5A6A1A0D-013F-41A1-AC60-0B518EFB21EF}"/>
              </a:ext>
            </a:extLst>
          </p:cNvPr>
          <p:cNvSpPr/>
          <p:nvPr/>
        </p:nvSpPr>
        <p:spPr>
          <a:xfrm rot="6955480">
            <a:off x="1941622" y="1560894"/>
            <a:ext cx="473642" cy="473642"/>
          </a:xfrm>
          <a:prstGeom prst="arc">
            <a:avLst>
              <a:gd name="adj1" fmla="val 16200000"/>
              <a:gd name="adj2" fmla="val 970373"/>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89559896-30DF-4365-B652-98AF210CC680}"/>
              </a:ext>
            </a:extLst>
          </p:cNvPr>
          <p:cNvCxnSpPr>
            <a:cxnSpLocks/>
          </p:cNvCxnSpPr>
          <p:nvPr/>
        </p:nvCxnSpPr>
        <p:spPr>
          <a:xfrm>
            <a:off x="2220814" y="1764885"/>
            <a:ext cx="1794926" cy="154862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808D1549-BE5F-40B0-88FD-91E96B583D73}"/>
              </a:ext>
            </a:extLst>
          </p:cNvPr>
          <p:cNvSpPr txBox="1"/>
          <p:nvPr/>
        </p:nvSpPr>
        <p:spPr>
          <a:xfrm>
            <a:off x="6908801" y="3775705"/>
            <a:ext cx="2477666" cy="369332"/>
          </a:xfrm>
          <a:prstGeom prst="rect">
            <a:avLst/>
          </a:prstGeom>
          <a:noFill/>
        </p:spPr>
        <p:txBody>
          <a:bodyPr wrap="none" rtlCol="0">
            <a:spAutoFit/>
          </a:bodyPr>
          <a:lstStyle/>
          <a:p>
            <a:pPr algn="ctr"/>
            <a:r>
              <a:rPr lang="en-US" dirty="0">
                <a:solidFill>
                  <a:srgbClr val="E7E6E6"/>
                </a:solidFill>
              </a:rPr>
              <a:t>Produce a 3D SAR Image</a:t>
            </a:r>
          </a:p>
        </p:txBody>
      </p:sp>
      <p:sp>
        <p:nvSpPr>
          <p:cNvPr id="222" name="TextBox 221">
            <a:extLst>
              <a:ext uri="{FF2B5EF4-FFF2-40B4-BE49-F238E27FC236}">
                <a16:creationId xmlns:a16="http://schemas.microsoft.com/office/drawing/2014/main" id="{54BB33F4-BF4E-460E-B9BC-8D079B6364CE}"/>
              </a:ext>
            </a:extLst>
          </p:cNvPr>
          <p:cNvSpPr txBox="1"/>
          <p:nvPr/>
        </p:nvSpPr>
        <p:spPr>
          <a:xfrm>
            <a:off x="3398184" y="2460169"/>
            <a:ext cx="764633" cy="369332"/>
          </a:xfrm>
          <a:prstGeom prst="rect">
            <a:avLst/>
          </a:prstGeom>
          <a:noFill/>
        </p:spPr>
        <p:txBody>
          <a:bodyPr wrap="none" rtlCol="0">
            <a:spAutoFit/>
          </a:bodyPr>
          <a:lstStyle/>
          <a:p>
            <a:pPr algn="ctr"/>
            <a:r>
              <a:rPr lang="en-US" dirty="0">
                <a:solidFill>
                  <a:srgbClr val="548235"/>
                </a:solidFill>
              </a:rPr>
              <a:t>Range</a:t>
            </a:r>
          </a:p>
        </p:txBody>
      </p:sp>
      <p:sp>
        <p:nvSpPr>
          <p:cNvPr id="225" name="TextBox 224">
            <a:extLst>
              <a:ext uri="{FF2B5EF4-FFF2-40B4-BE49-F238E27FC236}">
                <a16:creationId xmlns:a16="http://schemas.microsoft.com/office/drawing/2014/main" id="{BF68B3F2-E466-46D3-B9D2-B1CA9E94F891}"/>
              </a:ext>
            </a:extLst>
          </p:cNvPr>
          <p:cNvSpPr txBox="1"/>
          <p:nvPr/>
        </p:nvSpPr>
        <p:spPr>
          <a:xfrm>
            <a:off x="2167776" y="2342746"/>
            <a:ext cx="966932" cy="369332"/>
          </a:xfrm>
          <a:prstGeom prst="rect">
            <a:avLst/>
          </a:prstGeom>
          <a:noFill/>
        </p:spPr>
        <p:txBody>
          <a:bodyPr wrap="none" rtlCol="0">
            <a:spAutoFit/>
          </a:bodyPr>
          <a:lstStyle/>
          <a:p>
            <a:pPr algn="ctr"/>
            <a:r>
              <a:rPr lang="en-US" dirty="0">
                <a:solidFill>
                  <a:srgbClr val="4472C4"/>
                </a:solidFill>
              </a:rPr>
              <a:t>Azimuth</a:t>
            </a:r>
          </a:p>
        </p:txBody>
      </p:sp>
      <p:sp>
        <p:nvSpPr>
          <p:cNvPr id="226" name="TextBox 225">
            <a:extLst>
              <a:ext uri="{FF2B5EF4-FFF2-40B4-BE49-F238E27FC236}">
                <a16:creationId xmlns:a16="http://schemas.microsoft.com/office/drawing/2014/main" id="{2649CE45-5DAF-47AD-BAE6-A1CC74A2C40D}"/>
              </a:ext>
            </a:extLst>
          </p:cNvPr>
          <p:cNvSpPr txBox="1"/>
          <p:nvPr/>
        </p:nvSpPr>
        <p:spPr>
          <a:xfrm>
            <a:off x="1066028" y="1655697"/>
            <a:ext cx="1046826" cy="369332"/>
          </a:xfrm>
          <a:prstGeom prst="rect">
            <a:avLst/>
          </a:prstGeom>
          <a:noFill/>
        </p:spPr>
        <p:txBody>
          <a:bodyPr wrap="none" rtlCol="0">
            <a:spAutoFit/>
          </a:bodyPr>
          <a:lstStyle/>
          <a:p>
            <a:pPr algn="ctr"/>
            <a:r>
              <a:rPr lang="en-US" dirty="0">
                <a:solidFill>
                  <a:srgbClr val="ED7D31"/>
                </a:solidFill>
              </a:rPr>
              <a:t>Elevation</a:t>
            </a:r>
          </a:p>
        </p:txBody>
      </p:sp>
      <p:sp>
        <p:nvSpPr>
          <p:cNvPr id="129" name="TextBox 128">
            <a:extLst>
              <a:ext uri="{FF2B5EF4-FFF2-40B4-BE49-F238E27FC236}">
                <a16:creationId xmlns:a16="http://schemas.microsoft.com/office/drawing/2014/main" id="{E8F1A47E-E986-4FBD-902E-569B80AD2673}"/>
              </a:ext>
            </a:extLst>
          </p:cNvPr>
          <p:cNvSpPr txBox="1"/>
          <p:nvPr/>
        </p:nvSpPr>
        <p:spPr>
          <a:xfrm>
            <a:off x="5971117" y="3107244"/>
            <a:ext cx="2259401" cy="369332"/>
          </a:xfrm>
          <a:prstGeom prst="rect">
            <a:avLst/>
          </a:prstGeom>
          <a:noFill/>
        </p:spPr>
        <p:txBody>
          <a:bodyPr wrap="none" rtlCol="0">
            <a:spAutoFit/>
          </a:bodyPr>
          <a:lstStyle/>
          <a:p>
            <a:pPr algn="ctr"/>
            <a:r>
              <a:rPr lang="en-US" dirty="0">
                <a:solidFill>
                  <a:srgbClr val="E7E6E6"/>
                </a:solidFill>
              </a:rPr>
              <a:t>2D Synthetic Aperture</a:t>
            </a:r>
          </a:p>
        </p:txBody>
      </p:sp>
      <p:grpSp>
        <p:nvGrpSpPr>
          <p:cNvPr id="12" name="Group 11">
            <a:extLst>
              <a:ext uri="{FF2B5EF4-FFF2-40B4-BE49-F238E27FC236}">
                <a16:creationId xmlns:a16="http://schemas.microsoft.com/office/drawing/2014/main" id="{407DAB14-A18D-41C3-B469-BBD93BDEF7D8}"/>
              </a:ext>
            </a:extLst>
          </p:cNvPr>
          <p:cNvGrpSpPr/>
          <p:nvPr/>
        </p:nvGrpSpPr>
        <p:grpSpPr>
          <a:xfrm>
            <a:off x="6939569" y="4120653"/>
            <a:ext cx="2484719" cy="733044"/>
            <a:chOff x="6939569" y="4736349"/>
            <a:chExt cx="2484719" cy="733044"/>
          </a:xfrm>
        </p:grpSpPr>
        <p:cxnSp>
          <p:nvCxnSpPr>
            <p:cNvPr id="7" name="Straight Arrow Connector 6">
              <a:extLst>
                <a:ext uri="{FF2B5EF4-FFF2-40B4-BE49-F238E27FC236}">
                  <a16:creationId xmlns:a16="http://schemas.microsoft.com/office/drawing/2014/main" id="{18C433DC-1CAA-467C-BA0A-441C8119A4F0}"/>
                </a:ext>
              </a:extLst>
            </p:cNvPr>
            <p:cNvCxnSpPr>
              <a:cxnSpLocks/>
            </p:cNvCxnSpPr>
            <p:nvPr/>
          </p:nvCxnSpPr>
          <p:spPr>
            <a:xfrm>
              <a:off x="8141538" y="4736349"/>
              <a:ext cx="0" cy="3827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F2DB1FD3-7A09-4AF9-AB58-AC470DB0ED63}"/>
                </a:ext>
              </a:extLst>
            </p:cNvPr>
            <p:cNvSpPr txBox="1"/>
            <p:nvPr/>
          </p:nvSpPr>
          <p:spPr>
            <a:xfrm>
              <a:off x="6939569" y="5100061"/>
              <a:ext cx="2484719" cy="369332"/>
            </a:xfrm>
            <a:prstGeom prst="rect">
              <a:avLst/>
            </a:prstGeom>
            <a:noFill/>
          </p:spPr>
          <p:txBody>
            <a:bodyPr wrap="none" rtlCol="0">
              <a:spAutoFit/>
            </a:bodyPr>
            <a:lstStyle/>
            <a:p>
              <a:pPr algn="ctr"/>
              <a:r>
                <a:rPr lang="en-US" dirty="0">
                  <a:solidFill>
                    <a:srgbClr val="E7E6E6"/>
                  </a:solidFill>
                </a:rPr>
                <a:t>Generate 3D point cloud</a:t>
              </a:r>
            </a:p>
          </p:txBody>
        </p:sp>
      </p:grpSp>
      <p:sp>
        <p:nvSpPr>
          <p:cNvPr id="134" name="TextBox 133">
            <a:extLst>
              <a:ext uri="{FF2B5EF4-FFF2-40B4-BE49-F238E27FC236}">
                <a16:creationId xmlns:a16="http://schemas.microsoft.com/office/drawing/2014/main" id="{595B5D44-CA48-4E67-AB12-90F4A672C52E}"/>
              </a:ext>
            </a:extLst>
          </p:cNvPr>
          <p:cNvSpPr txBox="1"/>
          <p:nvPr/>
        </p:nvSpPr>
        <p:spPr>
          <a:xfrm>
            <a:off x="9067238" y="5422742"/>
            <a:ext cx="1010212" cy="246221"/>
          </a:xfrm>
          <a:prstGeom prst="rect">
            <a:avLst/>
          </a:prstGeom>
          <a:noFill/>
        </p:spPr>
        <p:txBody>
          <a:bodyPr wrap="none" rtlCol="0">
            <a:spAutoFit/>
          </a:bodyPr>
          <a:lstStyle/>
          <a:p>
            <a:pPr algn="ctr"/>
            <a:r>
              <a:rPr lang="en-US" sz="1000" dirty="0" err="1">
                <a:solidFill>
                  <a:srgbClr val="E7E6E6"/>
                </a:solidFill>
              </a:rPr>
              <a:t>TomoSAR</a:t>
            </a:r>
            <a:r>
              <a:rPr lang="en-US" sz="1000" dirty="0">
                <a:solidFill>
                  <a:srgbClr val="E7E6E6"/>
                </a:solidFill>
              </a:rPr>
              <a:t>, 1997</a:t>
            </a:r>
          </a:p>
        </p:txBody>
      </p:sp>
      <p:pic>
        <p:nvPicPr>
          <p:cNvPr id="231" name="Picture 8" descr="8+ Thousand Isometric Mountain Landscape Royalty-Free Images, Stock Photos  &amp; Pictures | Shutterstock">
            <a:extLst>
              <a:ext uri="{FF2B5EF4-FFF2-40B4-BE49-F238E27FC236}">
                <a16:creationId xmlns:a16="http://schemas.microsoft.com/office/drawing/2014/main" id="{37856F63-91E1-43E6-A5D4-424C9A7D34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2440" y="10560325"/>
            <a:ext cx="9010507" cy="6855821"/>
          </a:xfrm>
          <a:prstGeom prst="rect">
            <a:avLst/>
          </a:prstGeom>
          <a:noFill/>
          <a:scene3d>
            <a:camera prst="orthographicFront">
              <a:rot lat="20731343" lon="569749" rev="238028"/>
            </a:camera>
            <a:lightRig rig="threePt" dir="t"/>
          </a:scene3d>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DED9D62-EA2E-409A-ABCB-BB4EE20560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74560" y="7071837"/>
            <a:ext cx="1797526" cy="1797526"/>
          </a:xfrm>
          <a:prstGeom prst="rect">
            <a:avLst/>
          </a:prstGeom>
        </p:spPr>
      </p:pic>
      <p:pic>
        <p:nvPicPr>
          <p:cNvPr id="18" name="Picture 17">
            <a:extLst>
              <a:ext uri="{FF2B5EF4-FFF2-40B4-BE49-F238E27FC236}">
                <a16:creationId xmlns:a16="http://schemas.microsoft.com/office/drawing/2014/main" id="{C4704028-C3AB-42A4-BD28-6DED53D4DAB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008" b="94141" l="5176" r="96094">
                        <a14:foregroundMark x1="7422" y1="53711" x2="7520" y2="62793"/>
                        <a14:foregroundMark x1="7520" y1="62793" x2="11621" y2="72656"/>
                        <a14:foregroundMark x1="11621" y1="72656" x2="35938" y2="87500"/>
                        <a14:foregroundMark x1="35938" y1="87500" x2="46973" y2="91016"/>
                        <a14:foregroundMark x1="46973" y1="91016" x2="57910" y2="91016"/>
                        <a14:foregroundMark x1="57910" y1="91016" x2="67480" y2="87207"/>
                        <a14:foregroundMark x1="67480" y1="87207" x2="88574" y2="68066"/>
                        <a14:foregroundMark x1="88574" y1="68066" x2="91602" y2="60156"/>
                        <a14:foregroundMark x1="91602" y1="60156" x2="88574" y2="50391"/>
                        <a14:foregroundMark x1="88574" y1="50391" x2="88379" y2="50391"/>
                        <a14:foregroundMark x1="60645" y1="20703" x2="60645" y2="20703"/>
                        <a14:foregroundMark x1="48340" y1="17090" x2="48340" y2="17090"/>
                        <a14:foregroundMark x1="28125" y1="27441" x2="45605" y2="17188"/>
                        <a14:foregroundMark x1="45605" y1="17188" x2="60059" y2="26953"/>
                        <a14:foregroundMark x1="60059" y1="26953" x2="63086" y2="20020"/>
                        <a14:foregroundMark x1="63086" y1="20020" x2="63086" y2="19434"/>
                        <a14:foregroundMark x1="48633" y1="14453" x2="48340" y2="11426"/>
                        <a14:foregroundMark x1="43652" y1="11621" x2="42676" y2="16797"/>
                        <a14:foregroundMark x1="34863" y1="27148" x2="26953" y2="27246"/>
                        <a14:foregroundMark x1="26953" y1="27246" x2="27930" y2="23047"/>
                        <a14:foregroundMark x1="30762" y1="19824" x2="30762" y2="19824"/>
                        <a14:foregroundMark x1="30762" y1="19824" x2="33594" y2="23730"/>
                        <a14:foregroundMark x1="65918" y1="25098" x2="61523" y2="18945"/>
                        <a14:foregroundMark x1="61523" y1="18945" x2="57617" y2="22754"/>
                        <a14:foregroundMark x1="96094" y1="59180" x2="87207" y2="79297"/>
                        <a14:foregroundMark x1="87207" y1="79297" x2="68262" y2="87793"/>
                        <a14:foregroundMark x1="64160" y1="92969" x2="35742" y2="92871"/>
                        <a14:foregroundMark x1="35742" y1="92871" x2="11328" y2="75000"/>
                        <a14:foregroundMark x1="11328" y1="75000" x2="6152" y2="68555"/>
                        <a14:foregroundMark x1="6152" y1="68555" x2="5371" y2="53223"/>
                        <a14:foregroundMark x1="45996" y1="94238" x2="45996" y2="94238"/>
                        <a14:foregroundMark x1="45996" y1="94238" x2="45996" y2="94238"/>
                        <a14:foregroundMark x1="55762" y1="19824" x2="47070" y2="8008"/>
                      </a14:backgroundRemoval>
                    </a14:imgEffect>
                  </a14:imgLayer>
                </a14:imgProps>
              </a:ext>
              <a:ext uri="{28A0092B-C50C-407E-A947-70E740481C1C}">
                <a14:useLocalDpi xmlns:a14="http://schemas.microsoft.com/office/drawing/2010/main" val="0"/>
              </a:ext>
            </a:extLst>
          </a:blip>
          <a:stretch>
            <a:fillRect/>
          </a:stretch>
        </p:blipFill>
        <p:spPr>
          <a:xfrm>
            <a:off x="4704080" y="7020243"/>
            <a:ext cx="2438400" cy="2438400"/>
          </a:xfrm>
          <a:prstGeom prst="rect">
            <a:avLst/>
          </a:prstGeom>
        </p:spPr>
      </p:pic>
      <p:pic>
        <p:nvPicPr>
          <p:cNvPr id="20" name="Picture 19">
            <a:extLst>
              <a:ext uri="{FF2B5EF4-FFF2-40B4-BE49-F238E27FC236}">
                <a16:creationId xmlns:a16="http://schemas.microsoft.com/office/drawing/2014/main" id="{CA6BF254-D25A-4E34-A62B-BF2880F4F2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70" b="94922" l="2930" r="95020">
                        <a14:foregroundMark x1="25684" y1="50879" x2="22363" y2="62598"/>
                        <a14:foregroundMark x1="22363" y1="62598" x2="27246" y2="47168"/>
                        <a14:foregroundMark x1="27246" y1="47168" x2="25879" y2="46484"/>
                        <a14:foregroundMark x1="82129" y1="56445" x2="76270" y2="47949"/>
                        <a14:foregroundMark x1="93848" y1="60449" x2="95117" y2="77734"/>
                        <a14:foregroundMark x1="92676" y1="83105" x2="51270" y2="93945"/>
                        <a14:foregroundMark x1="51270" y1="93945" x2="28516" y2="90332"/>
                        <a14:foregroundMark x1="28516" y1="90332" x2="12695" y2="78809"/>
                        <a14:foregroundMark x1="12695" y1="78809" x2="6641" y2="60352"/>
                        <a14:foregroundMark x1="6641" y1="60352" x2="7324" y2="57422"/>
                        <a14:foregroundMark x1="2930" y1="63086" x2="6934" y2="74219"/>
                        <a14:foregroundMark x1="6934" y1="74219" x2="12988" y2="81641"/>
                        <a14:foregroundMark x1="34277" y1="94141" x2="52148" y2="94922"/>
                        <a14:foregroundMark x1="52148" y1="94922" x2="58887" y2="94434"/>
                        <a14:foregroundMark x1="31055" y1="25977" x2="31055" y2="25977"/>
                        <a14:foregroundMark x1="31055" y1="25977" x2="33008" y2="29590"/>
                        <a14:foregroundMark x1="47168" y1="10059" x2="49609" y2="11719"/>
                        <a14:foregroundMark x1="52051" y1="12500" x2="50098" y2="9570"/>
                      </a14:backgroundRemoval>
                    </a14:imgEffect>
                  </a14:imgLayer>
                </a14:imgProps>
              </a:ext>
              <a:ext uri="{28A0092B-C50C-407E-A947-70E740481C1C}">
                <a14:useLocalDpi xmlns:a14="http://schemas.microsoft.com/office/drawing/2010/main" val="0"/>
              </a:ext>
            </a:extLst>
          </a:blip>
          <a:stretch>
            <a:fillRect/>
          </a:stretch>
        </p:blipFill>
        <p:spPr>
          <a:xfrm>
            <a:off x="3281680" y="2773363"/>
            <a:ext cx="2661920" cy="2661920"/>
          </a:xfrm>
          <a:prstGeom prst="rect">
            <a:avLst/>
          </a:prstGeom>
        </p:spPr>
      </p:pic>
      <p:grpSp>
        <p:nvGrpSpPr>
          <p:cNvPr id="21" name="Group 20">
            <a:extLst>
              <a:ext uri="{FF2B5EF4-FFF2-40B4-BE49-F238E27FC236}">
                <a16:creationId xmlns:a16="http://schemas.microsoft.com/office/drawing/2014/main" id="{4377C21B-004F-45DC-9719-2451D1E523B0}"/>
              </a:ext>
            </a:extLst>
          </p:cNvPr>
          <p:cNvGrpSpPr/>
          <p:nvPr/>
        </p:nvGrpSpPr>
        <p:grpSpPr>
          <a:xfrm>
            <a:off x="3281680" y="2773363"/>
            <a:ext cx="2661920" cy="2661920"/>
            <a:chOff x="3281680" y="2773363"/>
            <a:chExt cx="2661920" cy="2661920"/>
          </a:xfrm>
        </p:grpSpPr>
        <p:pic>
          <p:nvPicPr>
            <p:cNvPr id="229" name="Picture 228">
              <a:extLst>
                <a:ext uri="{FF2B5EF4-FFF2-40B4-BE49-F238E27FC236}">
                  <a16:creationId xmlns:a16="http://schemas.microsoft.com/office/drawing/2014/main" id="{59050FA4-DC21-493B-9E01-5A10BDC06110}"/>
                </a:ext>
              </a:extLst>
            </p:cNvPr>
            <p:cNvPicPr>
              <a:picLocks noChangeAspect="1"/>
            </p:cNvPicPr>
            <p:nvPr/>
          </p:nvPicPr>
          <p:blipFill>
            <a:blip r:embed="rId17">
              <a:duotone>
                <a:schemeClr val="accent1">
                  <a:shade val="45000"/>
                  <a:satMod val="135000"/>
                </a:schemeClr>
                <a:prstClr val="white"/>
              </a:duotone>
              <a:extLst>
                <a:ext uri="{BEBA8EAE-BF5A-486C-A8C5-ECC9F3942E4B}">
                  <a14:imgProps xmlns:a14="http://schemas.microsoft.com/office/drawing/2010/main">
                    <a14:imgLayer r:embed="rId16">
                      <a14:imgEffect>
                        <a14:backgroundRemoval t="9570" b="94922" l="2930" r="95020">
                          <a14:foregroundMark x1="25684" y1="50879" x2="22363" y2="62598"/>
                          <a14:foregroundMark x1="22363" y1="62598" x2="27246" y2="47168"/>
                          <a14:foregroundMark x1="27246" y1="47168" x2="25879" y2="46484"/>
                          <a14:foregroundMark x1="82129" y1="56445" x2="76270" y2="47949"/>
                          <a14:foregroundMark x1="93848" y1="60449" x2="95117" y2="77734"/>
                          <a14:foregroundMark x1="92676" y1="83105" x2="51270" y2="93945"/>
                          <a14:foregroundMark x1="51270" y1="93945" x2="28516" y2="90332"/>
                          <a14:foregroundMark x1="28516" y1="90332" x2="12695" y2="78809"/>
                          <a14:foregroundMark x1="12695" y1="78809" x2="6641" y2="60352"/>
                          <a14:foregroundMark x1="6641" y1="60352" x2="7324" y2="57422"/>
                          <a14:foregroundMark x1="2930" y1="63086" x2="6934" y2="74219"/>
                          <a14:foregroundMark x1="6934" y1="74219" x2="12988" y2="81641"/>
                          <a14:foregroundMark x1="34277" y1="94141" x2="52148" y2="94922"/>
                          <a14:foregroundMark x1="52148" y1="94922" x2="58887" y2="94434"/>
                          <a14:foregroundMark x1="31055" y1="25977" x2="31055" y2="25977"/>
                          <a14:foregroundMark x1="31055" y1="25977" x2="33008" y2="29590"/>
                          <a14:foregroundMark x1="47168" y1="10059" x2="49609" y2="11719"/>
                          <a14:foregroundMark x1="52051" y1="12500" x2="50098" y2="9570"/>
                        </a14:backgroundRemoval>
                      </a14:imgEffect>
                      <a14:imgEffect>
                        <a14:artisticMosiaicBubbles pressure="100"/>
                      </a14:imgEffect>
                    </a14:imgLayer>
                  </a14:imgProps>
                </a:ext>
                <a:ext uri="{28A0092B-C50C-407E-A947-70E740481C1C}">
                  <a14:useLocalDpi xmlns:a14="http://schemas.microsoft.com/office/drawing/2010/main" val="0"/>
                </a:ext>
              </a:extLst>
            </a:blip>
            <a:stretch>
              <a:fillRect/>
            </a:stretch>
          </p:blipFill>
          <p:spPr>
            <a:xfrm>
              <a:off x="3281680" y="2773363"/>
              <a:ext cx="2661920" cy="2661920"/>
            </a:xfrm>
            <a:prstGeom prst="rect">
              <a:avLst/>
            </a:prstGeom>
          </p:spPr>
        </p:pic>
        <p:pic>
          <p:nvPicPr>
            <p:cNvPr id="228" name="Picture 227">
              <a:extLst>
                <a:ext uri="{FF2B5EF4-FFF2-40B4-BE49-F238E27FC236}">
                  <a16:creationId xmlns:a16="http://schemas.microsoft.com/office/drawing/2014/main" id="{1CB740BF-9157-4499-91DA-39ABF2AADE11}"/>
                </a:ext>
              </a:extLst>
            </p:cNvPr>
            <p:cNvPicPr>
              <a:picLocks noChangeAspect="1"/>
            </p:cNvPicPr>
            <p:nvPr/>
          </p:nvPicPr>
          <p:blipFill>
            <a:blip r:embed="rId18">
              <a:alphaModFix/>
              <a:duotone>
                <a:prstClr val="black"/>
                <a:srgbClr val="B3C1DC">
                  <a:tint val="45000"/>
                  <a:satMod val="400000"/>
                </a:srgbClr>
              </a:duotone>
              <a:extLst>
                <a:ext uri="{BEBA8EAE-BF5A-486C-A8C5-ECC9F3942E4B}">
                  <a14:imgProps xmlns:a14="http://schemas.microsoft.com/office/drawing/2010/main">
                    <a14:imgLayer r:embed="rId16">
                      <a14:imgEffect>
                        <a14:backgroundRemoval t="10000" b="90000" l="10000" r="90000">
                          <a14:foregroundMark x1="31641" y1="26563" x2="30957" y2="24805"/>
                          <a14:foregroundMark x1="51758" y1="17188" x2="50586" y2="14355"/>
                          <a14:foregroundMark x1="67188" y1="25977" x2="67188" y2="24805"/>
                          <a14:foregroundMark x1="48438" y1="10547" x2="48438" y2="10547"/>
                          <a14:foregroundMark x1="46582" y1="10352" x2="49219" y2="10352"/>
                          <a14:foregroundMark x1="64355" y1="29785" x2="64355" y2="29785"/>
                          <a14:foregroundMark x1="63965" y1="30176" x2="63770" y2="29004"/>
                          <a14:foregroundMark x1="63965" y1="29785" x2="63770" y2="27637"/>
                          <a14:foregroundMark x1="63965" y1="30566" x2="63379" y2="27148"/>
                          <a14:foregroundMark x1="46582" y1="10352" x2="49609" y2="10547"/>
                          <a14:backgroundMark x1="20996" y1="66211" x2="46191" y2="79395"/>
                          <a14:backgroundMark x1="46191" y1="79395" x2="72559" y2="74902"/>
                          <a14:backgroundMark x1="72559" y1="74902" x2="64551" y2="52344"/>
                          <a14:backgroundMark x1="64551" y1="52344" x2="32617" y2="59961"/>
                          <a14:backgroundMark x1="24219" y1="37402" x2="43555" y2="40332"/>
                          <a14:backgroundMark x1="43555" y1="40332" x2="63770" y2="39355"/>
                          <a14:backgroundMark x1="63770" y1="39355" x2="45605" y2="37598"/>
                          <a14:backgroundMark x1="34180" y1="35742" x2="71387" y2="37402"/>
                          <a14:backgroundMark x1="57227" y1="30176" x2="40625" y2="27344"/>
                          <a14:backgroundMark x1="64443" y1="29693" x2="73438" y2="34961"/>
                          <a14:backgroundMark x1="64600" y1="29785" x2="64422" y2="29681"/>
                          <a14:backgroundMark x1="64184" y1="29541" x2="64600" y2="29785"/>
                          <a14:backgroundMark x1="63893" y1="29371" x2="64106" y2="29496"/>
                          <a14:backgroundMark x1="55762" y1="24609" x2="63646" y2="29226"/>
                          <a14:backgroundMark x1="21777" y1="79004" x2="48535" y2="82617"/>
                          <a14:backgroundMark x1="48535" y1="82617" x2="77441" y2="78613"/>
                          <a14:backgroundMark x1="77441" y1="78613" x2="81836" y2="76172"/>
                          <a14:backgroundMark x1="47754" y1="64746" x2="52051" y2="69238"/>
                          <a14:backgroundMark x1="21191" y1="35742" x2="24023" y2="34766"/>
                          <a14:backgroundMark x1="48633" y1="68945" x2="48828" y2="67383"/>
                          <a14:backgroundMark x1="53809" y1="65430" x2="52246" y2="73145"/>
                          <a14:backgroundMark x1="60156" y1="69824" x2="40039" y2="72363"/>
                          <a14:backgroundMark x1="65820" y1="59961" x2="30957" y2="67773"/>
                          <a14:backgroundMark x1="30957" y1="67773" x2="50098" y2="78809"/>
                          <a14:backgroundMark x1="50098" y1="78809" x2="67090" y2="68262"/>
                          <a14:backgroundMark x1="67090" y1="68262" x2="60352" y2="61230"/>
                          <a14:backgroundMark x1="72168" y1="30957" x2="76367" y2="37207"/>
                        </a14:backgroundRemoval>
                      </a14:imgEffect>
                      <a14:imgEffect>
                        <a14:artisticMosiaicBubbles pressure="1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81680" y="2773363"/>
              <a:ext cx="2661920" cy="2661920"/>
            </a:xfrm>
            <a:prstGeom prst="rect">
              <a:avLst/>
            </a:prstGeom>
          </p:spPr>
        </p:pic>
      </p:grpSp>
    </p:spTree>
    <p:extLst>
      <p:ext uri="{BB962C8B-B14F-4D97-AF65-F5344CB8AC3E}">
        <p14:creationId xmlns:p14="http://schemas.microsoft.com/office/powerpoint/2010/main" val="18647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23"/>
                                        </p:tgtEl>
                                        <p:attrNameLst>
                                          <p:attrName>style.visibility</p:attrName>
                                        </p:attrNameLst>
                                      </p:cBhvr>
                                      <p:to>
                                        <p:strVal val="hidden"/>
                                      </p:to>
                                    </p:set>
                                  </p:childTnLst>
                                </p:cTn>
                              </p:par>
                              <p:par>
                                <p:cTn id="19" presetID="42" presetClass="path" presetSubtype="0" fill="hold" nodeType="withEffect">
                                  <p:stCondLst>
                                    <p:cond delay="0"/>
                                  </p:stCondLst>
                                  <p:childTnLst>
                                    <p:animMotion origin="layout" path="M -3.94455E-6 -8.14898E-7 L 0.77537 0.2876 " pathEditMode="relative" rAng="0" ptsTypes="AA">
                                      <p:cBhvr>
                                        <p:cTn id="20" dur="1700" fill="hold"/>
                                        <p:tgtEl>
                                          <p:spTgt spid="1034"/>
                                        </p:tgtEl>
                                        <p:attrNameLst>
                                          <p:attrName>ppt_x</p:attrName>
                                          <p:attrName>ppt_y</p:attrName>
                                        </p:attrNameLst>
                                      </p:cBhvr>
                                      <p:rCtr x="38768" y="14366"/>
                                    </p:animMotion>
                                  </p:childTnLst>
                                </p:cTn>
                              </p:par>
                              <p:par>
                                <p:cTn id="21" presetID="1" presetClass="entr" presetSubtype="0" fill="hold" nodeType="withEffect">
                                  <p:stCondLst>
                                    <p:cond delay="30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136"/>
                                        </p:tgtEl>
                                        <p:attrNameLst>
                                          <p:attrName>style.visibility</p:attrName>
                                        </p:attrNameLst>
                                      </p:cBhvr>
                                      <p:to>
                                        <p:strVal val="visible"/>
                                      </p:to>
                                    </p:set>
                                  </p:childTnLst>
                                </p:cTn>
                              </p:par>
                              <p:par>
                                <p:cTn id="25" presetID="1" presetClass="entr" presetSubtype="0" fill="hold" nodeType="withEffect">
                                  <p:stCondLst>
                                    <p:cond delay="700"/>
                                  </p:stCondLst>
                                  <p:childTnLst>
                                    <p:set>
                                      <p:cBhvr>
                                        <p:cTn id="26" dur="1" fill="hold">
                                          <p:stCondLst>
                                            <p:cond delay="0"/>
                                          </p:stCondLst>
                                        </p:cTn>
                                        <p:tgtEl>
                                          <p:spTgt spid="137"/>
                                        </p:tgtEl>
                                        <p:attrNameLst>
                                          <p:attrName>style.visibility</p:attrName>
                                        </p:attrNameLst>
                                      </p:cBhvr>
                                      <p:to>
                                        <p:strVal val="visible"/>
                                      </p:to>
                                    </p:set>
                                  </p:childTnLst>
                                </p:cTn>
                              </p:par>
                              <p:par>
                                <p:cTn id="27" presetID="1" presetClass="entr" presetSubtype="0" fill="hold" nodeType="withEffect">
                                  <p:stCondLst>
                                    <p:cond delay="900"/>
                                  </p:stCondLst>
                                  <p:childTnLst>
                                    <p:set>
                                      <p:cBhvr>
                                        <p:cTn id="28" dur="1" fill="hold">
                                          <p:stCondLst>
                                            <p:cond delay="0"/>
                                          </p:stCondLst>
                                        </p:cTn>
                                        <p:tgtEl>
                                          <p:spTgt spid="138"/>
                                        </p:tgtEl>
                                        <p:attrNameLst>
                                          <p:attrName>style.visibility</p:attrName>
                                        </p:attrNameLst>
                                      </p:cBhvr>
                                      <p:to>
                                        <p:strVal val="visible"/>
                                      </p:to>
                                    </p:set>
                                  </p:childTnLst>
                                </p:cTn>
                              </p:par>
                              <p:par>
                                <p:cTn id="29" presetID="1" presetClass="entr" presetSubtype="0" fill="hold" nodeType="withEffect">
                                  <p:stCondLst>
                                    <p:cond delay="1100"/>
                                  </p:stCondLst>
                                  <p:childTnLst>
                                    <p:set>
                                      <p:cBhvr>
                                        <p:cTn id="30" dur="1" fill="hold">
                                          <p:stCondLst>
                                            <p:cond delay="0"/>
                                          </p:stCondLst>
                                        </p:cTn>
                                        <p:tgtEl>
                                          <p:spTgt spid="139"/>
                                        </p:tgtEl>
                                        <p:attrNameLst>
                                          <p:attrName>style.visibility</p:attrName>
                                        </p:attrNameLst>
                                      </p:cBhvr>
                                      <p:to>
                                        <p:strVal val="visible"/>
                                      </p:to>
                                    </p:set>
                                  </p:childTnLst>
                                </p:cTn>
                              </p:par>
                              <p:par>
                                <p:cTn id="31" presetID="1" presetClass="entr" presetSubtype="0" fill="hold" nodeType="withEffect">
                                  <p:stCondLst>
                                    <p:cond delay="1300"/>
                                  </p:stCondLst>
                                  <p:childTnLst>
                                    <p:set>
                                      <p:cBhvr>
                                        <p:cTn id="32" dur="1" fill="hold">
                                          <p:stCondLst>
                                            <p:cond delay="0"/>
                                          </p:stCondLst>
                                        </p:cTn>
                                        <p:tgtEl>
                                          <p:spTgt spid="140"/>
                                        </p:tgtEl>
                                        <p:attrNameLst>
                                          <p:attrName>style.visibility</p:attrName>
                                        </p:attrNameLst>
                                      </p:cBhvr>
                                      <p:to>
                                        <p:strVal val="visible"/>
                                      </p:to>
                                    </p:set>
                                  </p:childTnLst>
                                </p:cTn>
                              </p:par>
                              <p:par>
                                <p:cTn id="33" presetID="1" presetClass="entr" presetSubtype="0" fill="hold" nodeType="withEffect">
                                  <p:stCondLst>
                                    <p:cond delay="1500"/>
                                  </p:stCondLst>
                                  <p:childTnLst>
                                    <p:set>
                                      <p:cBhvr>
                                        <p:cTn id="34" dur="1" fill="hold">
                                          <p:stCondLst>
                                            <p:cond delay="0"/>
                                          </p:stCondLst>
                                        </p:cTn>
                                        <p:tgtEl>
                                          <p:spTgt spid="1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fill="hold" nodeType="clickEffect">
                                  <p:stCondLst>
                                    <p:cond delay="0"/>
                                  </p:stCondLst>
                                  <p:childTnLst>
                                    <p:animMotion origin="layout" path="M 3.97606E-6 -3.08597E-6 L 0.93793 0.34668 " pathEditMode="relative" rAng="0" ptsTypes="AA">
                                      <p:cBhvr>
                                        <p:cTn id="48" dur="1500" fill="hold"/>
                                        <p:tgtEl>
                                          <p:spTgt spid="126"/>
                                        </p:tgtEl>
                                        <p:attrNameLst>
                                          <p:attrName>ppt_x</p:attrName>
                                          <p:attrName>ppt_y</p:attrName>
                                        </p:attrNameLst>
                                      </p:cBhvr>
                                      <p:rCtr x="46897" y="17334"/>
                                    </p:animMotion>
                                  </p:childTnLst>
                                </p:cTn>
                              </p:par>
                              <p:par>
                                <p:cTn id="49" presetID="1" presetClass="entr" presetSubtype="0" fill="hold" nodeType="withEffect">
                                  <p:stCondLst>
                                    <p:cond delay="250"/>
                                  </p:stCondLst>
                                  <p:childTnLst>
                                    <p:set>
                                      <p:cBhvr>
                                        <p:cTn id="50" dur="1" fill="hold">
                                          <p:stCondLst>
                                            <p:cond delay="0"/>
                                          </p:stCondLst>
                                        </p:cTn>
                                        <p:tgtEl>
                                          <p:spTgt spid="157"/>
                                        </p:tgtEl>
                                        <p:attrNameLst>
                                          <p:attrName>style.visibility</p:attrName>
                                        </p:attrNameLst>
                                      </p:cBhvr>
                                      <p:to>
                                        <p:strVal val="visible"/>
                                      </p:to>
                                    </p:set>
                                  </p:childTnLst>
                                </p:cTn>
                              </p:par>
                              <p:par>
                                <p:cTn id="51" presetID="1" presetClass="entr" presetSubtype="0" fill="hold" nodeType="withEffect">
                                  <p:stCondLst>
                                    <p:cond delay="380"/>
                                  </p:stCondLst>
                                  <p:childTnLst>
                                    <p:set>
                                      <p:cBhvr>
                                        <p:cTn id="52" dur="1" fill="hold">
                                          <p:stCondLst>
                                            <p:cond delay="0"/>
                                          </p:stCondLst>
                                        </p:cTn>
                                        <p:tgtEl>
                                          <p:spTgt spid="158"/>
                                        </p:tgtEl>
                                        <p:attrNameLst>
                                          <p:attrName>style.visibility</p:attrName>
                                        </p:attrNameLst>
                                      </p:cBhvr>
                                      <p:to>
                                        <p:strVal val="visible"/>
                                      </p:to>
                                    </p:set>
                                  </p:childTnLst>
                                </p:cTn>
                              </p:par>
                              <p:par>
                                <p:cTn id="53" presetID="1" presetClass="entr" presetSubtype="0" fill="hold" nodeType="withEffect">
                                  <p:stCondLst>
                                    <p:cond delay="500"/>
                                  </p:stCondLst>
                                  <p:childTnLst>
                                    <p:set>
                                      <p:cBhvr>
                                        <p:cTn id="54" dur="1" fill="hold">
                                          <p:stCondLst>
                                            <p:cond delay="0"/>
                                          </p:stCondLst>
                                        </p:cTn>
                                        <p:tgtEl>
                                          <p:spTgt spid="159"/>
                                        </p:tgtEl>
                                        <p:attrNameLst>
                                          <p:attrName>style.visibility</p:attrName>
                                        </p:attrNameLst>
                                      </p:cBhvr>
                                      <p:to>
                                        <p:strVal val="visible"/>
                                      </p:to>
                                    </p:set>
                                  </p:childTnLst>
                                </p:cTn>
                              </p:par>
                              <p:par>
                                <p:cTn id="55" presetID="1" presetClass="entr" presetSubtype="0" fill="hold" nodeType="withEffect">
                                  <p:stCondLst>
                                    <p:cond delay="680"/>
                                  </p:stCondLst>
                                  <p:childTnLst>
                                    <p:set>
                                      <p:cBhvr>
                                        <p:cTn id="56" dur="1" fill="hold">
                                          <p:stCondLst>
                                            <p:cond delay="0"/>
                                          </p:stCondLst>
                                        </p:cTn>
                                        <p:tgtEl>
                                          <p:spTgt spid="160"/>
                                        </p:tgtEl>
                                        <p:attrNameLst>
                                          <p:attrName>style.visibility</p:attrName>
                                        </p:attrNameLst>
                                      </p:cBhvr>
                                      <p:to>
                                        <p:strVal val="visible"/>
                                      </p:to>
                                    </p:set>
                                  </p:childTnLst>
                                </p:cTn>
                              </p:par>
                              <p:par>
                                <p:cTn id="57" presetID="1" presetClass="entr" presetSubtype="0" fill="hold" nodeType="withEffect">
                                  <p:stCondLst>
                                    <p:cond delay="750"/>
                                  </p:stCondLst>
                                  <p:childTnLst>
                                    <p:set>
                                      <p:cBhvr>
                                        <p:cTn id="58" dur="1" fill="hold">
                                          <p:stCondLst>
                                            <p:cond delay="0"/>
                                          </p:stCondLst>
                                        </p:cTn>
                                        <p:tgtEl>
                                          <p:spTgt spid="161"/>
                                        </p:tgtEl>
                                        <p:attrNameLst>
                                          <p:attrName>style.visibility</p:attrName>
                                        </p:attrNameLst>
                                      </p:cBhvr>
                                      <p:to>
                                        <p:strVal val="visible"/>
                                      </p:to>
                                    </p:set>
                                  </p:childTnLst>
                                </p:cTn>
                              </p:par>
                              <p:par>
                                <p:cTn id="59" presetID="1" presetClass="entr" presetSubtype="0" fill="hold" nodeType="withEffect">
                                  <p:stCondLst>
                                    <p:cond delay="880"/>
                                  </p:stCondLst>
                                  <p:childTnLst>
                                    <p:set>
                                      <p:cBhvr>
                                        <p:cTn id="60" dur="1" fill="hold">
                                          <p:stCondLst>
                                            <p:cond delay="0"/>
                                          </p:stCondLst>
                                        </p:cTn>
                                        <p:tgtEl>
                                          <p:spTgt spid="162"/>
                                        </p:tgtEl>
                                        <p:attrNameLst>
                                          <p:attrName>style.visibility</p:attrName>
                                        </p:attrNameLst>
                                      </p:cBhvr>
                                      <p:to>
                                        <p:strVal val="visible"/>
                                      </p:to>
                                    </p:set>
                                  </p:childTnLst>
                                </p:cTn>
                              </p:par>
                              <p:par>
                                <p:cTn id="61" presetID="1" presetClass="entr" presetSubtype="0" fill="hold" nodeType="withEffect">
                                  <p:stCondLst>
                                    <p:cond delay="1000"/>
                                  </p:stCondLst>
                                  <p:childTnLst>
                                    <p:set>
                                      <p:cBhvr>
                                        <p:cTn id="62" dur="1" fill="hold">
                                          <p:stCondLst>
                                            <p:cond delay="0"/>
                                          </p:stCondLst>
                                        </p:cTn>
                                        <p:tgtEl>
                                          <p:spTgt spid="163"/>
                                        </p:tgtEl>
                                        <p:attrNameLst>
                                          <p:attrName>style.visibility</p:attrName>
                                        </p:attrNameLst>
                                      </p:cBhvr>
                                      <p:to>
                                        <p:strVal val="visible"/>
                                      </p:to>
                                    </p:set>
                                  </p:childTnLst>
                                </p:cTn>
                              </p:par>
                            </p:childTnLst>
                          </p:cTn>
                        </p:par>
                        <p:par>
                          <p:cTn id="63" fill="hold">
                            <p:stCondLst>
                              <p:cond delay="1500"/>
                            </p:stCondLst>
                            <p:childTnLst>
                              <p:par>
                                <p:cTn id="64" presetID="1" presetClass="entr" presetSubtype="0" fill="hold" nodeType="afterEffect">
                                  <p:stCondLst>
                                    <p:cond delay="0"/>
                                  </p:stCondLst>
                                  <p:childTnLst>
                                    <p:set>
                                      <p:cBhvr>
                                        <p:cTn id="65" dur="1" fill="hold">
                                          <p:stCondLst>
                                            <p:cond delay="0"/>
                                          </p:stCondLst>
                                        </p:cTn>
                                        <p:tgtEl>
                                          <p:spTgt spid="127"/>
                                        </p:tgtEl>
                                        <p:attrNameLst>
                                          <p:attrName>style.visibility</p:attrName>
                                        </p:attrNameLst>
                                      </p:cBhvr>
                                      <p:to>
                                        <p:strVal val="visible"/>
                                      </p:to>
                                    </p:set>
                                  </p:childTnLst>
                                </p:cTn>
                              </p:par>
                            </p:childTnLst>
                          </p:cTn>
                        </p:par>
                        <p:par>
                          <p:cTn id="66" fill="hold">
                            <p:stCondLst>
                              <p:cond delay="1500"/>
                            </p:stCondLst>
                            <p:childTnLst>
                              <p:par>
                                <p:cTn id="67" presetID="42" presetClass="path" presetSubtype="0" fill="hold" nodeType="afterEffect">
                                  <p:stCondLst>
                                    <p:cond delay="0"/>
                                  </p:stCondLst>
                                  <p:childTnLst>
                                    <p:animMotion origin="layout" path="M -1.65091E-6 2.39149E-6 L 0.93022 0.34388 " pathEditMode="relative" rAng="0" ptsTypes="AA">
                                      <p:cBhvr>
                                        <p:cTn id="68" dur="1500" fill="hold"/>
                                        <p:tgtEl>
                                          <p:spTgt spid="127"/>
                                        </p:tgtEl>
                                        <p:attrNameLst>
                                          <p:attrName>ppt_x</p:attrName>
                                          <p:attrName>ppt_y</p:attrName>
                                        </p:attrNameLst>
                                      </p:cBhvr>
                                      <p:rCtr x="46503" y="17194"/>
                                    </p:animMotion>
                                  </p:childTnLst>
                                </p:cTn>
                              </p:par>
                              <p:par>
                                <p:cTn id="69" presetID="1" presetClass="entr" presetSubtype="0" fill="hold" nodeType="withEffect">
                                  <p:stCondLst>
                                    <p:cond delay="250"/>
                                  </p:stCondLst>
                                  <p:childTnLst>
                                    <p:set>
                                      <p:cBhvr>
                                        <p:cTn id="70" dur="1" fill="hold">
                                          <p:stCondLst>
                                            <p:cond delay="0"/>
                                          </p:stCondLst>
                                        </p:cTn>
                                        <p:tgtEl>
                                          <p:spTgt spid="179"/>
                                        </p:tgtEl>
                                        <p:attrNameLst>
                                          <p:attrName>style.visibility</p:attrName>
                                        </p:attrNameLst>
                                      </p:cBhvr>
                                      <p:to>
                                        <p:strVal val="visible"/>
                                      </p:to>
                                    </p:set>
                                  </p:childTnLst>
                                </p:cTn>
                              </p:par>
                              <p:par>
                                <p:cTn id="71" presetID="1" presetClass="entr" presetSubtype="0" fill="hold" nodeType="withEffect">
                                  <p:stCondLst>
                                    <p:cond delay="380"/>
                                  </p:stCondLst>
                                  <p:childTnLst>
                                    <p:set>
                                      <p:cBhvr>
                                        <p:cTn id="72" dur="1" fill="hold">
                                          <p:stCondLst>
                                            <p:cond delay="0"/>
                                          </p:stCondLst>
                                        </p:cTn>
                                        <p:tgtEl>
                                          <p:spTgt spid="180"/>
                                        </p:tgtEl>
                                        <p:attrNameLst>
                                          <p:attrName>style.visibility</p:attrName>
                                        </p:attrNameLst>
                                      </p:cBhvr>
                                      <p:to>
                                        <p:strVal val="visible"/>
                                      </p:to>
                                    </p:set>
                                  </p:childTnLst>
                                </p:cTn>
                              </p:par>
                              <p:par>
                                <p:cTn id="73" presetID="1" presetClass="entr" presetSubtype="0" fill="hold" nodeType="withEffect">
                                  <p:stCondLst>
                                    <p:cond delay="500"/>
                                  </p:stCondLst>
                                  <p:childTnLst>
                                    <p:set>
                                      <p:cBhvr>
                                        <p:cTn id="74" dur="1" fill="hold">
                                          <p:stCondLst>
                                            <p:cond delay="0"/>
                                          </p:stCondLst>
                                        </p:cTn>
                                        <p:tgtEl>
                                          <p:spTgt spid="181"/>
                                        </p:tgtEl>
                                        <p:attrNameLst>
                                          <p:attrName>style.visibility</p:attrName>
                                        </p:attrNameLst>
                                      </p:cBhvr>
                                      <p:to>
                                        <p:strVal val="visible"/>
                                      </p:to>
                                    </p:set>
                                  </p:childTnLst>
                                </p:cTn>
                              </p:par>
                              <p:par>
                                <p:cTn id="75" presetID="1" presetClass="entr" presetSubtype="0" fill="hold" nodeType="withEffect">
                                  <p:stCondLst>
                                    <p:cond delay="68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ntr" presetSubtype="0" fill="hold" nodeType="withEffect">
                                  <p:stCondLst>
                                    <p:cond delay="750"/>
                                  </p:stCondLst>
                                  <p:childTnLst>
                                    <p:set>
                                      <p:cBhvr>
                                        <p:cTn id="78" dur="1" fill="hold">
                                          <p:stCondLst>
                                            <p:cond delay="0"/>
                                          </p:stCondLst>
                                        </p:cTn>
                                        <p:tgtEl>
                                          <p:spTgt spid="183"/>
                                        </p:tgtEl>
                                        <p:attrNameLst>
                                          <p:attrName>style.visibility</p:attrName>
                                        </p:attrNameLst>
                                      </p:cBhvr>
                                      <p:to>
                                        <p:strVal val="visible"/>
                                      </p:to>
                                    </p:set>
                                  </p:childTnLst>
                                </p:cTn>
                              </p:par>
                              <p:par>
                                <p:cTn id="79" presetID="1" presetClass="entr" presetSubtype="0" fill="hold" nodeType="withEffect">
                                  <p:stCondLst>
                                    <p:cond delay="880"/>
                                  </p:stCondLst>
                                  <p:childTnLst>
                                    <p:set>
                                      <p:cBhvr>
                                        <p:cTn id="80" dur="1" fill="hold">
                                          <p:stCondLst>
                                            <p:cond delay="0"/>
                                          </p:stCondLst>
                                        </p:cTn>
                                        <p:tgtEl>
                                          <p:spTgt spid="184"/>
                                        </p:tgtEl>
                                        <p:attrNameLst>
                                          <p:attrName>style.visibility</p:attrName>
                                        </p:attrNameLst>
                                      </p:cBhvr>
                                      <p:to>
                                        <p:strVal val="visible"/>
                                      </p:to>
                                    </p:set>
                                  </p:childTnLst>
                                </p:cTn>
                              </p:par>
                              <p:par>
                                <p:cTn id="81" presetID="1" presetClass="entr" presetSubtype="0" fill="hold" nodeType="withEffect">
                                  <p:stCondLst>
                                    <p:cond delay="1000"/>
                                  </p:stCondLst>
                                  <p:childTnLst>
                                    <p:set>
                                      <p:cBhvr>
                                        <p:cTn id="82" dur="1" fill="hold">
                                          <p:stCondLst>
                                            <p:cond delay="0"/>
                                          </p:stCondLst>
                                        </p:cTn>
                                        <p:tgtEl>
                                          <p:spTgt spid="185"/>
                                        </p:tgtEl>
                                        <p:attrNameLst>
                                          <p:attrName>style.visibility</p:attrName>
                                        </p:attrNameLst>
                                      </p:cBhvr>
                                      <p:to>
                                        <p:strVal val="visible"/>
                                      </p:to>
                                    </p:set>
                                  </p:childTnLst>
                                </p:cTn>
                              </p:par>
                            </p:childTnLst>
                          </p:cTn>
                        </p:par>
                        <p:par>
                          <p:cTn id="83" fill="hold">
                            <p:stCondLst>
                              <p:cond delay="3000"/>
                            </p:stCondLst>
                            <p:childTnLst>
                              <p:par>
                                <p:cTn id="84" presetID="1" presetClass="entr" presetSubtype="0" fill="hold" nodeType="afterEffect">
                                  <p:stCondLst>
                                    <p:cond delay="0"/>
                                  </p:stCondLst>
                                  <p:childTnLst>
                                    <p:set>
                                      <p:cBhvr>
                                        <p:cTn id="85" dur="1" fill="hold">
                                          <p:stCondLst>
                                            <p:cond delay="0"/>
                                          </p:stCondLst>
                                        </p:cTn>
                                        <p:tgtEl>
                                          <p:spTgt spid="128"/>
                                        </p:tgtEl>
                                        <p:attrNameLst>
                                          <p:attrName>style.visibility</p:attrName>
                                        </p:attrNameLst>
                                      </p:cBhvr>
                                      <p:to>
                                        <p:strVal val="visible"/>
                                      </p:to>
                                    </p:set>
                                  </p:childTnLst>
                                </p:cTn>
                              </p:par>
                            </p:childTnLst>
                          </p:cTn>
                        </p:par>
                        <p:par>
                          <p:cTn id="86" fill="hold">
                            <p:stCondLst>
                              <p:cond delay="3000"/>
                            </p:stCondLst>
                            <p:childTnLst>
                              <p:par>
                                <p:cTn id="87" presetID="42" presetClass="path" presetSubtype="0" fill="hold" nodeType="afterEffect">
                                  <p:stCondLst>
                                    <p:cond delay="0"/>
                                  </p:stCondLst>
                                  <p:childTnLst>
                                    <p:animMotion origin="layout" path="M -4.25331E-6 -1.76141E-6 L 0.91982 0.34164 " pathEditMode="relative" rAng="0" ptsTypes="AA">
                                      <p:cBhvr>
                                        <p:cTn id="88" dur="1500" fill="hold"/>
                                        <p:tgtEl>
                                          <p:spTgt spid="128"/>
                                        </p:tgtEl>
                                        <p:attrNameLst>
                                          <p:attrName>ppt_x</p:attrName>
                                          <p:attrName>ppt_y</p:attrName>
                                        </p:attrNameLst>
                                      </p:cBhvr>
                                      <p:rCtr x="45983" y="17082"/>
                                    </p:animMotion>
                                  </p:childTnLst>
                                </p:cTn>
                              </p:par>
                              <p:par>
                                <p:cTn id="89" presetID="1" presetClass="entr" presetSubtype="0" fill="hold" nodeType="withEffect">
                                  <p:stCondLst>
                                    <p:cond delay="250"/>
                                  </p:stCondLst>
                                  <p:childTnLst>
                                    <p:set>
                                      <p:cBhvr>
                                        <p:cTn id="90" dur="1" fill="hold">
                                          <p:stCondLst>
                                            <p:cond delay="0"/>
                                          </p:stCondLst>
                                        </p:cTn>
                                        <p:tgtEl>
                                          <p:spTgt spid="201"/>
                                        </p:tgtEl>
                                        <p:attrNameLst>
                                          <p:attrName>style.visibility</p:attrName>
                                        </p:attrNameLst>
                                      </p:cBhvr>
                                      <p:to>
                                        <p:strVal val="visible"/>
                                      </p:to>
                                    </p:set>
                                  </p:childTnLst>
                                </p:cTn>
                              </p:par>
                              <p:par>
                                <p:cTn id="91" presetID="1" presetClass="entr" presetSubtype="0" fill="hold" nodeType="withEffect">
                                  <p:stCondLst>
                                    <p:cond delay="380"/>
                                  </p:stCondLst>
                                  <p:childTnLst>
                                    <p:set>
                                      <p:cBhvr>
                                        <p:cTn id="92" dur="1" fill="hold">
                                          <p:stCondLst>
                                            <p:cond delay="0"/>
                                          </p:stCondLst>
                                        </p:cTn>
                                        <p:tgtEl>
                                          <p:spTgt spid="202"/>
                                        </p:tgtEl>
                                        <p:attrNameLst>
                                          <p:attrName>style.visibility</p:attrName>
                                        </p:attrNameLst>
                                      </p:cBhvr>
                                      <p:to>
                                        <p:strVal val="visible"/>
                                      </p:to>
                                    </p:set>
                                  </p:childTnLst>
                                </p:cTn>
                              </p:par>
                              <p:par>
                                <p:cTn id="93" presetID="1" presetClass="entr" presetSubtype="0" fill="hold" nodeType="withEffect">
                                  <p:stCondLst>
                                    <p:cond delay="500"/>
                                  </p:stCondLst>
                                  <p:childTnLst>
                                    <p:set>
                                      <p:cBhvr>
                                        <p:cTn id="94" dur="1" fill="hold">
                                          <p:stCondLst>
                                            <p:cond delay="0"/>
                                          </p:stCondLst>
                                        </p:cTn>
                                        <p:tgtEl>
                                          <p:spTgt spid="203"/>
                                        </p:tgtEl>
                                        <p:attrNameLst>
                                          <p:attrName>style.visibility</p:attrName>
                                        </p:attrNameLst>
                                      </p:cBhvr>
                                      <p:to>
                                        <p:strVal val="visible"/>
                                      </p:to>
                                    </p:set>
                                  </p:childTnLst>
                                </p:cTn>
                              </p:par>
                              <p:par>
                                <p:cTn id="95" presetID="1" presetClass="entr" presetSubtype="0" fill="hold" nodeType="withEffect">
                                  <p:stCondLst>
                                    <p:cond delay="680"/>
                                  </p:stCondLst>
                                  <p:childTnLst>
                                    <p:set>
                                      <p:cBhvr>
                                        <p:cTn id="96" dur="1" fill="hold">
                                          <p:stCondLst>
                                            <p:cond delay="0"/>
                                          </p:stCondLst>
                                        </p:cTn>
                                        <p:tgtEl>
                                          <p:spTgt spid="204"/>
                                        </p:tgtEl>
                                        <p:attrNameLst>
                                          <p:attrName>style.visibility</p:attrName>
                                        </p:attrNameLst>
                                      </p:cBhvr>
                                      <p:to>
                                        <p:strVal val="visible"/>
                                      </p:to>
                                    </p:set>
                                  </p:childTnLst>
                                </p:cTn>
                              </p:par>
                              <p:par>
                                <p:cTn id="97" presetID="1" presetClass="entr" presetSubtype="0" fill="hold" nodeType="withEffect">
                                  <p:stCondLst>
                                    <p:cond delay="750"/>
                                  </p:stCondLst>
                                  <p:childTnLst>
                                    <p:set>
                                      <p:cBhvr>
                                        <p:cTn id="98" dur="1" fill="hold">
                                          <p:stCondLst>
                                            <p:cond delay="0"/>
                                          </p:stCondLst>
                                        </p:cTn>
                                        <p:tgtEl>
                                          <p:spTgt spid="205"/>
                                        </p:tgtEl>
                                        <p:attrNameLst>
                                          <p:attrName>style.visibility</p:attrName>
                                        </p:attrNameLst>
                                      </p:cBhvr>
                                      <p:to>
                                        <p:strVal val="visible"/>
                                      </p:to>
                                    </p:set>
                                  </p:childTnLst>
                                </p:cTn>
                              </p:par>
                              <p:par>
                                <p:cTn id="99" presetID="1" presetClass="entr" presetSubtype="0" fill="hold" nodeType="withEffect">
                                  <p:stCondLst>
                                    <p:cond delay="880"/>
                                  </p:stCondLst>
                                  <p:childTnLst>
                                    <p:set>
                                      <p:cBhvr>
                                        <p:cTn id="100" dur="1" fill="hold">
                                          <p:stCondLst>
                                            <p:cond delay="0"/>
                                          </p:stCondLst>
                                        </p:cTn>
                                        <p:tgtEl>
                                          <p:spTgt spid="206"/>
                                        </p:tgtEl>
                                        <p:attrNameLst>
                                          <p:attrName>style.visibility</p:attrName>
                                        </p:attrNameLst>
                                      </p:cBhvr>
                                      <p:to>
                                        <p:strVal val="visible"/>
                                      </p:to>
                                    </p:set>
                                  </p:childTnLst>
                                </p:cTn>
                              </p:par>
                              <p:par>
                                <p:cTn id="101" presetID="1" presetClass="entr" presetSubtype="0" fill="hold" nodeType="withEffect">
                                  <p:stCondLst>
                                    <p:cond delay="1000"/>
                                  </p:stCondLst>
                                  <p:childTnLst>
                                    <p:set>
                                      <p:cBhvr>
                                        <p:cTn id="102" dur="1" fill="hold">
                                          <p:stCondLst>
                                            <p:cond delay="0"/>
                                          </p:stCondLst>
                                        </p:cTn>
                                        <p:tgtEl>
                                          <p:spTgt spid="20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29"/>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22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2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7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0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23" grpId="1"/>
      <p:bldP spid="224" grpId="0"/>
      <p:bldP spid="224" grpId="1"/>
      <p:bldP spid="11" grpId="0" animBg="1"/>
      <p:bldP spid="178" grpId="0" animBg="1"/>
      <p:bldP spid="200" grpId="0"/>
      <p:bldP spid="222" grpId="0"/>
      <p:bldP spid="225" grpId="0"/>
      <p:bldP spid="226" grpId="0"/>
      <p:bldP spid="129" grpId="0"/>
      <p:bldP spid="1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BA6AE64-A58A-40F7-A767-5021CFEB6481}"/>
              </a:ext>
            </a:extLst>
          </p:cNvPr>
          <p:cNvGrpSpPr/>
          <p:nvPr/>
        </p:nvGrpSpPr>
        <p:grpSpPr>
          <a:xfrm>
            <a:off x="-6817430" y="3735532"/>
            <a:ext cx="3502332" cy="578275"/>
            <a:chOff x="2888130" y="2655812"/>
            <a:chExt cx="3502332" cy="578275"/>
          </a:xfrm>
        </p:grpSpPr>
        <p:grpSp>
          <p:nvGrpSpPr>
            <p:cNvPr id="201" name="Group 200">
              <a:extLst>
                <a:ext uri="{FF2B5EF4-FFF2-40B4-BE49-F238E27FC236}">
                  <a16:creationId xmlns:a16="http://schemas.microsoft.com/office/drawing/2014/main" id="{88F91356-4DDB-4275-80AC-8E82F17FC2C6}"/>
                </a:ext>
              </a:extLst>
            </p:cNvPr>
            <p:cNvGrpSpPr/>
            <p:nvPr/>
          </p:nvGrpSpPr>
          <p:grpSpPr>
            <a:xfrm>
              <a:off x="2888130" y="2655812"/>
              <a:ext cx="244753" cy="301377"/>
              <a:chOff x="3671248" y="1508078"/>
              <a:chExt cx="522436" cy="643302"/>
            </a:xfrm>
          </p:grpSpPr>
          <p:sp>
            <p:nvSpPr>
              <p:cNvPr id="220" name="Isosceles Triangle 219">
                <a:extLst>
                  <a:ext uri="{FF2B5EF4-FFF2-40B4-BE49-F238E27FC236}">
                    <a16:creationId xmlns:a16="http://schemas.microsoft.com/office/drawing/2014/main" id="{00E97318-E250-4F46-947A-CE0D4B7C1E9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21" name="Straight Connector 220">
                <a:extLst>
                  <a:ext uri="{FF2B5EF4-FFF2-40B4-BE49-F238E27FC236}">
                    <a16:creationId xmlns:a16="http://schemas.microsoft.com/office/drawing/2014/main" id="{725B1214-C516-4D56-A6AA-8F3036BA91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7FA3D5C-E54D-4E81-BBD2-3429A9B080C0}"/>
                </a:ext>
              </a:extLst>
            </p:cNvPr>
            <p:cNvGrpSpPr/>
            <p:nvPr/>
          </p:nvGrpSpPr>
          <p:grpSpPr>
            <a:xfrm>
              <a:off x="3431060" y="2703477"/>
              <a:ext cx="244753" cy="301377"/>
              <a:chOff x="3671248" y="1508078"/>
              <a:chExt cx="522436" cy="643302"/>
            </a:xfrm>
          </p:grpSpPr>
          <p:sp>
            <p:nvSpPr>
              <p:cNvPr id="218" name="Isosceles Triangle 217">
                <a:extLst>
                  <a:ext uri="{FF2B5EF4-FFF2-40B4-BE49-F238E27FC236}">
                    <a16:creationId xmlns:a16="http://schemas.microsoft.com/office/drawing/2014/main" id="{B22E6248-A0CD-4C55-B3CB-CB4CE62911B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9" name="Straight Connector 218">
                <a:extLst>
                  <a:ext uri="{FF2B5EF4-FFF2-40B4-BE49-F238E27FC236}">
                    <a16:creationId xmlns:a16="http://schemas.microsoft.com/office/drawing/2014/main" id="{9EB52BE5-44FE-4726-878E-38B33BAF0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C682FBF-AEC4-4F4B-B5E2-8F3CB0DE5A4A}"/>
                </a:ext>
              </a:extLst>
            </p:cNvPr>
            <p:cNvGrpSpPr/>
            <p:nvPr/>
          </p:nvGrpSpPr>
          <p:grpSpPr>
            <a:xfrm>
              <a:off x="3973990" y="2749989"/>
              <a:ext cx="244753" cy="301377"/>
              <a:chOff x="3671248" y="1508078"/>
              <a:chExt cx="522436" cy="643302"/>
            </a:xfrm>
          </p:grpSpPr>
          <p:sp>
            <p:nvSpPr>
              <p:cNvPr id="216" name="Isosceles Triangle 215">
                <a:extLst>
                  <a:ext uri="{FF2B5EF4-FFF2-40B4-BE49-F238E27FC236}">
                    <a16:creationId xmlns:a16="http://schemas.microsoft.com/office/drawing/2014/main" id="{D338420B-484E-469B-85C4-D79406FF4BE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7" name="Straight Connector 216">
                <a:extLst>
                  <a:ext uri="{FF2B5EF4-FFF2-40B4-BE49-F238E27FC236}">
                    <a16:creationId xmlns:a16="http://schemas.microsoft.com/office/drawing/2014/main" id="{28F50EFA-0E33-448D-B4A8-1782D0C9E4E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4494BE1-E717-43CA-BFBF-F66290500581}"/>
                </a:ext>
              </a:extLst>
            </p:cNvPr>
            <p:cNvGrpSpPr/>
            <p:nvPr/>
          </p:nvGrpSpPr>
          <p:grpSpPr>
            <a:xfrm>
              <a:off x="4516921" y="2797616"/>
              <a:ext cx="244753" cy="301377"/>
              <a:chOff x="3671248" y="1508078"/>
              <a:chExt cx="522436" cy="643302"/>
            </a:xfrm>
          </p:grpSpPr>
          <p:sp>
            <p:nvSpPr>
              <p:cNvPr id="214" name="Isosceles Triangle 213">
                <a:extLst>
                  <a:ext uri="{FF2B5EF4-FFF2-40B4-BE49-F238E27FC236}">
                    <a16:creationId xmlns:a16="http://schemas.microsoft.com/office/drawing/2014/main" id="{BFAF9495-0F28-477F-A1DE-ECFB85E70A8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5" name="Straight Connector 214">
                <a:extLst>
                  <a:ext uri="{FF2B5EF4-FFF2-40B4-BE49-F238E27FC236}">
                    <a16:creationId xmlns:a16="http://schemas.microsoft.com/office/drawing/2014/main" id="{986DD083-4468-4F2F-AE11-8F8F6C72922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7D25744-A41A-4F49-AB20-3AE74C4F6856}"/>
                </a:ext>
              </a:extLst>
            </p:cNvPr>
            <p:cNvGrpSpPr/>
            <p:nvPr/>
          </p:nvGrpSpPr>
          <p:grpSpPr>
            <a:xfrm>
              <a:off x="5059851" y="2844665"/>
              <a:ext cx="244753" cy="301377"/>
              <a:chOff x="3671248" y="1508078"/>
              <a:chExt cx="522436" cy="643302"/>
            </a:xfrm>
          </p:grpSpPr>
          <p:sp>
            <p:nvSpPr>
              <p:cNvPr id="212" name="Isosceles Triangle 211">
                <a:extLst>
                  <a:ext uri="{FF2B5EF4-FFF2-40B4-BE49-F238E27FC236}">
                    <a16:creationId xmlns:a16="http://schemas.microsoft.com/office/drawing/2014/main" id="{04A03C5F-0092-4957-950E-DEABA619BC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3" name="Straight Connector 212">
                <a:extLst>
                  <a:ext uri="{FF2B5EF4-FFF2-40B4-BE49-F238E27FC236}">
                    <a16:creationId xmlns:a16="http://schemas.microsoft.com/office/drawing/2014/main" id="{86A27C54-DD8A-45DB-B822-A5C99E5D226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A3FD5636-FDCA-44B0-ADF5-251D1FE5A414}"/>
                </a:ext>
              </a:extLst>
            </p:cNvPr>
            <p:cNvGrpSpPr/>
            <p:nvPr/>
          </p:nvGrpSpPr>
          <p:grpSpPr>
            <a:xfrm>
              <a:off x="5602781" y="2889988"/>
              <a:ext cx="244753" cy="301377"/>
              <a:chOff x="3671248" y="1508078"/>
              <a:chExt cx="522436" cy="643302"/>
            </a:xfrm>
          </p:grpSpPr>
          <p:sp>
            <p:nvSpPr>
              <p:cNvPr id="210" name="Isosceles Triangle 209">
                <a:extLst>
                  <a:ext uri="{FF2B5EF4-FFF2-40B4-BE49-F238E27FC236}">
                    <a16:creationId xmlns:a16="http://schemas.microsoft.com/office/drawing/2014/main" id="{5AD17104-1475-46C3-892E-423AA01575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1" name="Straight Connector 210">
                <a:extLst>
                  <a:ext uri="{FF2B5EF4-FFF2-40B4-BE49-F238E27FC236}">
                    <a16:creationId xmlns:a16="http://schemas.microsoft.com/office/drawing/2014/main" id="{4061EFAF-0CD7-4019-AB12-04C99EC06CB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1EF107F-5674-4A86-87DC-90CA27CD84EE}"/>
                </a:ext>
              </a:extLst>
            </p:cNvPr>
            <p:cNvGrpSpPr/>
            <p:nvPr/>
          </p:nvGrpSpPr>
          <p:grpSpPr>
            <a:xfrm>
              <a:off x="6145709" y="2932710"/>
              <a:ext cx="244753" cy="301377"/>
              <a:chOff x="3671248" y="1508078"/>
              <a:chExt cx="522436" cy="643302"/>
            </a:xfrm>
          </p:grpSpPr>
          <p:sp>
            <p:nvSpPr>
              <p:cNvPr id="208" name="Isosceles Triangle 207">
                <a:extLst>
                  <a:ext uri="{FF2B5EF4-FFF2-40B4-BE49-F238E27FC236}">
                    <a16:creationId xmlns:a16="http://schemas.microsoft.com/office/drawing/2014/main" id="{BC3BC9CB-27D8-4C25-B189-E3C71FEF314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09" name="Straight Connector 208">
                <a:extLst>
                  <a:ext uri="{FF2B5EF4-FFF2-40B4-BE49-F238E27FC236}">
                    <a16:creationId xmlns:a16="http://schemas.microsoft.com/office/drawing/2014/main" id="{58AFB6A9-C30A-478B-84ED-E0A358A977F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pic>
        <p:nvPicPr>
          <p:cNvPr id="4" name="rviz_speed">
            <a:hlinkClick r:id="" action="ppaction://media"/>
            <a:extLst>
              <a:ext uri="{FF2B5EF4-FFF2-40B4-BE49-F238E27FC236}">
                <a16:creationId xmlns:a16="http://schemas.microsoft.com/office/drawing/2014/main" id="{46612754-94FB-4228-861F-8F9723F8E0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85" t="24431" r="22124" b="18614"/>
          <a:stretch/>
        </p:blipFill>
        <p:spPr>
          <a:xfrm>
            <a:off x="0" y="-1"/>
            <a:ext cx="9665970" cy="5249863"/>
          </a:xfrm>
          <a:prstGeom prst="rect">
            <a:avLst/>
          </a:prstGeom>
        </p:spPr>
      </p:pic>
      <p:grpSp>
        <p:nvGrpSpPr>
          <p:cNvPr id="315" name="Group 314">
            <a:extLst>
              <a:ext uri="{FF2B5EF4-FFF2-40B4-BE49-F238E27FC236}">
                <a16:creationId xmlns:a16="http://schemas.microsoft.com/office/drawing/2014/main" id="{1117AA60-0076-47F1-B90B-F5E08CE9F613}"/>
              </a:ext>
            </a:extLst>
          </p:cNvPr>
          <p:cNvGrpSpPr/>
          <p:nvPr/>
        </p:nvGrpSpPr>
        <p:grpSpPr>
          <a:xfrm>
            <a:off x="-7086814" y="4108548"/>
            <a:ext cx="3502332" cy="578275"/>
            <a:chOff x="2888130" y="2655812"/>
            <a:chExt cx="3502332" cy="578275"/>
          </a:xfrm>
        </p:grpSpPr>
        <p:grpSp>
          <p:nvGrpSpPr>
            <p:cNvPr id="316" name="Group 315">
              <a:extLst>
                <a:ext uri="{FF2B5EF4-FFF2-40B4-BE49-F238E27FC236}">
                  <a16:creationId xmlns:a16="http://schemas.microsoft.com/office/drawing/2014/main" id="{C445A10D-37C6-426F-B004-A7F351757C0D}"/>
                </a:ext>
              </a:extLst>
            </p:cNvPr>
            <p:cNvGrpSpPr/>
            <p:nvPr/>
          </p:nvGrpSpPr>
          <p:grpSpPr>
            <a:xfrm>
              <a:off x="2888130" y="2655812"/>
              <a:ext cx="244753" cy="301377"/>
              <a:chOff x="3671248" y="1508078"/>
              <a:chExt cx="522436" cy="643302"/>
            </a:xfrm>
          </p:grpSpPr>
          <p:sp>
            <p:nvSpPr>
              <p:cNvPr id="335" name="Isosceles Triangle 334">
                <a:extLst>
                  <a:ext uri="{FF2B5EF4-FFF2-40B4-BE49-F238E27FC236}">
                    <a16:creationId xmlns:a16="http://schemas.microsoft.com/office/drawing/2014/main" id="{0032337D-5F3A-4B58-8409-F528B20D9F3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36" name="Straight Connector 335">
                <a:extLst>
                  <a:ext uri="{FF2B5EF4-FFF2-40B4-BE49-F238E27FC236}">
                    <a16:creationId xmlns:a16="http://schemas.microsoft.com/office/drawing/2014/main" id="{38A6BD00-5618-49FC-B4D7-B356B05C909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B062DC2F-8ABF-4416-9732-0AF50688A5F2}"/>
                </a:ext>
              </a:extLst>
            </p:cNvPr>
            <p:cNvGrpSpPr/>
            <p:nvPr/>
          </p:nvGrpSpPr>
          <p:grpSpPr>
            <a:xfrm>
              <a:off x="3431060" y="2703477"/>
              <a:ext cx="244753" cy="301377"/>
              <a:chOff x="3671248" y="1508078"/>
              <a:chExt cx="522436" cy="643302"/>
            </a:xfrm>
          </p:grpSpPr>
          <p:sp>
            <p:nvSpPr>
              <p:cNvPr id="333" name="Isosceles Triangle 332">
                <a:extLst>
                  <a:ext uri="{FF2B5EF4-FFF2-40B4-BE49-F238E27FC236}">
                    <a16:creationId xmlns:a16="http://schemas.microsoft.com/office/drawing/2014/main" id="{06B903D6-8F91-417E-A533-B3C9E62C9B2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34" name="Straight Connector 333">
                <a:extLst>
                  <a:ext uri="{FF2B5EF4-FFF2-40B4-BE49-F238E27FC236}">
                    <a16:creationId xmlns:a16="http://schemas.microsoft.com/office/drawing/2014/main" id="{D0110F8C-86B2-473F-9912-88775DD34FB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8" name="Group 317">
              <a:extLst>
                <a:ext uri="{FF2B5EF4-FFF2-40B4-BE49-F238E27FC236}">
                  <a16:creationId xmlns:a16="http://schemas.microsoft.com/office/drawing/2014/main" id="{92C64D92-84CA-4E17-9CA0-EC0653E87E69}"/>
                </a:ext>
              </a:extLst>
            </p:cNvPr>
            <p:cNvGrpSpPr/>
            <p:nvPr/>
          </p:nvGrpSpPr>
          <p:grpSpPr>
            <a:xfrm>
              <a:off x="3973990" y="2749989"/>
              <a:ext cx="244753" cy="301377"/>
              <a:chOff x="3671248" y="1508078"/>
              <a:chExt cx="522436" cy="643302"/>
            </a:xfrm>
          </p:grpSpPr>
          <p:sp>
            <p:nvSpPr>
              <p:cNvPr id="331" name="Isosceles Triangle 330">
                <a:extLst>
                  <a:ext uri="{FF2B5EF4-FFF2-40B4-BE49-F238E27FC236}">
                    <a16:creationId xmlns:a16="http://schemas.microsoft.com/office/drawing/2014/main" id="{72472619-7CF4-4D5A-8D16-A234EFC57AF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32" name="Straight Connector 331">
                <a:extLst>
                  <a:ext uri="{FF2B5EF4-FFF2-40B4-BE49-F238E27FC236}">
                    <a16:creationId xmlns:a16="http://schemas.microsoft.com/office/drawing/2014/main" id="{512A0688-7A6D-4984-8155-CB0EFBFF79F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C5B036B3-D032-4283-87EF-E4B8203EC2AD}"/>
                </a:ext>
              </a:extLst>
            </p:cNvPr>
            <p:cNvGrpSpPr/>
            <p:nvPr/>
          </p:nvGrpSpPr>
          <p:grpSpPr>
            <a:xfrm>
              <a:off x="4516921" y="2797616"/>
              <a:ext cx="244753" cy="301377"/>
              <a:chOff x="3671248" y="1508078"/>
              <a:chExt cx="522436" cy="643302"/>
            </a:xfrm>
          </p:grpSpPr>
          <p:sp>
            <p:nvSpPr>
              <p:cNvPr id="329" name="Isosceles Triangle 328">
                <a:extLst>
                  <a:ext uri="{FF2B5EF4-FFF2-40B4-BE49-F238E27FC236}">
                    <a16:creationId xmlns:a16="http://schemas.microsoft.com/office/drawing/2014/main" id="{0850F983-79C1-4963-9A9A-582914A7C5B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30" name="Straight Connector 329">
                <a:extLst>
                  <a:ext uri="{FF2B5EF4-FFF2-40B4-BE49-F238E27FC236}">
                    <a16:creationId xmlns:a16="http://schemas.microsoft.com/office/drawing/2014/main" id="{F88462CF-6D6B-4F7E-86F2-17D9A30D292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20" name="Group 319">
              <a:extLst>
                <a:ext uri="{FF2B5EF4-FFF2-40B4-BE49-F238E27FC236}">
                  <a16:creationId xmlns:a16="http://schemas.microsoft.com/office/drawing/2014/main" id="{483FD81E-B69C-470F-8862-F46A96DDCABB}"/>
                </a:ext>
              </a:extLst>
            </p:cNvPr>
            <p:cNvGrpSpPr/>
            <p:nvPr/>
          </p:nvGrpSpPr>
          <p:grpSpPr>
            <a:xfrm>
              <a:off x="5059851" y="2844665"/>
              <a:ext cx="244753" cy="301377"/>
              <a:chOff x="3671248" y="1508078"/>
              <a:chExt cx="522436" cy="643302"/>
            </a:xfrm>
          </p:grpSpPr>
          <p:sp>
            <p:nvSpPr>
              <p:cNvPr id="327" name="Isosceles Triangle 326">
                <a:extLst>
                  <a:ext uri="{FF2B5EF4-FFF2-40B4-BE49-F238E27FC236}">
                    <a16:creationId xmlns:a16="http://schemas.microsoft.com/office/drawing/2014/main" id="{8277129F-9330-4317-9B09-7CA14B798FB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8" name="Straight Connector 327">
                <a:extLst>
                  <a:ext uri="{FF2B5EF4-FFF2-40B4-BE49-F238E27FC236}">
                    <a16:creationId xmlns:a16="http://schemas.microsoft.com/office/drawing/2014/main" id="{95B5D8A7-52F1-4178-A9E2-DF7771D6529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8AC081D8-79FA-4A34-8DF5-345E51C14D4A}"/>
                </a:ext>
              </a:extLst>
            </p:cNvPr>
            <p:cNvGrpSpPr/>
            <p:nvPr/>
          </p:nvGrpSpPr>
          <p:grpSpPr>
            <a:xfrm>
              <a:off x="5602781" y="2889988"/>
              <a:ext cx="244753" cy="301377"/>
              <a:chOff x="3671248" y="1508078"/>
              <a:chExt cx="522436" cy="643302"/>
            </a:xfrm>
          </p:grpSpPr>
          <p:sp>
            <p:nvSpPr>
              <p:cNvPr id="325" name="Isosceles Triangle 324">
                <a:extLst>
                  <a:ext uri="{FF2B5EF4-FFF2-40B4-BE49-F238E27FC236}">
                    <a16:creationId xmlns:a16="http://schemas.microsoft.com/office/drawing/2014/main" id="{35DC4C89-F706-4093-8456-22B97854688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6" name="Straight Connector 325">
                <a:extLst>
                  <a:ext uri="{FF2B5EF4-FFF2-40B4-BE49-F238E27FC236}">
                    <a16:creationId xmlns:a16="http://schemas.microsoft.com/office/drawing/2014/main" id="{C1D901DC-43ED-43C8-9D1B-7781370ABD4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8CFD06A0-3D94-417C-A07F-15A17CE4E866}"/>
                </a:ext>
              </a:extLst>
            </p:cNvPr>
            <p:cNvGrpSpPr/>
            <p:nvPr/>
          </p:nvGrpSpPr>
          <p:grpSpPr>
            <a:xfrm>
              <a:off x="6145709" y="2932710"/>
              <a:ext cx="244753" cy="301377"/>
              <a:chOff x="3671248" y="1508078"/>
              <a:chExt cx="522436" cy="643302"/>
            </a:xfrm>
          </p:grpSpPr>
          <p:sp>
            <p:nvSpPr>
              <p:cNvPr id="323" name="Isosceles Triangle 322">
                <a:extLst>
                  <a:ext uri="{FF2B5EF4-FFF2-40B4-BE49-F238E27FC236}">
                    <a16:creationId xmlns:a16="http://schemas.microsoft.com/office/drawing/2014/main" id="{4B305041-4CA2-4863-A385-41C1BD8535E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4" name="Straight Connector 323">
                <a:extLst>
                  <a:ext uri="{FF2B5EF4-FFF2-40B4-BE49-F238E27FC236}">
                    <a16:creationId xmlns:a16="http://schemas.microsoft.com/office/drawing/2014/main" id="{EFF20E11-88F5-4FCA-BEB7-49FC22D3FBB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337" name="Group 336">
            <a:extLst>
              <a:ext uri="{FF2B5EF4-FFF2-40B4-BE49-F238E27FC236}">
                <a16:creationId xmlns:a16="http://schemas.microsoft.com/office/drawing/2014/main" id="{E4A09C94-7FD8-4B7A-B4B9-EE4BFA900B11}"/>
              </a:ext>
            </a:extLst>
          </p:cNvPr>
          <p:cNvGrpSpPr/>
          <p:nvPr/>
        </p:nvGrpSpPr>
        <p:grpSpPr>
          <a:xfrm>
            <a:off x="-7362294" y="4463276"/>
            <a:ext cx="3502332" cy="578275"/>
            <a:chOff x="2888130" y="2655812"/>
            <a:chExt cx="3502332" cy="578275"/>
          </a:xfrm>
        </p:grpSpPr>
        <p:grpSp>
          <p:nvGrpSpPr>
            <p:cNvPr id="338" name="Group 337">
              <a:extLst>
                <a:ext uri="{FF2B5EF4-FFF2-40B4-BE49-F238E27FC236}">
                  <a16:creationId xmlns:a16="http://schemas.microsoft.com/office/drawing/2014/main" id="{35FAFBA8-7E1F-448C-84ED-E8443E676273}"/>
                </a:ext>
              </a:extLst>
            </p:cNvPr>
            <p:cNvGrpSpPr/>
            <p:nvPr/>
          </p:nvGrpSpPr>
          <p:grpSpPr>
            <a:xfrm>
              <a:off x="2888130" y="2655812"/>
              <a:ext cx="244753" cy="301377"/>
              <a:chOff x="3671248" y="1508078"/>
              <a:chExt cx="522436" cy="643302"/>
            </a:xfrm>
          </p:grpSpPr>
          <p:sp>
            <p:nvSpPr>
              <p:cNvPr id="357" name="Isosceles Triangle 356">
                <a:extLst>
                  <a:ext uri="{FF2B5EF4-FFF2-40B4-BE49-F238E27FC236}">
                    <a16:creationId xmlns:a16="http://schemas.microsoft.com/office/drawing/2014/main" id="{EEF846A1-3D14-4354-933C-34D548F43B5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8" name="Straight Connector 357">
                <a:extLst>
                  <a:ext uri="{FF2B5EF4-FFF2-40B4-BE49-F238E27FC236}">
                    <a16:creationId xmlns:a16="http://schemas.microsoft.com/office/drawing/2014/main" id="{E6663EC9-3BCF-4900-8B98-149D8387062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39" name="Group 338">
              <a:extLst>
                <a:ext uri="{FF2B5EF4-FFF2-40B4-BE49-F238E27FC236}">
                  <a16:creationId xmlns:a16="http://schemas.microsoft.com/office/drawing/2014/main" id="{CC918FCB-EABF-4FBA-A6DE-9FBF6E9CE499}"/>
                </a:ext>
              </a:extLst>
            </p:cNvPr>
            <p:cNvGrpSpPr/>
            <p:nvPr/>
          </p:nvGrpSpPr>
          <p:grpSpPr>
            <a:xfrm>
              <a:off x="3431060" y="2703477"/>
              <a:ext cx="244753" cy="301377"/>
              <a:chOff x="3671248" y="1508078"/>
              <a:chExt cx="522436" cy="643302"/>
            </a:xfrm>
          </p:grpSpPr>
          <p:sp>
            <p:nvSpPr>
              <p:cNvPr id="355" name="Isosceles Triangle 354">
                <a:extLst>
                  <a:ext uri="{FF2B5EF4-FFF2-40B4-BE49-F238E27FC236}">
                    <a16:creationId xmlns:a16="http://schemas.microsoft.com/office/drawing/2014/main" id="{4AA33E2D-53E6-4374-B443-6C4775DF1F5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6" name="Straight Connector 355">
                <a:extLst>
                  <a:ext uri="{FF2B5EF4-FFF2-40B4-BE49-F238E27FC236}">
                    <a16:creationId xmlns:a16="http://schemas.microsoft.com/office/drawing/2014/main" id="{1358447B-649E-4BA1-8D91-68BF6D6BF295}"/>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E22826FC-8AAD-48E3-98D9-C850C09026A8}"/>
                </a:ext>
              </a:extLst>
            </p:cNvPr>
            <p:cNvGrpSpPr/>
            <p:nvPr/>
          </p:nvGrpSpPr>
          <p:grpSpPr>
            <a:xfrm>
              <a:off x="3973990" y="2749989"/>
              <a:ext cx="244753" cy="301377"/>
              <a:chOff x="3671248" y="1508078"/>
              <a:chExt cx="522436" cy="643302"/>
            </a:xfrm>
          </p:grpSpPr>
          <p:sp>
            <p:nvSpPr>
              <p:cNvPr id="353" name="Isosceles Triangle 352">
                <a:extLst>
                  <a:ext uri="{FF2B5EF4-FFF2-40B4-BE49-F238E27FC236}">
                    <a16:creationId xmlns:a16="http://schemas.microsoft.com/office/drawing/2014/main" id="{6AF87688-15C2-41D5-8AB3-435E5675D46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4" name="Straight Connector 353">
                <a:extLst>
                  <a:ext uri="{FF2B5EF4-FFF2-40B4-BE49-F238E27FC236}">
                    <a16:creationId xmlns:a16="http://schemas.microsoft.com/office/drawing/2014/main" id="{84F49971-3734-427A-9278-B8B2E5F5474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3C2C0712-9B8F-4AC9-9205-A4BA41CB4F84}"/>
                </a:ext>
              </a:extLst>
            </p:cNvPr>
            <p:cNvGrpSpPr/>
            <p:nvPr/>
          </p:nvGrpSpPr>
          <p:grpSpPr>
            <a:xfrm>
              <a:off x="4516921" y="2797616"/>
              <a:ext cx="244753" cy="301377"/>
              <a:chOff x="3671248" y="1508078"/>
              <a:chExt cx="522436" cy="643302"/>
            </a:xfrm>
          </p:grpSpPr>
          <p:sp>
            <p:nvSpPr>
              <p:cNvPr id="351" name="Isosceles Triangle 350">
                <a:extLst>
                  <a:ext uri="{FF2B5EF4-FFF2-40B4-BE49-F238E27FC236}">
                    <a16:creationId xmlns:a16="http://schemas.microsoft.com/office/drawing/2014/main" id="{B48E77D3-B026-43B0-8ACD-34C17D9DE7A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2" name="Straight Connector 351">
                <a:extLst>
                  <a:ext uri="{FF2B5EF4-FFF2-40B4-BE49-F238E27FC236}">
                    <a16:creationId xmlns:a16="http://schemas.microsoft.com/office/drawing/2014/main" id="{7B58A28E-BFF4-46BE-87C7-D50C6A0861C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B62F3AFE-DC74-48F5-933C-C4C10A3174A4}"/>
                </a:ext>
              </a:extLst>
            </p:cNvPr>
            <p:cNvGrpSpPr/>
            <p:nvPr/>
          </p:nvGrpSpPr>
          <p:grpSpPr>
            <a:xfrm>
              <a:off x="5059851" y="2844665"/>
              <a:ext cx="244753" cy="301377"/>
              <a:chOff x="3671248" y="1508078"/>
              <a:chExt cx="522436" cy="643302"/>
            </a:xfrm>
          </p:grpSpPr>
          <p:sp>
            <p:nvSpPr>
              <p:cNvPr id="349" name="Isosceles Triangle 348">
                <a:extLst>
                  <a:ext uri="{FF2B5EF4-FFF2-40B4-BE49-F238E27FC236}">
                    <a16:creationId xmlns:a16="http://schemas.microsoft.com/office/drawing/2014/main" id="{75E0B48C-8165-44F9-BD1A-765262887A3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0" name="Straight Connector 349">
                <a:extLst>
                  <a:ext uri="{FF2B5EF4-FFF2-40B4-BE49-F238E27FC236}">
                    <a16:creationId xmlns:a16="http://schemas.microsoft.com/office/drawing/2014/main" id="{28F07999-BD2E-4BDF-8BAA-9204E2FDD9C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261C8ACE-740B-4D5D-9FF6-4C53C8DA9C70}"/>
                </a:ext>
              </a:extLst>
            </p:cNvPr>
            <p:cNvGrpSpPr/>
            <p:nvPr/>
          </p:nvGrpSpPr>
          <p:grpSpPr>
            <a:xfrm>
              <a:off x="5602781" y="2889988"/>
              <a:ext cx="244753" cy="301377"/>
              <a:chOff x="3671248" y="1508078"/>
              <a:chExt cx="522436" cy="643302"/>
            </a:xfrm>
          </p:grpSpPr>
          <p:sp>
            <p:nvSpPr>
              <p:cNvPr id="347" name="Isosceles Triangle 346">
                <a:extLst>
                  <a:ext uri="{FF2B5EF4-FFF2-40B4-BE49-F238E27FC236}">
                    <a16:creationId xmlns:a16="http://schemas.microsoft.com/office/drawing/2014/main" id="{DDF44FC1-D655-4ADC-BCAF-9F3FAEBE576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48" name="Straight Connector 347">
                <a:extLst>
                  <a:ext uri="{FF2B5EF4-FFF2-40B4-BE49-F238E27FC236}">
                    <a16:creationId xmlns:a16="http://schemas.microsoft.com/office/drawing/2014/main" id="{8D45F1B7-DFB6-426C-B56E-BB8719BF1EF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259C298-9309-4359-A84C-F525FDE10085}"/>
                </a:ext>
              </a:extLst>
            </p:cNvPr>
            <p:cNvGrpSpPr/>
            <p:nvPr/>
          </p:nvGrpSpPr>
          <p:grpSpPr>
            <a:xfrm>
              <a:off x="6145709" y="2932710"/>
              <a:ext cx="244753" cy="301377"/>
              <a:chOff x="3671248" y="1508078"/>
              <a:chExt cx="522436" cy="643302"/>
            </a:xfrm>
          </p:grpSpPr>
          <p:sp>
            <p:nvSpPr>
              <p:cNvPr id="345" name="Isosceles Triangle 344">
                <a:extLst>
                  <a:ext uri="{FF2B5EF4-FFF2-40B4-BE49-F238E27FC236}">
                    <a16:creationId xmlns:a16="http://schemas.microsoft.com/office/drawing/2014/main" id="{2E1278BE-45BF-4653-A8ED-915D8F7B741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46" name="Straight Connector 345">
                <a:extLst>
                  <a:ext uri="{FF2B5EF4-FFF2-40B4-BE49-F238E27FC236}">
                    <a16:creationId xmlns:a16="http://schemas.microsoft.com/office/drawing/2014/main" id="{D23FCFC0-40D4-4C6F-8A61-CDEA83A15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pic>
        <p:nvPicPr>
          <p:cNvPr id="110" name="Picture 109">
            <a:extLst>
              <a:ext uri="{FF2B5EF4-FFF2-40B4-BE49-F238E27FC236}">
                <a16:creationId xmlns:a16="http://schemas.microsoft.com/office/drawing/2014/main" id="{CDA9CD9D-87F2-4031-92D7-EBF663B1E87E}"/>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7">
                    <a14:imgEffect>
                      <a14:backgroundRemoval t="19750" b="82500" l="27865" r="69167">
                        <a14:foregroundMark x1="27865" y1="51667" x2="28385" y2="47917"/>
                        <a14:foregroundMark x1="40208" y1="80167" x2="42917" y2="78250"/>
                        <a14:foregroundMark x1="69167" y1="61500" x2="68177" y2="71500"/>
                        <a14:foregroundMark x1="68177" y1="71500" x2="67552" y2="72917"/>
                        <a14:foregroundMark x1="47656" y1="21583" x2="53125" y2="22167"/>
                        <a14:foregroundMark x1="51250" y1="20000" x2="55781" y2="21417"/>
                        <a14:foregroundMark x1="40625" y1="82333" x2="46146" y2="82583"/>
                        <a14:foregroundMark x1="46146" y1="82583" x2="46354" y2="82417"/>
                        <a14:foregroundMark x1="54583" y1="21083" x2="50781" y2="19750"/>
                        <a14:foregroundMark x1="53802" y1="20333" x2="55469" y2="21417"/>
                        <a14:foregroundMark x1="54688" y1="21333" x2="54271" y2="21333"/>
                      </a14:backgroundRemoval>
                    </a14:imgEffect>
                  </a14:imgLayer>
                </a14:imgProps>
              </a:ext>
            </a:extLst>
          </a:blip>
          <a:srcRect l="23940" t="15167" r="26783" b="15017"/>
          <a:stretch/>
        </p:blipFill>
        <p:spPr>
          <a:xfrm>
            <a:off x="-4169394" y="3086124"/>
            <a:ext cx="1820915" cy="1612412"/>
          </a:xfrm>
          <a:prstGeom prst="rect">
            <a:avLst/>
          </a:prstGeom>
        </p:spPr>
      </p:pic>
      <p:pic>
        <p:nvPicPr>
          <p:cNvPr id="6" name="!!Picture 5">
            <a:extLst>
              <a:ext uri="{FF2B5EF4-FFF2-40B4-BE49-F238E27FC236}">
                <a16:creationId xmlns:a16="http://schemas.microsoft.com/office/drawing/2014/main" id="{A8632E68-526F-40B1-9CD7-75BF34F2B8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750" b="82500" l="27865" r="69167">
                        <a14:foregroundMark x1="27865" y1="51667" x2="28385" y2="47917"/>
                        <a14:foregroundMark x1="40208" y1="80167" x2="42917" y2="78250"/>
                        <a14:foregroundMark x1="69167" y1="61500" x2="68177" y2="71500"/>
                        <a14:foregroundMark x1="68177" y1="71500" x2="67552" y2="72917"/>
                        <a14:foregroundMark x1="47656" y1="21583" x2="53125" y2="22167"/>
                        <a14:foregroundMark x1="51250" y1="20000" x2="55781" y2="21417"/>
                        <a14:foregroundMark x1="40625" y1="82333" x2="46146" y2="82583"/>
                        <a14:foregroundMark x1="46146" y1="82583" x2="46354" y2="82417"/>
                        <a14:foregroundMark x1="54583" y1="21083" x2="50781" y2="19750"/>
                        <a14:foregroundMark x1="53802" y1="20333" x2="55469" y2="21417"/>
                        <a14:foregroundMark x1="54688" y1="21333" x2="54271" y2="21333"/>
                      </a14:backgroundRemoval>
                    </a14:imgEffect>
                  </a14:imgLayer>
                </a14:imgProps>
              </a:ext>
            </a:extLst>
          </a:blip>
          <a:srcRect l="23940" t="15167" r="26783" b="15017"/>
          <a:stretch/>
        </p:blipFill>
        <p:spPr>
          <a:xfrm>
            <a:off x="4165345" y="4182273"/>
            <a:ext cx="935568" cy="828441"/>
          </a:xfrm>
          <a:prstGeom prst="rect">
            <a:avLst/>
          </a:prstGeom>
          <a:scene3d>
            <a:camera prst="orthographicFront">
              <a:rot lat="21070749" lon="1210617" rev="851988"/>
            </a:camera>
            <a:lightRig rig="threePt" dir="t"/>
          </a:scene3d>
        </p:spPr>
      </p:pic>
      <p:sp>
        <p:nvSpPr>
          <p:cNvPr id="222" name="TextBox 221">
            <a:extLst>
              <a:ext uri="{FF2B5EF4-FFF2-40B4-BE49-F238E27FC236}">
                <a16:creationId xmlns:a16="http://schemas.microsoft.com/office/drawing/2014/main" id="{B10EB68C-A9B8-4E34-97B0-3BC2604B64FD}"/>
              </a:ext>
            </a:extLst>
          </p:cNvPr>
          <p:cNvSpPr txBox="1"/>
          <p:nvPr/>
        </p:nvSpPr>
        <p:spPr>
          <a:xfrm>
            <a:off x="5224078" y="4325326"/>
            <a:ext cx="1552642" cy="646331"/>
          </a:xfrm>
          <a:prstGeom prst="rect">
            <a:avLst/>
          </a:prstGeom>
          <a:noFill/>
        </p:spPr>
        <p:txBody>
          <a:bodyPr wrap="square" rtlCol="0">
            <a:spAutoFit/>
          </a:bodyPr>
          <a:lstStyle/>
          <a:p>
            <a:pPr algn="ctr"/>
            <a:r>
              <a:rPr lang="en-US" dirty="0">
                <a:solidFill>
                  <a:srgbClr val="C00000"/>
                </a:solidFill>
              </a:rPr>
              <a:t>Object to </a:t>
            </a:r>
          </a:p>
          <a:p>
            <a:pPr algn="ctr"/>
            <a:r>
              <a:rPr lang="en-US" dirty="0">
                <a:solidFill>
                  <a:srgbClr val="C00000"/>
                </a:solidFill>
              </a:rPr>
              <a:t>Reconstruct</a:t>
            </a:r>
          </a:p>
        </p:txBody>
      </p:sp>
      <p:grpSp>
        <p:nvGrpSpPr>
          <p:cNvPr id="360" name="Group 359">
            <a:extLst>
              <a:ext uri="{FF2B5EF4-FFF2-40B4-BE49-F238E27FC236}">
                <a16:creationId xmlns:a16="http://schemas.microsoft.com/office/drawing/2014/main" id="{01CE08D5-4A53-4832-8A48-9B4725362E4B}"/>
              </a:ext>
            </a:extLst>
          </p:cNvPr>
          <p:cNvGrpSpPr/>
          <p:nvPr/>
        </p:nvGrpSpPr>
        <p:grpSpPr>
          <a:xfrm>
            <a:off x="-7656062" y="4811908"/>
            <a:ext cx="244753" cy="301377"/>
            <a:chOff x="3671248" y="1508078"/>
            <a:chExt cx="522436" cy="643302"/>
          </a:xfrm>
        </p:grpSpPr>
        <p:sp>
          <p:nvSpPr>
            <p:cNvPr id="379" name="Isosceles Triangle 378">
              <a:extLst>
                <a:ext uri="{FF2B5EF4-FFF2-40B4-BE49-F238E27FC236}">
                  <a16:creationId xmlns:a16="http://schemas.microsoft.com/office/drawing/2014/main" id="{DFAB6982-F1FB-49D4-9068-75AF39C1385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0" name="Straight Connector 379">
              <a:extLst>
                <a:ext uri="{FF2B5EF4-FFF2-40B4-BE49-F238E27FC236}">
                  <a16:creationId xmlns:a16="http://schemas.microsoft.com/office/drawing/2014/main" id="{43BBA2BC-49D9-457D-9614-56E93DACD81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1B26F88E-89D0-413A-A7E4-4C7A3D1850E2}"/>
              </a:ext>
            </a:extLst>
          </p:cNvPr>
          <p:cNvGrpSpPr/>
          <p:nvPr/>
        </p:nvGrpSpPr>
        <p:grpSpPr>
          <a:xfrm>
            <a:off x="-7113132" y="4859573"/>
            <a:ext cx="244753" cy="301377"/>
            <a:chOff x="3671248" y="1508078"/>
            <a:chExt cx="522436" cy="643302"/>
          </a:xfrm>
        </p:grpSpPr>
        <p:sp>
          <p:nvSpPr>
            <p:cNvPr id="377" name="Isosceles Triangle 376">
              <a:extLst>
                <a:ext uri="{FF2B5EF4-FFF2-40B4-BE49-F238E27FC236}">
                  <a16:creationId xmlns:a16="http://schemas.microsoft.com/office/drawing/2014/main" id="{D11A2CC6-EA7D-4C55-8286-D34F087D8CB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8" name="Straight Connector 377">
              <a:extLst>
                <a:ext uri="{FF2B5EF4-FFF2-40B4-BE49-F238E27FC236}">
                  <a16:creationId xmlns:a16="http://schemas.microsoft.com/office/drawing/2014/main" id="{9461C80E-A1E6-45FE-94C9-B3AA057B96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7EADA01F-27E2-4788-A3B1-6C833394FC73}"/>
              </a:ext>
            </a:extLst>
          </p:cNvPr>
          <p:cNvGrpSpPr/>
          <p:nvPr/>
        </p:nvGrpSpPr>
        <p:grpSpPr>
          <a:xfrm>
            <a:off x="-6570202" y="4906085"/>
            <a:ext cx="244753" cy="301377"/>
            <a:chOff x="3671248" y="1508078"/>
            <a:chExt cx="522436" cy="643302"/>
          </a:xfrm>
        </p:grpSpPr>
        <p:sp>
          <p:nvSpPr>
            <p:cNvPr id="375" name="Isosceles Triangle 374">
              <a:extLst>
                <a:ext uri="{FF2B5EF4-FFF2-40B4-BE49-F238E27FC236}">
                  <a16:creationId xmlns:a16="http://schemas.microsoft.com/office/drawing/2014/main" id="{EF3FF54A-4981-4B11-A1BD-EDE15E8D47D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6" name="Straight Connector 375">
              <a:extLst>
                <a:ext uri="{FF2B5EF4-FFF2-40B4-BE49-F238E27FC236}">
                  <a16:creationId xmlns:a16="http://schemas.microsoft.com/office/drawing/2014/main" id="{6266FFF8-A2A5-4844-8E24-2C5D396F684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3" name="Group 362">
            <a:extLst>
              <a:ext uri="{FF2B5EF4-FFF2-40B4-BE49-F238E27FC236}">
                <a16:creationId xmlns:a16="http://schemas.microsoft.com/office/drawing/2014/main" id="{BB576FF7-5366-4EED-8445-983D341C864E}"/>
              </a:ext>
            </a:extLst>
          </p:cNvPr>
          <p:cNvGrpSpPr/>
          <p:nvPr/>
        </p:nvGrpSpPr>
        <p:grpSpPr>
          <a:xfrm>
            <a:off x="-6027271" y="4953712"/>
            <a:ext cx="244753" cy="301377"/>
            <a:chOff x="3671248" y="1508078"/>
            <a:chExt cx="522436" cy="643302"/>
          </a:xfrm>
        </p:grpSpPr>
        <p:sp>
          <p:nvSpPr>
            <p:cNvPr id="373" name="Isosceles Triangle 372">
              <a:extLst>
                <a:ext uri="{FF2B5EF4-FFF2-40B4-BE49-F238E27FC236}">
                  <a16:creationId xmlns:a16="http://schemas.microsoft.com/office/drawing/2014/main" id="{03F52A06-1E73-4C0B-BF21-E2E3F547581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4" name="Straight Connector 373">
              <a:extLst>
                <a:ext uri="{FF2B5EF4-FFF2-40B4-BE49-F238E27FC236}">
                  <a16:creationId xmlns:a16="http://schemas.microsoft.com/office/drawing/2014/main" id="{0E5848D0-912C-458D-AF7E-51807DB2A01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4" name="Group 363">
            <a:extLst>
              <a:ext uri="{FF2B5EF4-FFF2-40B4-BE49-F238E27FC236}">
                <a16:creationId xmlns:a16="http://schemas.microsoft.com/office/drawing/2014/main" id="{3F691329-F2B0-4D15-87F8-A3D1DEA43B3C}"/>
              </a:ext>
            </a:extLst>
          </p:cNvPr>
          <p:cNvGrpSpPr/>
          <p:nvPr/>
        </p:nvGrpSpPr>
        <p:grpSpPr>
          <a:xfrm>
            <a:off x="-5484341" y="5000761"/>
            <a:ext cx="244753" cy="301377"/>
            <a:chOff x="3671248" y="1508078"/>
            <a:chExt cx="522436" cy="643302"/>
          </a:xfrm>
        </p:grpSpPr>
        <p:sp>
          <p:nvSpPr>
            <p:cNvPr id="371" name="Isosceles Triangle 370">
              <a:extLst>
                <a:ext uri="{FF2B5EF4-FFF2-40B4-BE49-F238E27FC236}">
                  <a16:creationId xmlns:a16="http://schemas.microsoft.com/office/drawing/2014/main" id="{D55F8382-6B9C-4460-BFF5-D63C5BFFEB3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2" name="Straight Connector 371">
              <a:extLst>
                <a:ext uri="{FF2B5EF4-FFF2-40B4-BE49-F238E27FC236}">
                  <a16:creationId xmlns:a16="http://schemas.microsoft.com/office/drawing/2014/main" id="{9FCF426B-C52C-4904-A4FA-9C1B427A750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8F91F038-DCBD-44A2-BB0A-2C4CD6E85A2C}"/>
              </a:ext>
            </a:extLst>
          </p:cNvPr>
          <p:cNvGrpSpPr/>
          <p:nvPr/>
        </p:nvGrpSpPr>
        <p:grpSpPr>
          <a:xfrm>
            <a:off x="-4941411" y="5046084"/>
            <a:ext cx="244753" cy="301377"/>
            <a:chOff x="3671248" y="1508078"/>
            <a:chExt cx="522436" cy="643302"/>
          </a:xfrm>
        </p:grpSpPr>
        <p:sp>
          <p:nvSpPr>
            <p:cNvPr id="369" name="Isosceles Triangle 368">
              <a:extLst>
                <a:ext uri="{FF2B5EF4-FFF2-40B4-BE49-F238E27FC236}">
                  <a16:creationId xmlns:a16="http://schemas.microsoft.com/office/drawing/2014/main" id="{7656D701-253C-438D-AF31-E898C65E064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0" name="Straight Connector 369">
              <a:extLst>
                <a:ext uri="{FF2B5EF4-FFF2-40B4-BE49-F238E27FC236}">
                  <a16:creationId xmlns:a16="http://schemas.microsoft.com/office/drawing/2014/main" id="{4291257A-1185-4D7D-A14E-1D3AAC97CD1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70669E52-E25B-4F3E-8C1A-0AE3FA7F6749}"/>
              </a:ext>
            </a:extLst>
          </p:cNvPr>
          <p:cNvGrpSpPr/>
          <p:nvPr/>
        </p:nvGrpSpPr>
        <p:grpSpPr>
          <a:xfrm>
            <a:off x="-4398483" y="5088806"/>
            <a:ext cx="244753" cy="301377"/>
            <a:chOff x="3671248" y="1508078"/>
            <a:chExt cx="522436" cy="643302"/>
          </a:xfrm>
        </p:grpSpPr>
        <p:sp>
          <p:nvSpPr>
            <p:cNvPr id="367" name="Isosceles Triangle 366">
              <a:extLst>
                <a:ext uri="{FF2B5EF4-FFF2-40B4-BE49-F238E27FC236}">
                  <a16:creationId xmlns:a16="http://schemas.microsoft.com/office/drawing/2014/main" id="{C3EC5A98-4970-4F20-8C05-2C3DD16188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68" name="Straight Connector 367">
              <a:extLst>
                <a:ext uri="{FF2B5EF4-FFF2-40B4-BE49-F238E27FC236}">
                  <a16:creationId xmlns:a16="http://schemas.microsoft.com/office/drawing/2014/main" id="{5BC17CE8-42F8-477D-8A34-BF7B942C258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81" name="Title 1">
            <a:extLst>
              <a:ext uri="{FF2B5EF4-FFF2-40B4-BE49-F238E27FC236}">
                <a16:creationId xmlns:a16="http://schemas.microsoft.com/office/drawing/2014/main" id="{A4F13B06-7134-4B7C-BEF7-E9CED17EEF9A}"/>
              </a:ext>
            </a:extLst>
          </p:cNvPr>
          <p:cNvSpPr txBox="1">
            <a:spLocks/>
          </p:cNvSpPr>
          <p:nvPr/>
        </p:nvSpPr>
        <p:spPr>
          <a:xfrm>
            <a:off x="0" y="73453"/>
            <a:ext cx="10077450" cy="3693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How do existing methods perform 3D reconstruction?</a:t>
            </a:r>
          </a:p>
        </p:txBody>
      </p:sp>
      <p:grpSp>
        <p:nvGrpSpPr>
          <p:cNvPr id="97" name="Group 96">
            <a:extLst>
              <a:ext uri="{FF2B5EF4-FFF2-40B4-BE49-F238E27FC236}">
                <a16:creationId xmlns:a16="http://schemas.microsoft.com/office/drawing/2014/main" id="{2D245F69-737D-4C19-BD98-BFDF057D3381}"/>
              </a:ext>
            </a:extLst>
          </p:cNvPr>
          <p:cNvGrpSpPr/>
          <p:nvPr/>
        </p:nvGrpSpPr>
        <p:grpSpPr>
          <a:xfrm>
            <a:off x="3240277" y="4945414"/>
            <a:ext cx="3975863" cy="646331"/>
            <a:chOff x="1714245" y="3124234"/>
            <a:chExt cx="3975863" cy="646331"/>
          </a:xfrm>
        </p:grpSpPr>
        <p:sp>
          <p:nvSpPr>
            <p:cNvPr id="98" name="TextBox 97">
              <a:extLst>
                <a:ext uri="{FF2B5EF4-FFF2-40B4-BE49-F238E27FC236}">
                  <a16:creationId xmlns:a16="http://schemas.microsoft.com/office/drawing/2014/main" id="{85266CAA-4927-4DC3-9E0B-3AFC2A30C1A5}"/>
                </a:ext>
              </a:extLst>
            </p:cNvPr>
            <p:cNvSpPr txBox="1"/>
            <p:nvPr/>
          </p:nvSpPr>
          <p:spPr>
            <a:xfrm>
              <a:off x="1877568" y="3124234"/>
              <a:ext cx="3812540" cy="646331"/>
            </a:xfrm>
            <a:prstGeom prst="rect">
              <a:avLst/>
            </a:prstGeom>
            <a:noFill/>
          </p:spPr>
          <p:txBody>
            <a:bodyPr wrap="square" rtlCol="0">
              <a:spAutoFit/>
            </a:bodyPr>
            <a:lstStyle/>
            <a:p>
              <a:pPr algn="ctr"/>
              <a:r>
                <a:rPr lang="en-US" dirty="0">
                  <a:solidFill>
                    <a:schemeClr val="bg1"/>
                  </a:solidFill>
                </a:rPr>
                <a:t>Reconstruction quality is limited by SAR resolution (i.e., bandwidth)</a:t>
              </a:r>
            </a:p>
          </p:txBody>
        </p:sp>
        <p:sp>
          <p:nvSpPr>
            <p:cNvPr id="99" name="Straight Connector 98">
              <a:extLst>
                <a:ext uri="{FF2B5EF4-FFF2-40B4-BE49-F238E27FC236}">
                  <a16:creationId xmlns:a16="http://schemas.microsoft.com/office/drawing/2014/main" id="{DD3B0AB5-6E72-44D6-93B4-F0C3AAC05C4B}"/>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00" name="Straight Connector 99">
              <a:extLst>
                <a:ext uri="{FF2B5EF4-FFF2-40B4-BE49-F238E27FC236}">
                  <a16:creationId xmlns:a16="http://schemas.microsoft.com/office/drawing/2014/main" id="{840E02FC-9B7A-4A8A-9A17-153D9F5E4607}"/>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pic>
        <p:nvPicPr>
          <p:cNvPr id="17" name="Picture 16">
            <a:extLst>
              <a:ext uri="{FF2B5EF4-FFF2-40B4-BE49-F238E27FC236}">
                <a16:creationId xmlns:a16="http://schemas.microsoft.com/office/drawing/2014/main" id="{142A3885-A0B2-4E1C-897D-88096CE6FA1B}"/>
              </a:ext>
            </a:extLst>
          </p:cNvPr>
          <p:cNvPicPr>
            <a:picLocks noChangeAspect="1"/>
          </p:cNvPicPr>
          <p:nvPr/>
        </p:nvPicPr>
        <p:blipFill rotWithShape="1">
          <a:blip r:embed="rId8">
            <a:alphaModFix amt="70000"/>
            <a:extLst>
              <a:ext uri="{BEBA8EAE-BF5A-486C-A8C5-ECC9F3942E4B}">
                <a14:imgProps xmlns:a14="http://schemas.microsoft.com/office/drawing/2010/main">
                  <a14:imgLayer r:embed="rId9">
                    <a14:imgEffect>
                      <a14:backgroundRemoval t="31333" b="88000" l="20000" r="51146">
                        <a14:foregroundMark x1="32969" y1="33833" x2="32969" y2="33833"/>
                        <a14:foregroundMark x1="31302" y1="33833" x2="31302" y2="33833"/>
                        <a14:foregroundMark x1="20104" y1="45917" x2="21563" y2="48417"/>
                        <a14:foregroundMark x1="31302" y1="85333" x2="31302" y2="79750"/>
                        <a14:foregroundMark x1="31094" y1="84750" x2="31094" y2="84750"/>
                        <a14:foregroundMark x1="31094" y1="88000" x2="31198" y2="85500"/>
                        <a14:foregroundMark x1="44167" y1="75250" x2="44010" y2="65083"/>
                        <a14:foregroundMark x1="44010" y1="65083" x2="49479" y2="64083"/>
                        <a14:foregroundMark x1="49479" y1="64083" x2="49583" y2="64917"/>
                        <a14:foregroundMark x1="50781" y1="63583" x2="50781" y2="63583"/>
                        <a14:foregroundMark x1="51146" y1="65250" x2="51146" y2="65250"/>
                        <a14:foregroundMark x1="34010" y1="31583" x2="34010" y2="32417"/>
                        <a14:foregroundMark x1="38229" y1="31333" x2="38333" y2="34250"/>
                        <a14:foregroundMark x1="33438" y1="31333" x2="33542" y2="39083"/>
                        <a14:foregroundMark x1="39167" y1="73500" x2="39167" y2="73500"/>
                      </a14:backgroundRemoval>
                    </a14:imgEffect>
                  </a14:imgLayer>
                </a14:imgProps>
              </a:ext>
            </a:extLst>
          </a:blip>
          <a:srcRect l="16964" t="29572" r="47080" b="10389"/>
          <a:stretch/>
        </p:blipFill>
        <p:spPr>
          <a:xfrm rot="249388">
            <a:off x="3820766" y="6099554"/>
            <a:ext cx="1051292" cy="1097143"/>
          </a:xfrm>
          <a:prstGeom prst="rect">
            <a:avLst/>
          </a:prstGeom>
          <a:scene3d>
            <a:camera prst="orthographicFront">
              <a:rot lat="21072000" lon="1212000" rev="0"/>
            </a:camera>
            <a:lightRig rig="threePt" dir="t"/>
          </a:scene3d>
        </p:spPr>
      </p:pic>
      <p:pic>
        <p:nvPicPr>
          <p:cNvPr id="101" name="Picture 100">
            <a:extLst>
              <a:ext uri="{FF2B5EF4-FFF2-40B4-BE49-F238E27FC236}">
                <a16:creationId xmlns:a16="http://schemas.microsoft.com/office/drawing/2014/main" id="{4F009E50-3526-41E3-B620-07CEA1FF52E9}"/>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7">
                    <a14:imgEffect>
                      <a14:backgroundRemoval t="19750" b="82500" l="27865" r="69167">
                        <a14:foregroundMark x1="27865" y1="51667" x2="28385" y2="47917"/>
                        <a14:foregroundMark x1="40208" y1="80167" x2="42917" y2="78250"/>
                        <a14:foregroundMark x1="69167" y1="61500" x2="68177" y2="71500"/>
                        <a14:foregroundMark x1="68177" y1="71500" x2="67552" y2="72917"/>
                        <a14:foregroundMark x1="47656" y1="21583" x2="53125" y2="22167"/>
                        <a14:foregroundMark x1="51250" y1="20000" x2="55781" y2="21417"/>
                        <a14:foregroundMark x1="40625" y1="82333" x2="46146" y2="82583"/>
                        <a14:foregroundMark x1="46146" y1="82583" x2="46354" y2="82417"/>
                        <a14:foregroundMark x1="54583" y1="21083" x2="50781" y2="19750"/>
                        <a14:foregroundMark x1="53802" y1="20333" x2="55469" y2="21417"/>
                        <a14:foregroundMark x1="54688" y1="21333" x2="54271" y2="21333"/>
                      </a14:backgroundRemoval>
                    </a14:imgEffect>
                  </a14:imgLayer>
                </a14:imgProps>
              </a:ext>
            </a:extLst>
          </a:blip>
          <a:srcRect l="23940" t="15167" r="26783" b="15017"/>
          <a:stretch/>
        </p:blipFill>
        <p:spPr>
          <a:xfrm>
            <a:off x="3887553" y="6300440"/>
            <a:ext cx="935568" cy="828441"/>
          </a:xfrm>
          <a:prstGeom prst="rect">
            <a:avLst/>
          </a:prstGeom>
          <a:scene3d>
            <a:camera prst="orthographicFront">
              <a:rot lat="21070749" lon="1210617" rev="851988"/>
            </a:camera>
            <a:lightRig rig="threePt" dir="t"/>
          </a:scene3d>
        </p:spPr>
      </p:pic>
      <p:sp>
        <p:nvSpPr>
          <p:cNvPr id="105" name="TextBox 104">
            <a:extLst>
              <a:ext uri="{FF2B5EF4-FFF2-40B4-BE49-F238E27FC236}">
                <a16:creationId xmlns:a16="http://schemas.microsoft.com/office/drawing/2014/main" id="{A7B27FC8-9B3A-4260-BF21-6AEB5B7BEF3C}"/>
              </a:ext>
            </a:extLst>
          </p:cNvPr>
          <p:cNvSpPr txBox="1"/>
          <p:nvPr/>
        </p:nvSpPr>
        <p:spPr>
          <a:xfrm>
            <a:off x="6908801" y="3751321"/>
            <a:ext cx="2477666" cy="369332"/>
          </a:xfrm>
          <a:prstGeom prst="rect">
            <a:avLst/>
          </a:prstGeom>
          <a:noFill/>
        </p:spPr>
        <p:txBody>
          <a:bodyPr wrap="none" rtlCol="0">
            <a:spAutoFit/>
          </a:bodyPr>
          <a:lstStyle/>
          <a:p>
            <a:pPr algn="ctr"/>
            <a:r>
              <a:rPr lang="en-US" dirty="0">
                <a:solidFill>
                  <a:srgbClr val="E7E6E6"/>
                </a:solidFill>
              </a:rPr>
              <a:t>Produce a 3D SAR Image</a:t>
            </a:r>
          </a:p>
        </p:txBody>
      </p:sp>
      <p:grpSp>
        <p:nvGrpSpPr>
          <p:cNvPr id="106" name="Group 105">
            <a:extLst>
              <a:ext uri="{FF2B5EF4-FFF2-40B4-BE49-F238E27FC236}">
                <a16:creationId xmlns:a16="http://schemas.microsoft.com/office/drawing/2014/main" id="{2D3B18B9-9230-4B06-A480-65D16234990A}"/>
              </a:ext>
            </a:extLst>
          </p:cNvPr>
          <p:cNvGrpSpPr/>
          <p:nvPr/>
        </p:nvGrpSpPr>
        <p:grpSpPr>
          <a:xfrm>
            <a:off x="6939569" y="4120653"/>
            <a:ext cx="2484719" cy="708660"/>
            <a:chOff x="6939569" y="4760733"/>
            <a:chExt cx="2484719" cy="708660"/>
          </a:xfrm>
        </p:grpSpPr>
        <p:cxnSp>
          <p:nvCxnSpPr>
            <p:cNvPr id="107" name="Straight Arrow Connector 106">
              <a:extLst>
                <a:ext uri="{FF2B5EF4-FFF2-40B4-BE49-F238E27FC236}">
                  <a16:creationId xmlns:a16="http://schemas.microsoft.com/office/drawing/2014/main" id="{EC4A8532-7BC7-4844-BE66-E0F7ED528608}"/>
                </a:ext>
              </a:extLst>
            </p:cNvPr>
            <p:cNvCxnSpPr>
              <a:cxnSpLocks/>
            </p:cNvCxnSpPr>
            <p:nvPr/>
          </p:nvCxnSpPr>
          <p:spPr>
            <a:xfrm>
              <a:off x="8147634" y="4760733"/>
              <a:ext cx="0" cy="3827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500C684-C59D-42D3-9909-05C48705B8BA}"/>
                </a:ext>
              </a:extLst>
            </p:cNvPr>
            <p:cNvSpPr txBox="1"/>
            <p:nvPr/>
          </p:nvSpPr>
          <p:spPr>
            <a:xfrm>
              <a:off x="6939569" y="5100061"/>
              <a:ext cx="2484719" cy="369332"/>
            </a:xfrm>
            <a:prstGeom prst="rect">
              <a:avLst/>
            </a:prstGeom>
            <a:noFill/>
          </p:spPr>
          <p:txBody>
            <a:bodyPr wrap="none" rtlCol="0">
              <a:spAutoFit/>
            </a:bodyPr>
            <a:lstStyle/>
            <a:p>
              <a:pPr algn="ctr"/>
              <a:r>
                <a:rPr lang="en-US" dirty="0">
                  <a:solidFill>
                    <a:srgbClr val="E7E6E6"/>
                  </a:solidFill>
                </a:rPr>
                <a:t>Generate 3D point cloud</a:t>
              </a:r>
            </a:p>
          </p:txBody>
        </p:sp>
      </p:grpSp>
      <p:sp>
        <p:nvSpPr>
          <p:cNvPr id="109" name="TextBox 108">
            <a:extLst>
              <a:ext uri="{FF2B5EF4-FFF2-40B4-BE49-F238E27FC236}">
                <a16:creationId xmlns:a16="http://schemas.microsoft.com/office/drawing/2014/main" id="{70BBD43B-4114-466B-A3AE-17AA56E962BC}"/>
              </a:ext>
            </a:extLst>
          </p:cNvPr>
          <p:cNvSpPr txBox="1"/>
          <p:nvPr/>
        </p:nvSpPr>
        <p:spPr>
          <a:xfrm>
            <a:off x="8551071" y="5422742"/>
            <a:ext cx="1526379" cy="246221"/>
          </a:xfrm>
          <a:prstGeom prst="rect">
            <a:avLst/>
          </a:prstGeom>
          <a:noFill/>
        </p:spPr>
        <p:txBody>
          <a:bodyPr wrap="none" rtlCol="0">
            <a:spAutoFit/>
          </a:bodyPr>
          <a:lstStyle/>
          <a:p>
            <a:pPr algn="r"/>
            <a:r>
              <a:rPr lang="en-US" sz="1000" dirty="0">
                <a:solidFill>
                  <a:srgbClr val="E7E6E6"/>
                </a:solidFill>
              </a:rPr>
              <a:t>IMWUT ‘23, </a:t>
            </a:r>
            <a:r>
              <a:rPr lang="en-US" sz="1000" dirty="0" err="1">
                <a:solidFill>
                  <a:srgbClr val="E7E6E6"/>
                </a:solidFill>
              </a:rPr>
              <a:t>Mobicom</a:t>
            </a:r>
            <a:r>
              <a:rPr lang="en-US" sz="1000" dirty="0">
                <a:solidFill>
                  <a:srgbClr val="E7E6E6"/>
                </a:solidFill>
              </a:rPr>
              <a:t> ‘24</a:t>
            </a:r>
          </a:p>
        </p:txBody>
      </p:sp>
    </p:spTree>
    <p:extLst>
      <p:ext uri="{BB962C8B-B14F-4D97-AF65-F5344CB8AC3E}">
        <p14:creationId xmlns:p14="http://schemas.microsoft.com/office/powerpoint/2010/main" val="41955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99"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bldLst>
      <p:bldP spid="222" grpId="0"/>
      <p:bldP spid="105" grpId="0"/>
      <p:bldP spid="109" grpId="0"/>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26155</TotalTime>
  <Words>1837</Words>
  <Application>Microsoft Office PowerPoint</Application>
  <PresentationFormat>Custom</PresentationFormat>
  <Paragraphs>464</Paragraphs>
  <Slides>47</Slides>
  <Notes>35</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Avenir Next Demi Bold</vt:lpstr>
      <vt:lpstr>Bookman Old Style</vt:lpstr>
      <vt:lpstr>Calibri</vt:lpstr>
      <vt:lpstr>Cambria Math</vt:lpstr>
      <vt:lpstr>Liberation Sans</vt:lpstr>
      <vt:lpstr>Liberation Serif</vt:lpstr>
      <vt:lpstr>StarSymbol</vt:lpstr>
      <vt:lpstr>Default</vt:lpstr>
      <vt:lpstr>Non-Line-of-Sight 3D Object Reconstruction via mmWave Surface Normal Estimation</vt:lpstr>
      <vt:lpstr>Can we enable high-accuracy non-line-of-sight  3D object reconstruction with millimeter-waves?</vt:lpstr>
      <vt:lpstr>PowerPoint Presentation</vt:lpstr>
      <vt:lpstr>PowerPoint Presentation</vt:lpstr>
      <vt:lpstr>PowerPoint Presentation</vt:lpstr>
      <vt:lpstr>PowerPoint Presentation</vt:lpstr>
      <vt:lpstr>PowerPoint Presentation</vt:lpstr>
      <vt:lpstr>How do existing methods perform 3D reconstruction?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Dodds</dc:creator>
  <cp:lastModifiedBy>Laura</cp:lastModifiedBy>
  <cp:revision>1301</cp:revision>
  <dcterms:created xsi:type="dcterms:W3CDTF">2023-06-21T14:34:38Z</dcterms:created>
  <dcterms:modified xsi:type="dcterms:W3CDTF">2025-06-27T17:11:40Z</dcterms:modified>
</cp:coreProperties>
</file>